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60" r:id="rId2"/>
    <p:sldId id="310" r:id="rId3"/>
    <p:sldId id="313" r:id="rId4"/>
    <p:sldId id="311" r:id="rId5"/>
    <p:sldId id="615" r:id="rId6"/>
    <p:sldId id="265" r:id="rId7"/>
    <p:sldId id="266" r:id="rId8"/>
    <p:sldId id="267" r:id="rId9"/>
    <p:sldId id="270" r:id="rId10"/>
    <p:sldId id="312" r:id="rId11"/>
    <p:sldId id="272" r:id="rId12"/>
    <p:sldId id="273" r:id="rId13"/>
    <p:sldId id="274" r:id="rId14"/>
    <p:sldId id="275" r:id="rId15"/>
    <p:sldId id="280" r:id="rId16"/>
    <p:sldId id="281" r:id="rId17"/>
    <p:sldId id="623" r:id="rId18"/>
    <p:sldId id="624" r:id="rId19"/>
    <p:sldId id="625" r:id="rId20"/>
    <p:sldId id="314" r:id="rId21"/>
    <p:sldId id="289" r:id="rId22"/>
    <p:sldId id="627" r:id="rId23"/>
    <p:sldId id="290" r:id="rId24"/>
    <p:sldId id="304" r:id="rId25"/>
    <p:sldId id="305" r:id="rId26"/>
    <p:sldId id="306" r:id="rId27"/>
    <p:sldId id="626" r:id="rId28"/>
    <p:sldId id="315" r:id="rId29"/>
    <p:sldId id="591" r:id="rId30"/>
    <p:sldId id="587" r:id="rId31"/>
    <p:sldId id="617" r:id="rId32"/>
    <p:sldId id="471" r:id="rId33"/>
    <p:sldId id="569" r:id="rId34"/>
    <p:sldId id="561" r:id="rId35"/>
    <p:sldId id="619" r:id="rId36"/>
    <p:sldId id="592" r:id="rId37"/>
    <p:sldId id="585" r:id="rId38"/>
    <p:sldId id="259" r:id="rId39"/>
    <p:sldId id="620" r:id="rId40"/>
    <p:sldId id="264" r:id="rId41"/>
    <p:sldId id="62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F5FF"/>
    <a:srgbClr val="663C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68"/>
    <p:restoredTop sz="84898"/>
  </p:normalViewPr>
  <p:slideViewPr>
    <p:cSldViewPr snapToGrid="0" snapToObjects="1">
      <p:cViewPr varScale="1">
        <p:scale>
          <a:sx n="99" d="100"/>
          <a:sy n="99" d="100"/>
        </p:scale>
        <p:origin x="192"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04T23:40:42.778" idx="8">
    <p:pos x="5752" y="1640"/>
    <p:text>Richard Lemarchand talking about Walden, the game during Well Played at G4C - the things we do when we have to pay attention to copyright when using images.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0-05T01:11:59.069" idx="24">
    <p:pos x="5704" y="-80"/>
    <p:text>in what I am calling ‘creative mythology’ (…) the individual has had an experience of his own – of order, horror, beauty, or even mere exhilaration – which he seeks to communicate through signs; and if his realization has been of a certain depth and import, his communication will have the value and force of living myth – for those, that is to say, who receive and respond to it of themselves, with recognition, uncoerced.  (p.4)
the key to new myths is through deeply felt and examined experience. Experience transformed into the language of myth.
Reconnect with our experiences on a deep level. One way to do this is through dream work. The other through active imagination. Making sense of our own mind, then sharing it through creative work with others.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10-05T01:12:29.160" idx="25">
    <p:pos x="944" y="144"/>
    <p:text>dream images are non-randmon and can provide access to unconscious thoughts. They are symbolic commentary on what’s going on in our lives. The number 1 dream hack.
When interpreting a dream, stay with the image itself. what are the properties / behaviors of the symbolic representation? See dream image in the full context of a dreamers life. There is no (reasonable) dream interpretation without it, as dream images are not meaningful per se, only in so far as they comment on something particular to the dreamer (but in ways that can be more universal).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FA583-7308-1443-8C41-2885356B3778}" type="datetimeFigureOut">
              <a:rPr lang="en-US" smtClean="0"/>
              <a:t>11/12/20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C442A-74B6-7B4A-94E1-A0C08F69CDF1}" type="slidenum">
              <a:rPr lang="en-US" smtClean="0"/>
              <a:t>‹#›</a:t>
            </a:fld>
            <a:endParaRPr lang="en-US"/>
          </a:p>
        </p:txBody>
      </p:sp>
    </p:spTree>
    <p:extLst>
      <p:ext uri="{BB962C8B-B14F-4D97-AF65-F5344CB8AC3E}">
        <p14:creationId xmlns:p14="http://schemas.microsoft.com/office/powerpoint/2010/main" val="2870094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854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asking a question and let the answer emerge. Follow where the inner voice leads you - allows unconscious material to bubble to the surface. Hold balance between dreaming and waking. </a:t>
            </a:r>
          </a:p>
        </p:txBody>
      </p:sp>
      <p:sp>
        <p:nvSpPr>
          <p:cNvPr id="4" name="Slide Number Placeholder 3"/>
          <p:cNvSpPr>
            <a:spLocks noGrp="1"/>
          </p:cNvSpPr>
          <p:nvPr>
            <p:ph type="sldNum" sz="quarter" idx="5"/>
          </p:nvPr>
        </p:nvSpPr>
        <p:spPr/>
        <p:txBody>
          <a:bodyPr/>
          <a:lstStyle/>
          <a:p>
            <a:fld id="{2A8C442A-74B6-7B4A-94E1-A0C08F69CDF1}" type="slidenum">
              <a:rPr lang="en-US" smtClean="0"/>
              <a:t>26</a:t>
            </a:fld>
            <a:endParaRPr lang="en-US"/>
          </a:p>
        </p:txBody>
      </p:sp>
    </p:spTree>
    <p:extLst>
      <p:ext uri="{BB962C8B-B14F-4D97-AF65-F5344CB8AC3E}">
        <p14:creationId xmlns:p14="http://schemas.microsoft.com/office/powerpoint/2010/main" val="3165515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to Lost in Translation for obvious reasons (i.e. that this is an experiential game in part the way that movie tried to convey the cultural dissonance)</a:t>
            </a:r>
          </a:p>
        </p:txBody>
      </p:sp>
      <p:sp>
        <p:nvSpPr>
          <p:cNvPr id="4" name="Slide Number Placeholder 3"/>
          <p:cNvSpPr>
            <a:spLocks noGrp="1"/>
          </p:cNvSpPr>
          <p:nvPr>
            <p:ph type="sldNum" sz="quarter" idx="5"/>
          </p:nvPr>
        </p:nvSpPr>
        <p:spPr/>
        <p:txBody>
          <a:bodyPr/>
          <a:lstStyle/>
          <a:p>
            <a:fld id="{22150A4E-9BF1-4BAD-84B0-B89A8DE868A6}" type="slidenum">
              <a:rPr lang="en-US" smtClean="0"/>
              <a:t>34</a:t>
            </a:fld>
            <a:endParaRPr lang="en-US"/>
          </a:p>
        </p:txBody>
      </p:sp>
    </p:spTree>
    <p:extLst>
      <p:ext uri="{BB962C8B-B14F-4D97-AF65-F5344CB8AC3E}">
        <p14:creationId xmlns:p14="http://schemas.microsoft.com/office/powerpoint/2010/main" val="275839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C442A-74B6-7B4A-94E1-A0C08F69CDF1}" type="slidenum">
              <a:rPr lang="en-US" smtClean="0"/>
              <a:t>5</a:t>
            </a:fld>
            <a:endParaRPr lang="en-US"/>
          </a:p>
        </p:txBody>
      </p:sp>
    </p:spTree>
    <p:extLst>
      <p:ext uri="{BB962C8B-B14F-4D97-AF65-F5344CB8AC3E}">
        <p14:creationId xmlns:p14="http://schemas.microsoft.com/office/powerpoint/2010/main" val="46382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landed me in the games 4 health and games 4 change space. That seemed to work out well for a while, because there was so much interest for games that could promote some kind of growth - but what disturbed me was the idea that games could be a cure. That they could be therapy. And by requiring them to be therapy, they needed to prove they “worked”. Which is a really reductionist view on the human experience and personal transformation.</a:t>
            </a:r>
          </a:p>
          <a:p>
            <a:endParaRPr lang="en-US" dirty="0"/>
          </a:p>
          <a:p>
            <a:r>
              <a:rPr lang="en-US" dirty="0"/>
              <a:t>I had an identity crisis, struggling with the demands of what I had come to view as my disciplinary home and what I felt I wanted to do with games and where their potential lay and that it couldn’t and shouldn’t be reduced to metric and measurable change. </a:t>
            </a:r>
          </a:p>
        </p:txBody>
      </p:sp>
      <p:sp>
        <p:nvSpPr>
          <p:cNvPr id="4" name="Slide Number Placeholder 3"/>
          <p:cNvSpPr>
            <a:spLocks noGrp="1"/>
          </p:cNvSpPr>
          <p:nvPr>
            <p:ph type="sldNum" sz="quarter" idx="5"/>
          </p:nvPr>
        </p:nvSpPr>
        <p:spPr/>
        <p:txBody>
          <a:bodyPr/>
          <a:lstStyle/>
          <a:p>
            <a:fld id="{2A8C442A-74B6-7B4A-94E1-A0C08F69CDF1}" type="slidenum">
              <a:rPr lang="en-US" smtClean="0"/>
              <a:t>6</a:t>
            </a:fld>
            <a:endParaRPr lang="en-US"/>
          </a:p>
        </p:txBody>
      </p:sp>
    </p:spTree>
    <p:extLst>
      <p:ext uri="{BB962C8B-B14F-4D97-AF65-F5344CB8AC3E}">
        <p14:creationId xmlns:p14="http://schemas.microsoft.com/office/powerpoint/2010/main" val="2887214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implies change is measurable.</a:t>
            </a:r>
          </a:p>
        </p:txBody>
      </p:sp>
      <p:sp>
        <p:nvSpPr>
          <p:cNvPr id="4" name="Slide Number Placeholder 3"/>
          <p:cNvSpPr>
            <a:spLocks noGrp="1"/>
          </p:cNvSpPr>
          <p:nvPr>
            <p:ph type="sldNum" sz="quarter" idx="5"/>
          </p:nvPr>
        </p:nvSpPr>
        <p:spPr/>
        <p:txBody>
          <a:bodyPr/>
          <a:lstStyle/>
          <a:p>
            <a:fld id="{2A8C442A-74B6-7B4A-94E1-A0C08F69CDF1}" type="slidenum">
              <a:rPr lang="en-US" smtClean="0"/>
              <a:t>7</a:t>
            </a:fld>
            <a:endParaRPr lang="en-US"/>
          </a:p>
        </p:txBody>
      </p:sp>
    </p:spTree>
    <p:extLst>
      <p:ext uri="{BB962C8B-B14F-4D97-AF65-F5344CB8AC3E}">
        <p14:creationId xmlns:p14="http://schemas.microsoft.com/office/powerpoint/2010/main" val="80282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measurable change…</a:t>
            </a:r>
          </a:p>
        </p:txBody>
      </p:sp>
      <p:sp>
        <p:nvSpPr>
          <p:cNvPr id="4" name="Slide Number Placeholder 3"/>
          <p:cNvSpPr>
            <a:spLocks noGrp="1"/>
          </p:cNvSpPr>
          <p:nvPr>
            <p:ph type="sldNum" sz="quarter" idx="5"/>
          </p:nvPr>
        </p:nvSpPr>
        <p:spPr/>
        <p:txBody>
          <a:bodyPr/>
          <a:lstStyle/>
          <a:p>
            <a:fld id="{2A8C442A-74B6-7B4A-94E1-A0C08F69CDF1}" type="slidenum">
              <a:rPr lang="en-US" smtClean="0"/>
              <a:t>9</a:t>
            </a:fld>
            <a:endParaRPr lang="en-US"/>
          </a:p>
        </p:txBody>
      </p:sp>
    </p:spTree>
    <p:extLst>
      <p:ext uri="{BB962C8B-B14F-4D97-AF65-F5344CB8AC3E}">
        <p14:creationId xmlns:p14="http://schemas.microsoft.com/office/powerpoint/2010/main" val="947830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figures of existential psych. turned to myth to deal with the baffling question of meaninglessness. Rollo May: “The Cry for Myth”. When science fails, we turn to art. </a:t>
            </a:r>
          </a:p>
        </p:txBody>
      </p:sp>
      <p:sp>
        <p:nvSpPr>
          <p:cNvPr id="4" name="Slide Number Placeholder 3"/>
          <p:cNvSpPr>
            <a:spLocks noGrp="1"/>
          </p:cNvSpPr>
          <p:nvPr>
            <p:ph type="sldNum" sz="quarter" idx="5"/>
          </p:nvPr>
        </p:nvSpPr>
        <p:spPr/>
        <p:txBody>
          <a:bodyPr/>
          <a:lstStyle/>
          <a:p>
            <a:fld id="{2A8C442A-74B6-7B4A-94E1-A0C08F69CDF1}" type="slidenum">
              <a:rPr lang="en-US" smtClean="0"/>
              <a:t>21</a:t>
            </a:fld>
            <a:endParaRPr lang="en-US"/>
          </a:p>
        </p:txBody>
      </p:sp>
    </p:spTree>
    <p:extLst>
      <p:ext uri="{BB962C8B-B14F-4D97-AF65-F5344CB8AC3E}">
        <p14:creationId xmlns:p14="http://schemas.microsoft.com/office/powerpoint/2010/main" val="555095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figures of existential psych. turned to myth to deal with the baffling question of meaninglessness. Rollo May: “The Cry for Myth”. When science fails, we turn to art. </a:t>
            </a:r>
          </a:p>
        </p:txBody>
      </p:sp>
      <p:sp>
        <p:nvSpPr>
          <p:cNvPr id="4" name="Slide Number Placeholder 3"/>
          <p:cNvSpPr>
            <a:spLocks noGrp="1"/>
          </p:cNvSpPr>
          <p:nvPr>
            <p:ph type="sldNum" sz="quarter" idx="5"/>
          </p:nvPr>
        </p:nvSpPr>
        <p:spPr/>
        <p:txBody>
          <a:bodyPr/>
          <a:lstStyle/>
          <a:p>
            <a:fld id="{2A8C442A-74B6-7B4A-94E1-A0C08F69CDF1}" type="slidenum">
              <a:rPr lang="en-US" smtClean="0"/>
              <a:t>22</a:t>
            </a:fld>
            <a:endParaRPr lang="en-US"/>
          </a:p>
        </p:txBody>
      </p:sp>
    </p:spTree>
    <p:extLst>
      <p:ext uri="{BB962C8B-B14F-4D97-AF65-F5344CB8AC3E}">
        <p14:creationId xmlns:p14="http://schemas.microsoft.com/office/powerpoint/2010/main" val="2719847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myths are more than just stories. They “spring from powerful and mysterious inner processes.” (</a:t>
            </a:r>
            <a:r>
              <a:rPr lang="en-US" dirty="0" err="1"/>
              <a:t>Bonnett</a:t>
            </a:r>
            <a:r>
              <a:rPr lang="en-US" dirty="0"/>
              <a:t>, 2006, p.4) </a:t>
            </a:r>
          </a:p>
          <a:p>
            <a:endParaRPr lang="en-US" dirty="0"/>
          </a:p>
          <a:p>
            <a:r>
              <a:rPr lang="en-US" dirty="0"/>
              <a:t>they transform us by way of resonance, not coercion. </a:t>
            </a:r>
          </a:p>
        </p:txBody>
      </p:sp>
      <p:sp>
        <p:nvSpPr>
          <p:cNvPr id="4" name="Slide Number Placeholder 3"/>
          <p:cNvSpPr>
            <a:spLocks noGrp="1"/>
          </p:cNvSpPr>
          <p:nvPr>
            <p:ph type="sldNum" sz="quarter" idx="5"/>
          </p:nvPr>
        </p:nvSpPr>
        <p:spPr/>
        <p:txBody>
          <a:bodyPr/>
          <a:lstStyle/>
          <a:p>
            <a:fld id="{2A8C442A-74B6-7B4A-94E1-A0C08F69CDF1}" type="slidenum">
              <a:rPr lang="en-US" smtClean="0"/>
              <a:t>23</a:t>
            </a:fld>
            <a:endParaRPr lang="en-US"/>
          </a:p>
        </p:txBody>
      </p:sp>
    </p:spTree>
    <p:extLst>
      <p:ext uri="{BB962C8B-B14F-4D97-AF65-F5344CB8AC3E}">
        <p14:creationId xmlns:p14="http://schemas.microsoft.com/office/powerpoint/2010/main" val="1734042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create new myths?</a:t>
            </a:r>
          </a:p>
        </p:txBody>
      </p:sp>
      <p:sp>
        <p:nvSpPr>
          <p:cNvPr id="4" name="Slide Number Placeholder 3"/>
          <p:cNvSpPr>
            <a:spLocks noGrp="1"/>
          </p:cNvSpPr>
          <p:nvPr>
            <p:ph type="sldNum" sz="quarter" idx="5"/>
          </p:nvPr>
        </p:nvSpPr>
        <p:spPr/>
        <p:txBody>
          <a:bodyPr/>
          <a:lstStyle/>
          <a:p>
            <a:fld id="{2A8C442A-74B6-7B4A-94E1-A0C08F69CDF1}" type="slidenum">
              <a:rPr lang="en-US" smtClean="0"/>
              <a:t>24</a:t>
            </a:fld>
            <a:endParaRPr lang="en-US"/>
          </a:p>
        </p:txBody>
      </p:sp>
    </p:spTree>
    <p:extLst>
      <p:ext uri="{BB962C8B-B14F-4D97-AF65-F5344CB8AC3E}">
        <p14:creationId xmlns:p14="http://schemas.microsoft.com/office/powerpoint/2010/main" val="61318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3312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111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9424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5942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258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4953000" y="1982391"/>
            <a:ext cx="8029950" cy="3973711"/>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lgn="ctr"/>
          </a:lstStyle>
          <a:p>
            <a:r>
              <a:t>Title Text</a:t>
            </a:r>
          </a:p>
        </p:txBody>
      </p:sp>
      <p:sp>
        <p:nvSpPr>
          <p:cNvPr id="67" name="Body Level One…"/>
          <p:cNvSpPr txBox="1">
            <a:spLocks noGrp="1"/>
          </p:cNvSpPr>
          <p:nvPr>
            <p:ph type="body" sz="half" idx="1"/>
          </p:nvPr>
        </p:nvSpPr>
        <p:spPr>
          <a:xfrm>
            <a:off x="1190625" y="1982391"/>
            <a:ext cx="4702969" cy="3973711"/>
          </a:xfrm>
          <a:prstGeom prst="rect">
            <a:avLst/>
          </a:prstGeom>
        </p:spPr>
        <p:txBody>
          <a:bodyPr/>
          <a:lstStyle>
            <a:lvl1pPr marL="258952" indent="-258952">
              <a:spcBef>
                <a:spcPts val="1969"/>
              </a:spcBef>
              <a:buBlip>
                <a:blip r:embed="rId2"/>
              </a:buBlip>
              <a:defRPr sz="2109"/>
            </a:lvl1pPr>
            <a:lvl2pPr marL="517903" indent="-258952">
              <a:spcBef>
                <a:spcPts val="1969"/>
              </a:spcBef>
              <a:buBlip>
                <a:blip r:embed="rId2"/>
              </a:buBlip>
              <a:defRPr sz="2109"/>
            </a:lvl2pPr>
            <a:lvl3pPr marL="776855" indent="-258952">
              <a:spcBef>
                <a:spcPts val="1969"/>
              </a:spcBef>
              <a:buBlip>
                <a:blip r:embed="rId2"/>
              </a:buBlip>
              <a:defRPr sz="2109"/>
            </a:lvl3pPr>
            <a:lvl4pPr marL="1035807" indent="-258952">
              <a:spcBef>
                <a:spcPts val="1969"/>
              </a:spcBef>
              <a:buBlip>
                <a:blip r:embed="rId2"/>
              </a:buBlip>
              <a:defRPr sz="2109"/>
            </a:lvl4pPr>
            <a:lvl5pPr marL="1294759" indent="-258952">
              <a:spcBef>
                <a:spcPts val="1969"/>
              </a:spcBef>
              <a:buBlip>
                <a:blip r:embed="rId2"/>
              </a:buBlip>
              <a:defRPr sz="210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618614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Type a quote here.”"/>
          <p:cNvSpPr txBox="1">
            <a:spLocks noGrp="1"/>
          </p:cNvSpPr>
          <p:nvPr>
            <p:ph type="body" sz="quarter" idx="21"/>
          </p:nvPr>
        </p:nvSpPr>
        <p:spPr>
          <a:xfrm>
            <a:off x="1190625" y="3000375"/>
            <a:ext cx="9810750" cy="480131"/>
          </a:xfrm>
          <a:prstGeom prst="rect">
            <a:avLst/>
          </a:prstGeom>
        </p:spPr>
        <p:txBody>
          <a:bodyPr>
            <a:spAutoFit/>
          </a:bodyPr>
          <a:lstStyle>
            <a:lvl1pPr marL="0" indent="0" algn="ctr">
              <a:spcBef>
                <a:spcPts val="0"/>
              </a:spcBef>
              <a:buSzTx/>
              <a:buNone/>
            </a:lvl1pPr>
          </a:lstStyle>
          <a:p>
            <a:r>
              <a:t>“Type a quote here.”</a:t>
            </a:r>
          </a:p>
        </p:txBody>
      </p:sp>
      <p:sp>
        <p:nvSpPr>
          <p:cNvPr id="94" name="–Johnny Appleseed"/>
          <p:cNvSpPr txBox="1">
            <a:spLocks noGrp="1"/>
          </p:cNvSpPr>
          <p:nvPr>
            <p:ph type="body" sz="quarter" idx="22"/>
          </p:nvPr>
        </p:nvSpPr>
        <p:spPr>
          <a:xfrm>
            <a:off x="1190625" y="4473773"/>
            <a:ext cx="9810750" cy="365036"/>
          </a:xfrm>
          <a:prstGeom prst="rect">
            <a:avLst/>
          </a:prstGeom>
        </p:spPr>
        <p:txBody>
          <a:bodyPr anchor="t">
            <a:spAutoFit/>
          </a:bodyPr>
          <a:lstStyle>
            <a:lvl1pPr marL="0" indent="0" algn="ctr">
              <a:spcBef>
                <a:spcPts val="0"/>
              </a:spcBef>
              <a:buSzTx/>
              <a:buNone/>
              <a:defRPr sz="1969"/>
            </a:lvl1pPr>
          </a:lstStyle>
          <a:p>
            <a:r>
              <a:t>–Johnny Appleseed</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768006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lgn="ctr"/>
          </a:lstStyle>
          <a:p>
            <a:r>
              <a:t>Title Text</a:t>
            </a:r>
          </a:p>
        </p:txBody>
      </p:sp>
      <p:sp>
        <p:nvSpPr>
          <p:cNvPr id="57" name="Body Level One…"/>
          <p:cNvSpPr txBox="1">
            <a:spLocks noGrp="1"/>
          </p:cNvSpPr>
          <p:nvPr>
            <p:ph type="body" idx="1"/>
          </p:nvPr>
        </p:nvSpPr>
        <p:spPr>
          <a:xfrm>
            <a:off x="1190625" y="1982391"/>
            <a:ext cx="9810750" cy="4107656"/>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305340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333375" y="0"/>
            <a:ext cx="13858431" cy="7295555"/>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77730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63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630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12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12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5497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33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33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106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8418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86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0091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662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0811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text&#10;&#10;Description automatically generated">
            <a:extLst>
              <a:ext uri="{FF2B5EF4-FFF2-40B4-BE49-F238E27FC236}">
                <a16:creationId xmlns:a16="http://schemas.microsoft.com/office/drawing/2014/main" id="{F9569AA8-3F0A-B54C-82B0-A280478BB227}"/>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189076" y="6005468"/>
            <a:ext cx="5002924" cy="852532"/>
          </a:xfrm>
          <a:prstGeom prst="rect">
            <a:avLst/>
          </a:prstGeom>
        </p:spPr>
      </p:pic>
    </p:spTree>
    <p:extLst>
      <p:ext uri="{BB962C8B-B14F-4D97-AF65-F5344CB8AC3E}">
        <p14:creationId xmlns:p14="http://schemas.microsoft.com/office/powerpoint/2010/main" val="18847355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6" name="Picture 5" descr="A castle with water in the background&#10;&#10;Description automatically generated">
            <a:extLst>
              <a:ext uri="{FF2B5EF4-FFF2-40B4-BE49-F238E27FC236}">
                <a16:creationId xmlns:a16="http://schemas.microsoft.com/office/drawing/2014/main" id="{328BF77C-FBED-584E-BD6E-5D35D1EC4B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04094"/>
            <a:ext cx="12189255" cy="6116858"/>
          </a:xfrm>
          <a:prstGeom prst="rect">
            <a:avLst/>
          </a:prstGeom>
        </p:spPr>
      </p:pic>
      <p:sp>
        <p:nvSpPr>
          <p:cNvPr id="139" name="Google Shape;139;p19"/>
          <p:cNvSpPr/>
          <p:nvPr/>
        </p:nvSpPr>
        <p:spPr>
          <a:xfrm rot="-5400000">
            <a:off x="4098609" y="-2073626"/>
            <a:ext cx="3969437" cy="12231490"/>
          </a:xfrm>
          <a:prstGeom prst="rect">
            <a:avLst/>
          </a:prstGeom>
          <a:gradFill>
            <a:gsLst>
              <a:gs pos="0">
                <a:schemeClr val="dk1"/>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0" name="Google Shape;140;p19"/>
          <p:cNvSpPr/>
          <p:nvPr/>
        </p:nvSpPr>
        <p:spPr>
          <a:xfrm>
            <a:off x="-11301" y="-104094"/>
            <a:ext cx="10907901" cy="6116858"/>
          </a:xfrm>
          <a:prstGeom prst="rect">
            <a:avLst/>
          </a:prstGeom>
          <a:gradFill>
            <a:gsLst>
              <a:gs pos="0">
                <a:schemeClr val="dk1"/>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42" name="Google Shape;142;p19"/>
          <p:cNvSpPr txBox="1"/>
          <p:nvPr/>
        </p:nvSpPr>
        <p:spPr>
          <a:xfrm>
            <a:off x="1752600" y="2761973"/>
            <a:ext cx="7482191" cy="175329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Doris C. </a:t>
            </a:r>
            <a:r>
              <a:rPr lang="en-US" sz="2400" dirty="0" err="1">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Rusch</a:t>
            </a:r>
            <a:r>
              <a:rPr lang="en-US" sz="2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 Ph.D.</a:t>
            </a:r>
            <a:endParaRPr lang="en-US" dirty="0">
              <a:effectLst>
                <a:outerShdw blurRad="50800" dist="38100" dir="5400000" algn="t" rotWithShape="0">
                  <a:prstClr val="black">
                    <a:alpha val="40000"/>
                  </a:prstClr>
                </a:outerShdw>
              </a:effectLst>
            </a:endParaRP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effectLst>
                  <a:outerShdw blurRad="50800" dist="38100" dir="5400000" algn="t" rotWithShape="0">
                    <a:prstClr val="black">
                      <a:alpha val="40000"/>
                    </a:prstClr>
                  </a:outerShdw>
                </a:effectLst>
                <a:latin typeface="Century Gothic"/>
                <a:sym typeface="Century Gothic"/>
              </a:rPr>
              <a:t>Associate Professor/Senior Lecturer of Game Design, Uppsala University</a:t>
            </a:r>
            <a:endParaRPr dirty="0">
              <a:effectLst>
                <a:outerShdw blurRad="50800" dist="38100" dir="5400000" algn="t" rotWithShape="0">
                  <a:prstClr val="black">
                    <a:alpha val="40000"/>
                  </a:prstClr>
                </a:outerShdw>
              </a:effectLst>
            </a:endParaRP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Deputy Head of Department of Game Design</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effectLst>
                  <a:outerShdw blurRad="50800" dist="38100" dir="5400000" algn="t" rotWithShape="0">
                    <a:prstClr val="black">
                      <a:alpha val="40000"/>
                    </a:prstClr>
                  </a:outerShdw>
                </a:effectLst>
                <a:latin typeface="Century Gothic"/>
                <a:ea typeface="Century Gothic"/>
                <a:cs typeface="Century Gothic"/>
                <a:sym typeface="Century Gothic"/>
              </a:rPr>
              <a:t>Uppsala University, Gotland, Sweden</a:t>
            </a:r>
          </a:p>
        </p:txBody>
      </p:sp>
      <p:sp>
        <p:nvSpPr>
          <p:cNvPr id="143" name="Google Shape;143;p19"/>
          <p:cNvSpPr txBox="1"/>
          <p:nvPr/>
        </p:nvSpPr>
        <p:spPr>
          <a:xfrm>
            <a:off x="1762415" y="4353033"/>
            <a:ext cx="9067800" cy="15995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dirty="0">
                <a:solidFill>
                  <a:schemeClr val="lt1"/>
                </a:solidFill>
                <a:latin typeface="Century Gothic"/>
                <a:ea typeface="Century Gothic"/>
                <a:cs typeface="Century Gothic"/>
                <a:sym typeface="Century Gothic"/>
              </a:rPr>
              <a:t>Andrew M. Phelps</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Human Interface Technology, College of Engineering, University of Canterbury, NZ</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Media Arts &amp; Sciences, School of Communication, American University, USA</a:t>
            </a:r>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sym typeface="Century Gothic"/>
              </a:rPr>
              <a:t>Professor of Computer Science, College of Arts &amp; Sciences, American University, USA</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Director, American University Game Lab </a:t>
            </a: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sym typeface="Century Gothic"/>
              </a:rPr>
              <a:t>President, Higher Education Video Game Alliance</a:t>
            </a:r>
            <a:endParaRPr sz="1400" dirty="0">
              <a:solidFill>
                <a:schemeClr val="lt1"/>
              </a:solidFill>
              <a:latin typeface="Century Gothic"/>
            </a:endParaRPr>
          </a:p>
        </p:txBody>
      </p:sp>
      <p:pic>
        <p:nvPicPr>
          <p:cNvPr id="145" name="Google Shape;145;p19"/>
          <p:cNvPicPr preferRelativeResize="0"/>
          <p:nvPr/>
        </p:nvPicPr>
        <p:blipFill rotWithShape="1">
          <a:blip r:embed="rId4">
            <a:alphaModFix/>
          </a:blip>
          <a:srcRect/>
          <a:stretch/>
        </p:blipFill>
        <p:spPr>
          <a:xfrm>
            <a:off x="304800" y="4431669"/>
            <a:ext cx="1371600" cy="1371600"/>
          </a:xfrm>
          <a:prstGeom prst="rect">
            <a:avLst/>
          </a:prstGeom>
          <a:noFill/>
          <a:ln w="25400" cap="flat" cmpd="sng">
            <a:solidFill>
              <a:schemeClr val="lt1"/>
            </a:solidFill>
            <a:prstDash val="solid"/>
            <a:round/>
            <a:headEnd type="none" w="sm" len="sm"/>
            <a:tailEnd type="none" w="sm" len="sm"/>
          </a:ln>
        </p:spPr>
      </p:pic>
      <p:sp>
        <p:nvSpPr>
          <p:cNvPr id="146" name="Google Shape;146;p19"/>
          <p:cNvSpPr/>
          <p:nvPr/>
        </p:nvSpPr>
        <p:spPr>
          <a:xfrm>
            <a:off x="-22600" y="475143"/>
            <a:ext cx="12221673" cy="1437279"/>
          </a:xfrm>
          <a:prstGeom prst="rect">
            <a:avLst/>
          </a:prstGeom>
          <a:gradFill>
            <a:gsLst>
              <a:gs pos="100000">
                <a:srgbClr val="55F5FF"/>
              </a:gs>
              <a:gs pos="83000">
                <a:srgbClr val="55F5FF">
                  <a:alpha val="0"/>
                </a:srgbClr>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rPr>
              <a:t>GAMES </a:t>
            </a:r>
            <a:r>
              <a:rPr lang="en-US" sz="4800" b="1" dirty="0">
                <a:ln w="41275">
                  <a:noFill/>
                </a:ln>
                <a:solidFill>
                  <a:srgbClr val="55F5FF"/>
                </a:solidFill>
                <a:effectLst>
                  <a:glow rad="279400">
                    <a:srgbClr val="663C7D">
                      <a:alpha val="40000"/>
                    </a:srgbClr>
                  </a:glow>
                </a:effectLst>
                <a:latin typeface="Century Gothic"/>
                <a:ea typeface="Century Gothic"/>
                <a:cs typeface="Century Gothic"/>
                <a:sym typeface="Century Gothic"/>
              </a:rPr>
              <a:t>of the </a:t>
            </a:r>
            <a:r>
              <a:rPr lang="en-US"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rPr>
              <a:t>SOUL</a:t>
            </a:r>
            <a:endParaRPr sz="7200" b="1" dirty="0">
              <a:ln w="41275">
                <a:noFill/>
              </a:ln>
              <a:solidFill>
                <a:srgbClr val="55F5FF"/>
              </a:solidFill>
              <a:effectLst>
                <a:glow rad="279400">
                  <a:srgbClr val="663C7D">
                    <a:alpha val="40000"/>
                  </a:srgbClr>
                </a:glow>
              </a:effectLst>
              <a:latin typeface="Century Gothic"/>
              <a:ea typeface="Century Gothic"/>
              <a:cs typeface="Century Gothic"/>
              <a:sym typeface="Century Gothic"/>
            </a:endParaRPr>
          </a:p>
        </p:txBody>
      </p:sp>
      <p:pic>
        <p:nvPicPr>
          <p:cNvPr id="3" name="Picture 2" descr="A person smiling for the camera&#10;&#10;Description automatically generated">
            <a:extLst>
              <a:ext uri="{FF2B5EF4-FFF2-40B4-BE49-F238E27FC236}">
                <a16:creationId xmlns:a16="http://schemas.microsoft.com/office/drawing/2014/main" id="{C6019ECD-70F9-3C48-AC45-19BB4B3F64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 y="2869461"/>
            <a:ext cx="1384387" cy="1371600"/>
          </a:xfrm>
          <a:prstGeom prst="rect">
            <a:avLst/>
          </a:prstGeom>
          <a:ln w="25400">
            <a:solidFill>
              <a:schemeClr val="lt1"/>
            </a:solidFill>
          </a:ln>
        </p:spPr>
      </p:pic>
      <p:sp>
        <p:nvSpPr>
          <p:cNvPr id="7" name="Rectangle 6">
            <a:extLst>
              <a:ext uri="{FF2B5EF4-FFF2-40B4-BE49-F238E27FC236}">
                <a16:creationId xmlns:a16="http://schemas.microsoft.com/office/drawing/2014/main" id="{FB3F02D1-038A-164B-9201-C6E4DB9E4E70}"/>
              </a:ext>
            </a:extLst>
          </p:cNvPr>
          <p:cNvSpPr/>
          <p:nvPr/>
        </p:nvSpPr>
        <p:spPr>
          <a:xfrm>
            <a:off x="-22600" y="1912421"/>
            <a:ext cx="12239258" cy="367819"/>
          </a:xfrm>
          <a:prstGeom prst="rect">
            <a:avLst/>
          </a:prstGeom>
          <a:solidFill>
            <a:srgbClr val="55F5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rPr>
              <a:t>EXPLORING A DESIGN FRAMEWORK FOR CREATING EXISTENTIAL, TRANSFORMATIVE GAMES</a:t>
            </a:r>
          </a:p>
        </p:txBody>
      </p:sp>
      <p:sp>
        <p:nvSpPr>
          <p:cNvPr id="147" name="Google Shape;147;p19"/>
          <p:cNvSpPr/>
          <p:nvPr/>
        </p:nvSpPr>
        <p:spPr>
          <a:xfrm>
            <a:off x="-22600" y="2257090"/>
            <a:ext cx="12232972"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 name="Rectangle 7">
            <a:extLst>
              <a:ext uri="{FF2B5EF4-FFF2-40B4-BE49-F238E27FC236}">
                <a16:creationId xmlns:a16="http://schemas.microsoft.com/office/drawing/2014/main" id="{2048CBD3-47D4-7140-9844-ACCDF072669F}"/>
              </a:ext>
            </a:extLst>
          </p:cNvPr>
          <p:cNvSpPr/>
          <p:nvPr/>
        </p:nvSpPr>
        <p:spPr>
          <a:xfrm>
            <a:off x="-9820" y="6858000"/>
            <a:ext cx="122314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F24EF5-9884-1A47-A0CF-8FD571D5FE7A}"/>
              </a:ext>
            </a:extLst>
          </p:cNvPr>
          <p:cNvSpPr/>
          <p:nvPr/>
        </p:nvSpPr>
        <p:spPr>
          <a:xfrm>
            <a:off x="-32418" y="6026838"/>
            <a:ext cx="53533" cy="876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Google Shape;141;p19"/>
          <p:cNvCxnSpPr/>
          <p:nvPr/>
        </p:nvCxnSpPr>
        <p:spPr>
          <a:xfrm>
            <a:off x="-32418" y="6019800"/>
            <a:ext cx="12221673" cy="0"/>
          </a:xfrm>
          <a:prstGeom prst="straightConnector1">
            <a:avLst/>
          </a:prstGeom>
          <a:noFill/>
          <a:ln w="25400" cap="flat" cmpd="sng">
            <a:solidFill>
              <a:schemeClr val="lt1"/>
            </a:solidFill>
            <a:prstDash val="solid"/>
            <a:round/>
            <a:headEnd type="none" w="sm" len="sm"/>
            <a:tailEnd type="none" w="sm" len="sm"/>
          </a:ln>
        </p:spPr>
      </p:cxnSp>
      <p:sp>
        <p:nvSpPr>
          <p:cNvPr id="22" name="Rectangle 21">
            <a:extLst>
              <a:ext uri="{FF2B5EF4-FFF2-40B4-BE49-F238E27FC236}">
                <a16:creationId xmlns:a16="http://schemas.microsoft.com/office/drawing/2014/main" id="{7C736B61-3395-D940-9D37-E4E6611B1DBA}"/>
              </a:ext>
            </a:extLst>
          </p:cNvPr>
          <p:cNvSpPr/>
          <p:nvPr/>
        </p:nvSpPr>
        <p:spPr>
          <a:xfrm>
            <a:off x="-22600" y="2287276"/>
            <a:ext cx="12239258" cy="367819"/>
          </a:xfrm>
          <a:prstGeom prst="rect">
            <a:avLst/>
          </a:prstGeom>
          <a:solidFill>
            <a:schemeClr val="accent4">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FUTURE and REALITY of GAMING [FR</a:t>
            </a:r>
            <a:r>
              <a:rPr lang="en-US" dirty="0">
                <a:solidFill>
                  <a:srgbClr val="55F5FF"/>
                </a:solidFill>
              </a:rPr>
              <a:t>0</a:t>
            </a:r>
            <a:r>
              <a:rPr lang="en-US" dirty="0">
                <a:solidFill>
                  <a:schemeClr val="tx1"/>
                </a:solidFill>
              </a:rPr>
              <a:t>G] VIENNA | KEYNOTE PRESENTATION 2020</a:t>
            </a:r>
          </a:p>
        </p:txBody>
      </p:sp>
      <p:cxnSp>
        <p:nvCxnSpPr>
          <p:cNvPr id="23" name="Google Shape;141;p19">
            <a:extLst>
              <a:ext uri="{FF2B5EF4-FFF2-40B4-BE49-F238E27FC236}">
                <a16:creationId xmlns:a16="http://schemas.microsoft.com/office/drawing/2014/main" id="{65A6308A-E7F1-CC4E-9ADF-E21F6EDACB10}"/>
              </a:ext>
            </a:extLst>
          </p:cNvPr>
          <p:cNvCxnSpPr/>
          <p:nvPr/>
        </p:nvCxnSpPr>
        <p:spPr>
          <a:xfrm>
            <a:off x="-29673" y="2655095"/>
            <a:ext cx="12221673" cy="0"/>
          </a:xfrm>
          <a:prstGeom prst="straightConnector1">
            <a:avLst/>
          </a:prstGeom>
          <a:noFill/>
          <a:ln w="25400" cap="flat" cmpd="sng">
            <a:solidFill>
              <a:schemeClr val="lt1"/>
            </a:solidFill>
            <a:prstDash val="solid"/>
            <a:round/>
            <a:headEnd type="none" w="sm" len="sm"/>
            <a:tailEnd type="none" w="sm" len="sm"/>
          </a:ln>
        </p:spPr>
      </p:cxnSp>
      <p:pic>
        <p:nvPicPr>
          <p:cNvPr id="17" name="Picture 16" descr="A close up of a sign&#10;&#10;Description automatically generated">
            <a:extLst>
              <a:ext uri="{FF2B5EF4-FFF2-40B4-BE49-F238E27FC236}">
                <a16:creationId xmlns:a16="http://schemas.microsoft.com/office/drawing/2014/main" id="{83114031-DE55-D64C-AD36-C48878E24E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32420" y="3965245"/>
            <a:ext cx="1909577" cy="1909577"/>
          </a:xfrm>
          <a:prstGeom prst="rect">
            <a:avLst/>
          </a:prstGeom>
        </p:spPr>
      </p:pic>
    </p:spTree>
    <p:extLst>
      <p:ext uri="{BB962C8B-B14F-4D97-AF65-F5344CB8AC3E}">
        <p14:creationId xmlns:p14="http://schemas.microsoft.com/office/powerpoint/2010/main" val="162674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E6617-0CCB-9D42-A0EA-B48F65ABF6F9}"/>
              </a:ext>
            </a:extLst>
          </p:cNvPr>
          <p:cNvSpPr>
            <a:spLocks noGrp="1"/>
          </p:cNvSpPr>
          <p:nvPr>
            <p:ph type="ctrTitle"/>
          </p:nvPr>
        </p:nvSpPr>
        <p:spPr/>
        <p:txBody>
          <a:bodyPr/>
          <a:lstStyle/>
          <a:p>
            <a:pPr algn="l"/>
            <a:r>
              <a:rPr lang="en-US" b="1" dirty="0">
                <a:solidFill>
                  <a:srgbClr val="55F5FF"/>
                </a:solidFill>
              </a:rPr>
              <a:t>PART 1</a:t>
            </a:r>
          </a:p>
        </p:txBody>
      </p:sp>
      <p:sp>
        <p:nvSpPr>
          <p:cNvPr id="5" name="Subtitle 4">
            <a:extLst>
              <a:ext uri="{FF2B5EF4-FFF2-40B4-BE49-F238E27FC236}">
                <a16:creationId xmlns:a16="http://schemas.microsoft.com/office/drawing/2014/main" id="{EB240B8C-1886-9646-86B4-8DC63F00C290}"/>
              </a:ext>
            </a:extLst>
          </p:cNvPr>
          <p:cNvSpPr>
            <a:spLocks noGrp="1"/>
          </p:cNvSpPr>
          <p:nvPr>
            <p:ph type="subTitle" idx="1"/>
          </p:nvPr>
        </p:nvSpPr>
        <p:spPr/>
        <p:txBody>
          <a:bodyPr/>
          <a:lstStyle/>
          <a:p>
            <a:pPr algn="l"/>
            <a:r>
              <a:rPr lang="en-US" dirty="0"/>
              <a:t>Existential Theming</a:t>
            </a:r>
          </a:p>
        </p:txBody>
      </p:sp>
    </p:spTree>
    <p:extLst>
      <p:ext uri="{BB962C8B-B14F-4D97-AF65-F5344CB8AC3E}">
        <p14:creationId xmlns:p14="http://schemas.microsoft.com/office/powerpoint/2010/main" val="851704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E8E355-B4B4-CE40-8D64-477DC48ABD87}"/>
              </a:ext>
            </a:extLst>
          </p:cNvPr>
          <p:cNvSpPr/>
          <p:nvPr/>
        </p:nvSpPr>
        <p:spPr>
          <a:xfrm>
            <a:off x="0" y="2848753"/>
            <a:ext cx="12192000" cy="31528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he Existential Givens"/>
          <p:cNvSpPr txBox="1">
            <a:spLocks noGrp="1"/>
          </p:cNvSpPr>
          <p:nvPr>
            <p:ph type="title"/>
          </p:nvPr>
        </p:nvSpPr>
        <p:spPr>
          <a:prstGeom prst="rect">
            <a:avLst/>
          </a:prstGeom>
        </p:spPr>
        <p:txBody>
          <a:bodyPr/>
          <a:lstStyle/>
          <a:p>
            <a:r>
              <a:t>The Existential Givens</a:t>
            </a:r>
          </a:p>
        </p:txBody>
      </p:sp>
      <p:sp>
        <p:nvSpPr>
          <p:cNvPr id="172" name="life is finite;…"/>
          <p:cNvSpPr txBox="1">
            <a:spLocks noGrp="1"/>
          </p:cNvSpPr>
          <p:nvPr>
            <p:ph type="body" sz="quarter" idx="1"/>
          </p:nvPr>
        </p:nvSpPr>
        <p:spPr>
          <a:xfrm>
            <a:off x="2277404" y="1523190"/>
            <a:ext cx="3730971" cy="1484453"/>
          </a:xfrm>
          <a:prstGeom prst="rect">
            <a:avLst/>
          </a:prstGeom>
        </p:spPr>
        <p:txBody>
          <a:bodyPr/>
          <a:lstStyle/>
          <a:p>
            <a:pPr marL="0" indent="0">
              <a:buNone/>
            </a:pPr>
            <a:r>
              <a:rPr dirty="0"/>
              <a:t>life is finite; </a:t>
            </a:r>
          </a:p>
          <a:p>
            <a:pPr marL="0" indent="0">
              <a:buNone/>
            </a:pPr>
            <a:r>
              <a:rPr dirty="0"/>
              <a:t>there is no external meaning </a:t>
            </a:r>
          </a:p>
        </p:txBody>
      </p:sp>
      <p:pic>
        <p:nvPicPr>
          <p:cNvPr id="173" name="2652442057_62251e949c_z.jpg" descr="2652442057_62251e949c_z.jpg"/>
          <p:cNvPicPr>
            <a:picLocks noChangeAspect="1"/>
          </p:cNvPicPr>
          <p:nvPr/>
        </p:nvPicPr>
        <p:blipFill>
          <a:blip r:embed="rId2"/>
          <a:stretch>
            <a:fillRect/>
          </a:stretch>
        </p:blipFill>
        <p:spPr>
          <a:xfrm>
            <a:off x="1906729" y="3125964"/>
            <a:ext cx="8151775" cy="2598379"/>
          </a:xfrm>
          <a:prstGeom prst="rect">
            <a:avLst/>
          </a:prstGeom>
          <a:ln w="12700">
            <a:miter lim="400000"/>
          </a:ln>
        </p:spPr>
      </p:pic>
      <p:sp>
        <p:nvSpPr>
          <p:cNvPr id="174" name="we must make choices…"/>
          <p:cNvSpPr txBox="1"/>
          <p:nvPr/>
        </p:nvSpPr>
        <p:spPr>
          <a:xfrm>
            <a:off x="6838534" y="1459817"/>
            <a:ext cx="2659254" cy="977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spcBef>
                <a:spcPts val="1969"/>
              </a:spcBef>
              <a:buSzPct val="25000"/>
              <a:defRPr sz="3000"/>
            </a:pPr>
            <a:r>
              <a:rPr sz="2109" dirty="0"/>
              <a:t>we must make choices</a:t>
            </a:r>
          </a:p>
          <a:p>
            <a:pPr>
              <a:spcBef>
                <a:spcPts val="1969"/>
              </a:spcBef>
              <a:buSzPct val="25000"/>
              <a:defRPr sz="3000"/>
            </a:pPr>
            <a:r>
              <a:rPr sz="2109" dirty="0"/>
              <a:t>we are ultimately alone</a:t>
            </a:r>
          </a:p>
        </p:txBody>
      </p:sp>
    </p:spTree>
    <p:extLst>
      <p:ext uri="{BB962C8B-B14F-4D97-AF65-F5344CB8AC3E}">
        <p14:creationId xmlns:p14="http://schemas.microsoft.com/office/powerpoint/2010/main" val="18131677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existential humanistic psychotherapy"/>
          <p:cNvSpPr txBox="1">
            <a:spLocks noGrp="1"/>
          </p:cNvSpPr>
          <p:nvPr>
            <p:ph type="title"/>
          </p:nvPr>
        </p:nvSpPr>
        <p:spPr>
          <a:prstGeom prst="rect">
            <a:avLst/>
          </a:prstGeom>
        </p:spPr>
        <p:txBody>
          <a:bodyPr/>
          <a:lstStyle>
            <a:lvl1pPr defTabSz="414781">
              <a:defRPr sz="5112"/>
            </a:lvl1pPr>
          </a:lstStyle>
          <a:p>
            <a:r>
              <a:t>existential humanistic psychotherapy</a:t>
            </a:r>
          </a:p>
        </p:txBody>
      </p:sp>
      <p:sp>
        <p:nvSpPr>
          <p:cNvPr id="177" name="rejects ideas of “mental illness” and focuses on creating a sense of true self, deep connection, purpose…"/>
          <p:cNvSpPr txBox="1">
            <a:spLocks noGrp="1"/>
          </p:cNvSpPr>
          <p:nvPr>
            <p:ph type="body" idx="1"/>
          </p:nvPr>
        </p:nvSpPr>
        <p:spPr>
          <a:prstGeom prst="rect">
            <a:avLst/>
          </a:prstGeom>
        </p:spPr>
        <p:txBody>
          <a:bodyPr/>
          <a:lstStyle/>
          <a:p>
            <a:pPr defTabSz="394320">
              <a:spcBef>
                <a:spcPts val="1969"/>
              </a:spcBef>
              <a:buFont typeface="Wingdings" pitchFamily="2" charset="2"/>
              <a:buChar char="Ø"/>
              <a:defRPr sz="3648"/>
            </a:pPr>
            <a:r>
              <a:rPr lang="en-US" dirty="0"/>
              <a:t> </a:t>
            </a:r>
            <a:r>
              <a:rPr dirty="0"/>
              <a:t>rejects ideas of “mental illness” and focuses on creating a sense of true self, deep connection, purpose</a:t>
            </a:r>
          </a:p>
          <a:p>
            <a:pPr defTabSz="394320">
              <a:spcBef>
                <a:spcPts val="1969"/>
              </a:spcBef>
              <a:buFont typeface="Wingdings" pitchFamily="2" charset="2"/>
              <a:buChar char="Ø"/>
              <a:defRPr sz="3648"/>
            </a:pPr>
            <a:r>
              <a:rPr lang="en-US" dirty="0"/>
              <a:t> </a:t>
            </a:r>
            <a:r>
              <a:rPr dirty="0"/>
              <a:t>client vs. patient</a:t>
            </a:r>
          </a:p>
          <a:p>
            <a:pPr defTabSz="394320">
              <a:spcBef>
                <a:spcPts val="1969"/>
              </a:spcBef>
              <a:buFont typeface="Wingdings" pitchFamily="2" charset="2"/>
              <a:buChar char="Ø"/>
              <a:defRPr sz="3648"/>
            </a:pPr>
            <a:r>
              <a:rPr lang="en-US" dirty="0"/>
              <a:t> </a:t>
            </a:r>
            <a:r>
              <a:rPr dirty="0"/>
              <a:t>client is met where they are at, not with assumptions about who they are supposed to be</a:t>
            </a:r>
          </a:p>
        </p:txBody>
      </p:sp>
    </p:spTree>
    <p:extLst>
      <p:ext uri="{BB962C8B-B14F-4D97-AF65-F5344CB8AC3E}">
        <p14:creationId xmlns:p14="http://schemas.microsoft.com/office/powerpoint/2010/main" val="300427155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G_0155.jpeg" descr="IMG_0155.jpeg"/>
          <p:cNvPicPr>
            <a:picLocks noGrp="1"/>
          </p:cNvPicPr>
          <p:nvPr>
            <p:ph type="pic" idx="21"/>
          </p:nvPr>
        </p:nvPicPr>
        <p:blipFill>
          <a:blip r:embed="rId2" cstate="screen">
            <a:extLst>
              <a:ext uri="{28A0092B-C50C-407E-A947-70E740481C1C}">
                <a14:useLocalDpi xmlns:a14="http://schemas.microsoft.com/office/drawing/2010/main"/>
              </a:ext>
            </a:extLst>
          </a:blip>
          <a:stretch>
            <a:fillRect/>
          </a:stretch>
        </p:blipFill>
        <p:spPr>
          <a:xfrm>
            <a:off x="7586828" y="1690688"/>
            <a:ext cx="3598664" cy="4009430"/>
          </a:xfrm>
          <a:prstGeom prst="rect">
            <a:avLst/>
          </a:prstGeom>
        </p:spPr>
      </p:pic>
      <p:sp>
        <p:nvSpPr>
          <p:cNvPr id="180" name="application to game design"/>
          <p:cNvSpPr txBox="1">
            <a:spLocks noGrp="1"/>
          </p:cNvSpPr>
          <p:nvPr>
            <p:ph type="title"/>
          </p:nvPr>
        </p:nvSpPr>
        <p:spPr>
          <a:prstGeom prst="rect">
            <a:avLst/>
          </a:prstGeom>
        </p:spPr>
        <p:txBody>
          <a:bodyPr/>
          <a:lstStyle>
            <a:lvl1pPr defTabSz="554990">
              <a:defRPr sz="6840"/>
            </a:lvl1pPr>
          </a:lstStyle>
          <a:p>
            <a:r>
              <a:t>application to game design</a:t>
            </a:r>
          </a:p>
        </p:txBody>
      </p:sp>
      <p:sp>
        <p:nvSpPr>
          <p:cNvPr id="181" name="transformational design approach that doesn’t try to change player…"/>
          <p:cNvSpPr txBox="1">
            <a:spLocks noGrp="1"/>
          </p:cNvSpPr>
          <p:nvPr>
            <p:ph type="body" sz="half" idx="1"/>
          </p:nvPr>
        </p:nvSpPr>
        <p:spPr>
          <a:xfrm>
            <a:off x="1410544" y="1690688"/>
            <a:ext cx="5916231" cy="4198490"/>
          </a:xfrm>
          <a:prstGeom prst="rect">
            <a:avLst/>
          </a:prstGeom>
        </p:spPr>
        <p:txBody>
          <a:bodyPr/>
          <a:lstStyle/>
          <a:p>
            <a:pPr defTabSz="328600">
              <a:spcBef>
                <a:spcPts val="1547"/>
              </a:spcBef>
              <a:buFont typeface="Wingdings" pitchFamily="2" charset="2"/>
              <a:buChar char="Ø"/>
              <a:defRPr sz="2400"/>
            </a:pPr>
            <a:r>
              <a:rPr lang="en-US" dirty="0"/>
              <a:t> </a:t>
            </a:r>
            <a:r>
              <a:rPr dirty="0"/>
              <a:t>transformational design approach that doesn’t try to change player</a:t>
            </a:r>
          </a:p>
          <a:p>
            <a:pPr defTabSz="328600">
              <a:spcBef>
                <a:spcPts val="1547"/>
              </a:spcBef>
              <a:buFont typeface="Wingdings" pitchFamily="2" charset="2"/>
              <a:buChar char="Ø"/>
              <a:defRPr sz="2400"/>
            </a:pPr>
            <a:r>
              <a:rPr lang="en-US" dirty="0"/>
              <a:t> </a:t>
            </a:r>
            <a:r>
              <a:rPr dirty="0"/>
              <a:t>player is not assumed to need fixing</a:t>
            </a:r>
          </a:p>
          <a:p>
            <a:pPr defTabSz="328600">
              <a:spcBef>
                <a:spcPts val="1547"/>
              </a:spcBef>
              <a:buFont typeface="Wingdings" pitchFamily="2" charset="2"/>
              <a:buChar char="Ø"/>
              <a:defRPr sz="2400"/>
            </a:pPr>
            <a:r>
              <a:rPr lang="en-US" dirty="0"/>
              <a:t> </a:t>
            </a:r>
            <a:r>
              <a:rPr dirty="0"/>
              <a:t>game aims to provide possibility space to explore and contemplate the game’s </a:t>
            </a:r>
            <a:r>
              <a:rPr lang="de-AT" dirty="0"/>
              <a:t>existential</a:t>
            </a:r>
            <a:r>
              <a:rPr dirty="0"/>
              <a:t> themes and see what resonates with players out of their own accord.</a:t>
            </a:r>
          </a:p>
        </p:txBody>
      </p:sp>
    </p:spTree>
    <p:extLst>
      <p:ext uri="{BB962C8B-B14F-4D97-AF65-F5344CB8AC3E}">
        <p14:creationId xmlns:p14="http://schemas.microsoft.com/office/powerpoint/2010/main" val="41440692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existential humanistic psychotherapy goals"/>
          <p:cNvSpPr txBox="1">
            <a:spLocks noGrp="1"/>
          </p:cNvSpPr>
          <p:nvPr>
            <p:ph type="title"/>
          </p:nvPr>
        </p:nvSpPr>
        <p:spPr>
          <a:prstGeom prst="rect">
            <a:avLst/>
          </a:prstGeom>
        </p:spPr>
        <p:txBody>
          <a:bodyPr>
            <a:normAutofit fontScale="90000"/>
          </a:bodyPr>
          <a:lstStyle>
            <a:lvl1pPr defTabSz="414781">
              <a:defRPr sz="5112"/>
            </a:lvl1pPr>
          </a:lstStyle>
          <a:p>
            <a:r>
              <a:t>existential humanistic psychotherapy goals</a:t>
            </a:r>
          </a:p>
        </p:txBody>
      </p:sp>
      <p:sp>
        <p:nvSpPr>
          <p:cNvPr id="184" name="making clients sensitive to their existence…"/>
          <p:cNvSpPr txBox="1">
            <a:spLocks noGrp="1"/>
          </p:cNvSpPr>
          <p:nvPr>
            <p:ph type="body" idx="1"/>
          </p:nvPr>
        </p:nvSpPr>
        <p:spPr>
          <a:prstGeom prst="rect">
            <a:avLst/>
          </a:prstGeom>
        </p:spPr>
        <p:txBody>
          <a:bodyPr>
            <a:normAutofit lnSpcReduction="10000"/>
          </a:bodyPr>
          <a:lstStyle/>
          <a:p>
            <a:pPr defTabSz="394320">
              <a:spcBef>
                <a:spcPts val="1969"/>
              </a:spcBef>
              <a:buFont typeface="Wingdings" pitchFamily="2" charset="2"/>
              <a:buChar char="Ø"/>
              <a:defRPr sz="3648"/>
            </a:pPr>
            <a:r>
              <a:rPr lang="en-US" dirty="0"/>
              <a:t> </a:t>
            </a:r>
            <a:r>
              <a:rPr dirty="0"/>
              <a:t>making clients sensitive to their existence</a:t>
            </a:r>
          </a:p>
          <a:p>
            <a:pPr defTabSz="394320">
              <a:spcBef>
                <a:spcPts val="1969"/>
              </a:spcBef>
              <a:buFont typeface="Wingdings" pitchFamily="2" charset="2"/>
              <a:buChar char="Ø"/>
              <a:defRPr sz="3648"/>
            </a:pPr>
            <a:r>
              <a:rPr lang="en-US" dirty="0"/>
              <a:t> </a:t>
            </a:r>
            <a:r>
              <a:rPr dirty="0"/>
              <a:t>calling attention to clients’ unique traits</a:t>
            </a:r>
          </a:p>
          <a:p>
            <a:pPr defTabSz="394320">
              <a:spcBef>
                <a:spcPts val="1969"/>
              </a:spcBef>
              <a:buFont typeface="Wingdings" pitchFamily="2" charset="2"/>
              <a:buChar char="Ø"/>
              <a:defRPr sz="3648"/>
            </a:pPr>
            <a:r>
              <a:rPr lang="en-US" dirty="0"/>
              <a:t> </a:t>
            </a:r>
            <a:r>
              <a:rPr dirty="0"/>
              <a:t>helping clients improve encounters with others</a:t>
            </a:r>
          </a:p>
          <a:p>
            <a:pPr defTabSz="394320">
              <a:spcBef>
                <a:spcPts val="1969"/>
              </a:spcBef>
              <a:buFont typeface="Wingdings" pitchFamily="2" charset="2"/>
              <a:buChar char="Ø"/>
              <a:defRPr sz="3648"/>
            </a:pPr>
            <a:r>
              <a:rPr lang="en-US" dirty="0"/>
              <a:t> </a:t>
            </a:r>
            <a:r>
              <a:rPr dirty="0"/>
              <a:t>assisting clients in establishing a will to meaning</a:t>
            </a:r>
          </a:p>
          <a:p>
            <a:pPr defTabSz="394320">
              <a:spcBef>
                <a:spcPts val="1969"/>
              </a:spcBef>
              <a:buFont typeface="Wingdings" pitchFamily="2" charset="2"/>
              <a:buChar char="Ø"/>
              <a:defRPr sz="3648"/>
            </a:pPr>
            <a:r>
              <a:rPr lang="en-US" dirty="0"/>
              <a:t> </a:t>
            </a:r>
            <a:r>
              <a:rPr dirty="0"/>
              <a:t>encouraging clients to make decisions about present and future directions in life. </a:t>
            </a:r>
          </a:p>
        </p:txBody>
      </p:sp>
    </p:spTree>
    <p:extLst>
      <p:ext uri="{BB962C8B-B14F-4D97-AF65-F5344CB8AC3E}">
        <p14:creationId xmlns:p14="http://schemas.microsoft.com/office/powerpoint/2010/main" val="420096313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3190029.jpg" descr="P3190029.jpg"/>
          <p:cNvPicPr>
            <a:picLocks noGrp="1"/>
          </p:cNvPicPr>
          <p:nvPr>
            <p:ph type="pic" idx="21"/>
          </p:nvPr>
        </p:nvPicPr>
        <p:blipFill>
          <a:blip r:embed="rId2" cstate="screen">
            <a:extLst>
              <a:ext uri="{28A0092B-C50C-407E-A947-70E740481C1C}">
                <a14:useLocalDpi xmlns:a14="http://schemas.microsoft.com/office/drawing/2010/main"/>
              </a:ext>
            </a:extLst>
          </a:blip>
          <a:stretch>
            <a:fillRect/>
          </a:stretch>
        </p:blipFill>
        <p:spPr>
          <a:xfrm>
            <a:off x="5893594" y="1982390"/>
            <a:ext cx="5287550" cy="3839675"/>
          </a:xfrm>
          <a:prstGeom prst="rect">
            <a:avLst/>
          </a:prstGeom>
        </p:spPr>
      </p:pic>
      <p:sp>
        <p:nvSpPr>
          <p:cNvPr id="203" name="goal: improving encounters with others"/>
          <p:cNvSpPr txBox="1">
            <a:spLocks noGrp="1"/>
          </p:cNvSpPr>
          <p:nvPr>
            <p:ph type="title"/>
          </p:nvPr>
        </p:nvSpPr>
        <p:spPr>
          <a:prstGeom prst="rect">
            <a:avLst/>
          </a:prstGeom>
        </p:spPr>
        <p:txBody>
          <a:bodyPr/>
          <a:lstStyle>
            <a:lvl1pPr defTabSz="414781">
              <a:defRPr sz="5112"/>
            </a:lvl1pPr>
          </a:lstStyle>
          <a:p>
            <a:r>
              <a:rPr dirty="0"/>
              <a:t>goal: improving encounters with others</a:t>
            </a:r>
          </a:p>
        </p:txBody>
      </p:sp>
      <p:sp>
        <p:nvSpPr>
          <p:cNvPr id="204" name="deeper issue: “we are all lonely ships in a dark sea”…"/>
          <p:cNvSpPr txBox="1">
            <a:spLocks noGrp="1"/>
          </p:cNvSpPr>
          <p:nvPr>
            <p:ph type="body" sz="half" idx="1"/>
          </p:nvPr>
        </p:nvSpPr>
        <p:spPr>
          <a:prstGeom prst="rect">
            <a:avLst/>
          </a:prstGeom>
        </p:spPr>
        <p:txBody>
          <a:bodyPr>
            <a:noAutofit/>
          </a:bodyPr>
          <a:lstStyle/>
          <a:p>
            <a:pPr>
              <a:buFont typeface="Wingdings" pitchFamily="2" charset="2"/>
              <a:buChar char="Ø"/>
            </a:pPr>
            <a:r>
              <a:rPr lang="en-US" sz="2800" dirty="0"/>
              <a:t> </a:t>
            </a:r>
            <a:r>
              <a:rPr sz="2800" dirty="0"/>
              <a:t>deeper issue: “we are all lonely ships in a dark sea”</a:t>
            </a:r>
          </a:p>
          <a:p>
            <a:pPr>
              <a:buFont typeface="Wingdings" pitchFamily="2" charset="2"/>
              <a:buChar char="Ø"/>
            </a:pPr>
            <a:r>
              <a:rPr lang="en-US" sz="2800" dirty="0"/>
              <a:t> </a:t>
            </a:r>
            <a:r>
              <a:rPr sz="2800" dirty="0"/>
              <a:t>understanding limits of intimacy</a:t>
            </a:r>
          </a:p>
          <a:p>
            <a:pPr>
              <a:buFont typeface="Wingdings" pitchFamily="2" charset="2"/>
              <a:buChar char="Ø"/>
            </a:pPr>
            <a:r>
              <a:rPr lang="en-US" sz="2800" dirty="0"/>
              <a:t> </a:t>
            </a:r>
            <a:r>
              <a:rPr sz="2800" dirty="0"/>
              <a:t>Fromm (1956): “the ability to be alone is the condition for the ability to love</a:t>
            </a:r>
            <a:r>
              <a:rPr lang="en-US" sz="2800" dirty="0"/>
              <a:t>"</a:t>
            </a:r>
            <a:endParaRPr sz="2800" dirty="0"/>
          </a:p>
        </p:txBody>
      </p:sp>
    </p:spTree>
    <p:extLst>
      <p:ext uri="{BB962C8B-B14F-4D97-AF65-F5344CB8AC3E}">
        <p14:creationId xmlns:p14="http://schemas.microsoft.com/office/powerpoint/2010/main" val="334165219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Screen Shot 2019-10-05 at 5.40.33 AM.png" descr="Screen Shot 2019-10-05 at 5.40.33 AM.png"/>
          <p:cNvPicPr>
            <a:picLocks noGrp="1"/>
          </p:cNvPicPr>
          <p:nvPr>
            <p:ph type="pic" idx="21"/>
          </p:nvPr>
        </p:nvPicPr>
        <p:blipFill>
          <a:blip r:embed="rId2" cstate="screen">
            <a:extLst>
              <a:ext uri="{28A0092B-C50C-407E-A947-70E740481C1C}">
                <a14:useLocalDpi xmlns:a14="http://schemas.microsoft.com/office/drawing/2010/main"/>
              </a:ext>
            </a:extLst>
          </a:blip>
          <a:stretch>
            <a:fillRect/>
          </a:stretch>
        </p:blipFill>
        <p:spPr>
          <a:xfrm>
            <a:off x="6221016" y="1973461"/>
            <a:ext cx="3598664" cy="4009430"/>
          </a:xfrm>
          <a:prstGeom prst="rect">
            <a:avLst/>
          </a:prstGeom>
        </p:spPr>
      </p:pic>
      <p:sp>
        <p:nvSpPr>
          <p:cNvPr id="207" name="application to game design"/>
          <p:cNvSpPr txBox="1">
            <a:spLocks noGrp="1"/>
          </p:cNvSpPr>
          <p:nvPr>
            <p:ph type="title"/>
          </p:nvPr>
        </p:nvSpPr>
        <p:spPr>
          <a:prstGeom prst="rect">
            <a:avLst/>
          </a:prstGeom>
        </p:spPr>
        <p:txBody>
          <a:bodyPr/>
          <a:lstStyle>
            <a:lvl1pPr defTabSz="554990">
              <a:defRPr sz="6840"/>
            </a:lvl1pPr>
          </a:lstStyle>
          <a:p>
            <a:r>
              <a:t>application to game design</a:t>
            </a:r>
          </a:p>
        </p:txBody>
      </p:sp>
      <p:sp>
        <p:nvSpPr>
          <p:cNvPr id="208" name="E.g. Walden, a game (GameInnovationLab, USC)…"/>
          <p:cNvSpPr txBox="1">
            <a:spLocks noGrp="1"/>
          </p:cNvSpPr>
          <p:nvPr>
            <p:ph type="body" sz="half" idx="1"/>
          </p:nvPr>
        </p:nvSpPr>
        <p:spPr>
          <a:xfrm>
            <a:off x="2412504" y="1977926"/>
            <a:ext cx="3527227" cy="3973711"/>
          </a:xfrm>
          <a:prstGeom prst="rect">
            <a:avLst/>
          </a:prstGeom>
        </p:spPr>
        <p:txBody>
          <a:bodyPr>
            <a:normAutofit fontScale="85000" lnSpcReduction="10000"/>
          </a:bodyPr>
          <a:lstStyle/>
          <a:p>
            <a:pPr defTabSz="369675">
              <a:spcBef>
                <a:spcPts val="1758"/>
              </a:spcBef>
              <a:buFont typeface="Wingdings" pitchFamily="2" charset="2"/>
              <a:buChar char="Ø"/>
              <a:defRPr sz="2700"/>
            </a:pPr>
            <a:r>
              <a:rPr lang="en-US" dirty="0"/>
              <a:t> e</a:t>
            </a:r>
            <a:r>
              <a:rPr dirty="0"/>
              <a:t>.g. Walden, a game (</a:t>
            </a:r>
            <a:r>
              <a:rPr dirty="0" err="1"/>
              <a:t>GameInnovationLab</a:t>
            </a:r>
            <a:r>
              <a:rPr dirty="0"/>
              <a:t>, USC)</a:t>
            </a:r>
          </a:p>
          <a:p>
            <a:pPr defTabSz="369675">
              <a:spcBef>
                <a:spcPts val="1758"/>
              </a:spcBef>
              <a:buFont typeface="Wingdings" pitchFamily="2" charset="2"/>
              <a:buChar char="Ø"/>
              <a:defRPr sz="2700"/>
            </a:pPr>
            <a:r>
              <a:rPr lang="en-US" dirty="0"/>
              <a:t> </a:t>
            </a:r>
            <a:r>
              <a:rPr dirty="0"/>
              <a:t>exploring solitude, connection to nature, transcendence</a:t>
            </a:r>
          </a:p>
          <a:p>
            <a:pPr defTabSz="369675">
              <a:spcBef>
                <a:spcPts val="1758"/>
              </a:spcBef>
              <a:buFont typeface="Wingdings" pitchFamily="2" charset="2"/>
              <a:buChar char="Ø"/>
              <a:defRPr sz="2700"/>
            </a:pPr>
            <a:r>
              <a:rPr lang="en-US" dirty="0"/>
              <a:t> </a:t>
            </a:r>
            <a:r>
              <a:rPr dirty="0"/>
              <a:t>conversation with self as basis for conversation with others</a:t>
            </a:r>
          </a:p>
          <a:p>
            <a:pPr defTabSz="369675">
              <a:spcBef>
                <a:spcPts val="1758"/>
              </a:spcBef>
              <a:buFont typeface="Wingdings" pitchFamily="2" charset="2"/>
              <a:buChar char="Ø"/>
              <a:defRPr sz="2700"/>
            </a:pPr>
            <a:r>
              <a:rPr lang="en-US" dirty="0"/>
              <a:t> </a:t>
            </a:r>
            <a:r>
              <a:rPr dirty="0"/>
              <a:t>“inspiration” as game resource </a:t>
            </a:r>
          </a:p>
        </p:txBody>
      </p:sp>
    </p:spTree>
    <p:extLst>
      <p:ext uri="{BB962C8B-B14F-4D97-AF65-F5344CB8AC3E}">
        <p14:creationId xmlns:p14="http://schemas.microsoft.com/office/powerpoint/2010/main" val="34506588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51B4-E9A4-2842-AB82-CEBC6AC9CC53}"/>
              </a:ext>
            </a:extLst>
          </p:cNvPr>
          <p:cNvSpPr>
            <a:spLocks noGrp="1"/>
          </p:cNvSpPr>
          <p:nvPr>
            <p:ph type="title"/>
          </p:nvPr>
        </p:nvSpPr>
        <p:spPr/>
        <p:txBody>
          <a:bodyPr/>
          <a:lstStyle/>
          <a:p>
            <a:r>
              <a:rPr lang="en-US" dirty="0"/>
              <a:t>James Bugental (1992)</a:t>
            </a:r>
          </a:p>
        </p:txBody>
      </p:sp>
      <p:sp>
        <p:nvSpPr>
          <p:cNvPr id="3" name="Content Placeholder 2">
            <a:extLst>
              <a:ext uri="{FF2B5EF4-FFF2-40B4-BE49-F238E27FC236}">
                <a16:creationId xmlns:a16="http://schemas.microsoft.com/office/drawing/2014/main" id="{0654BADD-5BAE-6D48-806A-1B5C0CBA28B4}"/>
              </a:ext>
            </a:extLst>
          </p:cNvPr>
          <p:cNvSpPr>
            <a:spLocks noGrp="1"/>
          </p:cNvSpPr>
          <p:nvPr>
            <p:ph idx="1"/>
          </p:nvPr>
        </p:nvSpPr>
        <p:spPr/>
        <p:txBody>
          <a:bodyPr/>
          <a:lstStyle/>
          <a:p>
            <a:pPr marL="0" indent="0">
              <a:buNone/>
            </a:pPr>
            <a:r>
              <a:rPr lang="en-US" dirty="0"/>
              <a:t>“viewed from an existential perspective, the good life is an authentic life, a life in which we are as fully in harmony as we can be. Inauthenticity is illness, is our living in distorted relationship with our true being.” (p.246)</a:t>
            </a:r>
          </a:p>
          <a:p>
            <a:pPr marL="0" indent="0">
              <a:buNone/>
            </a:pPr>
            <a:endParaRPr lang="en-US" dirty="0"/>
          </a:p>
        </p:txBody>
      </p:sp>
    </p:spTree>
    <p:extLst>
      <p:ext uri="{BB962C8B-B14F-4D97-AF65-F5344CB8AC3E}">
        <p14:creationId xmlns:p14="http://schemas.microsoft.com/office/powerpoint/2010/main" val="754933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95BCF-0D35-6545-9142-458DC78D4914}"/>
              </a:ext>
            </a:extLst>
          </p:cNvPr>
          <p:cNvSpPr txBox="1"/>
          <p:nvPr/>
        </p:nvSpPr>
        <p:spPr>
          <a:xfrm>
            <a:off x="2679539" y="2759520"/>
            <a:ext cx="6832921" cy="1077218"/>
          </a:xfrm>
          <a:prstGeom prst="rect">
            <a:avLst/>
          </a:prstGeom>
          <a:noFill/>
        </p:spPr>
        <p:txBody>
          <a:bodyPr wrap="square" rtlCol="0">
            <a:spAutoFit/>
          </a:bodyPr>
          <a:lstStyle/>
          <a:p>
            <a:pPr algn="ctr"/>
            <a:r>
              <a:rPr lang="en-US" sz="3200" dirty="0"/>
              <a:t> how can games contribute to authenticity and inner balance? </a:t>
            </a:r>
          </a:p>
        </p:txBody>
      </p:sp>
    </p:spTree>
    <p:extLst>
      <p:ext uri="{BB962C8B-B14F-4D97-AF65-F5344CB8AC3E}">
        <p14:creationId xmlns:p14="http://schemas.microsoft.com/office/powerpoint/2010/main" val="1351680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85EA3E3-3AE6-8649-B774-82964D665F4B}"/>
              </a:ext>
            </a:extLst>
          </p:cNvPr>
          <p:cNvPicPr>
            <a:picLocks noGrp="1" noChangeAspect="1"/>
          </p:cNvPicPr>
          <p:nvPr>
            <p:ph type="pic" idx="21"/>
          </p:nvPr>
        </p:nvPicPr>
        <p:blipFill>
          <a:blip r:embed="rId2"/>
          <a:srcRect t="14903" b="14903"/>
          <a:stretch>
            <a:fillRect/>
          </a:stretch>
        </p:blipFill>
        <p:spPr>
          <a:xfrm>
            <a:off x="-935259" y="0"/>
            <a:ext cx="13858431" cy="7295555"/>
          </a:xfrm>
          <a:prstGeom prst="rect">
            <a:avLst/>
          </a:prstGeom>
        </p:spPr>
      </p:pic>
      <p:sp>
        <p:nvSpPr>
          <p:cNvPr id="4" name="TextBox 3">
            <a:extLst>
              <a:ext uri="{FF2B5EF4-FFF2-40B4-BE49-F238E27FC236}">
                <a16:creationId xmlns:a16="http://schemas.microsoft.com/office/drawing/2014/main" id="{919081A6-E09D-644F-BCC4-F6BC65B6610F}"/>
              </a:ext>
            </a:extLst>
          </p:cNvPr>
          <p:cNvSpPr txBox="1"/>
          <p:nvPr/>
        </p:nvSpPr>
        <p:spPr>
          <a:xfrm>
            <a:off x="2318894" y="2442258"/>
            <a:ext cx="7554212" cy="707886"/>
          </a:xfrm>
          <a:prstGeom prst="rect">
            <a:avLst/>
          </a:prstGeom>
          <a:noFill/>
        </p:spPr>
        <p:txBody>
          <a:bodyPr wrap="square" rtlCol="0">
            <a:spAutoFit/>
          </a:bodyPr>
          <a:lstStyle/>
          <a:p>
            <a:pPr algn="ctr"/>
            <a:r>
              <a:rPr lang="en-US" sz="4000" dirty="0">
                <a:solidFill>
                  <a:schemeClr val="bg1"/>
                </a:solidFill>
              </a:rPr>
              <a:t>Authenticity and the Unconscious</a:t>
            </a:r>
          </a:p>
        </p:txBody>
      </p:sp>
    </p:spTree>
    <p:extLst>
      <p:ext uri="{BB962C8B-B14F-4D97-AF65-F5344CB8AC3E}">
        <p14:creationId xmlns:p14="http://schemas.microsoft.com/office/powerpoint/2010/main" val="50666409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5673-54E5-1C48-8244-C27EDAE38B06}"/>
              </a:ext>
            </a:extLst>
          </p:cNvPr>
          <p:cNvSpPr>
            <a:spLocks noGrp="1"/>
          </p:cNvSpPr>
          <p:nvPr>
            <p:ph type="title"/>
          </p:nvPr>
        </p:nvSpPr>
        <p:spPr/>
        <p:txBody>
          <a:bodyPr/>
          <a:lstStyle/>
          <a:p>
            <a:r>
              <a:rPr lang="en-US" dirty="0"/>
              <a:t>Today’s Talk</a:t>
            </a:r>
          </a:p>
        </p:txBody>
      </p:sp>
      <p:sp>
        <p:nvSpPr>
          <p:cNvPr id="3" name="Content Placeholder 2">
            <a:extLst>
              <a:ext uri="{FF2B5EF4-FFF2-40B4-BE49-F238E27FC236}">
                <a16:creationId xmlns:a16="http://schemas.microsoft.com/office/drawing/2014/main" id="{56F5D04D-6432-074B-8D3D-CE344D9CC4D2}"/>
              </a:ext>
            </a:extLst>
          </p:cNvPr>
          <p:cNvSpPr>
            <a:spLocks noGrp="1"/>
          </p:cNvSpPr>
          <p:nvPr>
            <p:ph idx="1"/>
          </p:nvPr>
        </p:nvSpPr>
        <p:spPr/>
        <p:txBody>
          <a:bodyPr/>
          <a:lstStyle/>
          <a:p>
            <a:r>
              <a:rPr lang="en-US" b="1" dirty="0">
                <a:solidFill>
                  <a:srgbClr val="55F5FF"/>
                </a:solidFill>
              </a:rPr>
              <a:t>Part 0</a:t>
            </a:r>
            <a:r>
              <a:rPr lang="en-US" dirty="0"/>
              <a:t>: Background, history, and framing: How did we arrive at this work?</a:t>
            </a:r>
          </a:p>
          <a:p>
            <a:r>
              <a:rPr lang="en-US" b="1" dirty="0">
                <a:solidFill>
                  <a:srgbClr val="55F5FF"/>
                </a:solidFill>
              </a:rPr>
              <a:t>Part 1</a:t>
            </a:r>
            <a:r>
              <a:rPr lang="en-US" dirty="0"/>
              <a:t>: Existential Theming</a:t>
            </a:r>
          </a:p>
          <a:p>
            <a:r>
              <a:rPr lang="en-US" b="1" dirty="0">
                <a:solidFill>
                  <a:srgbClr val="55F5FF"/>
                </a:solidFill>
              </a:rPr>
              <a:t>Part 2</a:t>
            </a:r>
            <a:r>
              <a:rPr lang="en-US" dirty="0"/>
              <a:t>: Myth and Ritual</a:t>
            </a:r>
          </a:p>
          <a:p>
            <a:r>
              <a:rPr lang="en-US" b="1" dirty="0">
                <a:solidFill>
                  <a:srgbClr val="55F5FF"/>
                </a:solidFill>
              </a:rPr>
              <a:t>Part 3</a:t>
            </a:r>
            <a:r>
              <a:rPr lang="en-US" dirty="0"/>
              <a:t>: Experiential Play</a:t>
            </a:r>
          </a:p>
          <a:p>
            <a:r>
              <a:rPr lang="en-US" b="1" dirty="0">
                <a:solidFill>
                  <a:srgbClr val="55F5FF"/>
                </a:solidFill>
              </a:rPr>
              <a:t>DESIGN SPACE MAP</a:t>
            </a:r>
          </a:p>
          <a:p>
            <a:r>
              <a:rPr lang="en-US" b="1" dirty="0">
                <a:solidFill>
                  <a:srgbClr val="55F5FF"/>
                </a:solidFill>
              </a:rPr>
              <a:t>Conclusions &amp; Questions</a:t>
            </a:r>
          </a:p>
        </p:txBody>
      </p:sp>
    </p:spTree>
    <p:extLst>
      <p:ext uri="{BB962C8B-B14F-4D97-AF65-F5344CB8AC3E}">
        <p14:creationId xmlns:p14="http://schemas.microsoft.com/office/powerpoint/2010/main" val="3840078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957B7C-502A-0A41-832C-298801BE66BF}"/>
              </a:ext>
            </a:extLst>
          </p:cNvPr>
          <p:cNvSpPr>
            <a:spLocks noGrp="1"/>
          </p:cNvSpPr>
          <p:nvPr>
            <p:ph type="ctrTitle"/>
          </p:nvPr>
        </p:nvSpPr>
        <p:spPr/>
        <p:txBody>
          <a:bodyPr/>
          <a:lstStyle/>
          <a:p>
            <a:pPr algn="l"/>
            <a:r>
              <a:rPr lang="en-US" b="1" dirty="0">
                <a:solidFill>
                  <a:srgbClr val="55F5FF"/>
                </a:solidFill>
              </a:rPr>
              <a:t>PART 2</a:t>
            </a:r>
          </a:p>
        </p:txBody>
      </p:sp>
      <p:sp>
        <p:nvSpPr>
          <p:cNvPr id="6" name="Subtitle 5">
            <a:extLst>
              <a:ext uri="{FF2B5EF4-FFF2-40B4-BE49-F238E27FC236}">
                <a16:creationId xmlns:a16="http://schemas.microsoft.com/office/drawing/2014/main" id="{3130C568-3E92-874A-810D-ECB97B68B384}"/>
              </a:ext>
            </a:extLst>
          </p:cNvPr>
          <p:cNvSpPr>
            <a:spLocks noGrp="1"/>
          </p:cNvSpPr>
          <p:nvPr>
            <p:ph type="subTitle" idx="1"/>
          </p:nvPr>
        </p:nvSpPr>
        <p:spPr/>
        <p:txBody>
          <a:bodyPr/>
          <a:lstStyle/>
          <a:p>
            <a:pPr algn="l"/>
            <a:r>
              <a:rPr lang="en-US" dirty="0"/>
              <a:t>Myth and Ritual</a:t>
            </a:r>
          </a:p>
        </p:txBody>
      </p:sp>
    </p:spTree>
    <p:extLst>
      <p:ext uri="{BB962C8B-B14F-4D97-AF65-F5344CB8AC3E}">
        <p14:creationId xmlns:p14="http://schemas.microsoft.com/office/powerpoint/2010/main" val="2973752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25526356158_1f950e00fc_b.jpg" descr="25526356158_1f950e00fc_b.jpg"/>
          <p:cNvPicPr>
            <a:picLocks noGrp="1"/>
          </p:cNvPicPr>
          <p:nvPr>
            <p:ph type="pic" idx="21"/>
          </p:nvPr>
        </p:nvPicPr>
        <p:blipFill rotWithShape="1">
          <a:blip r:embed="rId3" cstate="hqprint">
            <a:extLst>
              <a:ext uri="{28A0092B-C50C-407E-A947-70E740481C1C}">
                <a14:useLocalDpi xmlns:a14="http://schemas.microsoft.com/office/drawing/2010/main"/>
              </a:ext>
            </a:extLst>
          </a:blip>
          <a:srcRect/>
          <a:stretch/>
        </p:blipFill>
        <p:spPr>
          <a:xfrm>
            <a:off x="0" y="0"/>
            <a:ext cx="7292051" cy="6858000"/>
          </a:xfrm>
          <a:prstGeom prst="rect">
            <a:avLst/>
          </a:prstGeom>
        </p:spPr>
      </p:pic>
      <p:sp>
        <p:nvSpPr>
          <p:cNvPr id="234" name="Enter the Unknown Forest…"/>
          <p:cNvSpPr txBox="1"/>
          <p:nvPr/>
        </p:nvSpPr>
        <p:spPr>
          <a:xfrm>
            <a:off x="7859210" y="1364442"/>
            <a:ext cx="3756544" cy="26574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a:solidFill>
                  <a:srgbClr val="FFFFFF"/>
                </a:solidFill>
              </a:defRPr>
            </a:pPr>
            <a:r>
              <a:rPr sz="2400" b="1" dirty="0"/>
              <a:t>Enter the Unknown Forest</a:t>
            </a:r>
          </a:p>
          <a:p>
            <a:pPr>
              <a:defRPr>
                <a:solidFill>
                  <a:srgbClr val="FFFFFF"/>
                </a:solidFill>
              </a:defRPr>
            </a:pPr>
            <a:endParaRPr sz="2400" b="1" dirty="0"/>
          </a:p>
          <a:p>
            <a:pPr>
              <a:defRPr>
                <a:solidFill>
                  <a:srgbClr val="FFFFFF"/>
                </a:solidFill>
              </a:defRPr>
            </a:pPr>
            <a:r>
              <a:rPr sz="2400" b="1" dirty="0"/>
              <a:t>“A myth is a way of making sense in a senseless world.</a:t>
            </a:r>
          </a:p>
          <a:p>
            <a:pPr>
              <a:defRPr>
                <a:solidFill>
                  <a:srgbClr val="FFFFFF"/>
                </a:solidFill>
              </a:defRPr>
            </a:pPr>
            <a:r>
              <a:rPr sz="2400" b="1" dirty="0"/>
              <a:t>Myths are narrative patterns that give significance to our existence.” (Rollo May, 1991)</a:t>
            </a:r>
          </a:p>
        </p:txBody>
      </p:sp>
      <p:sp>
        <p:nvSpPr>
          <p:cNvPr id="2" name="Rectangle 1">
            <a:extLst>
              <a:ext uri="{FF2B5EF4-FFF2-40B4-BE49-F238E27FC236}">
                <a16:creationId xmlns:a16="http://schemas.microsoft.com/office/drawing/2014/main" id="{3D3FCC81-EEA5-C549-93E7-A62953EC1919}"/>
              </a:ext>
            </a:extLst>
          </p:cNvPr>
          <p:cNvSpPr/>
          <p:nvPr/>
        </p:nvSpPr>
        <p:spPr>
          <a:xfrm>
            <a:off x="2604304" y="0"/>
            <a:ext cx="4687747" cy="6858000"/>
          </a:xfrm>
          <a:prstGeom prst="rect">
            <a:avLst/>
          </a:prstGeom>
          <a:gradFill>
            <a:gsLst>
              <a:gs pos="100000">
                <a:schemeClr val="dk1"/>
              </a:gs>
              <a:gs pos="0">
                <a:srgbClr val="00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10927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Enter the Unknown Forest…"/>
          <p:cNvSpPr txBox="1"/>
          <p:nvPr/>
        </p:nvSpPr>
        <p:spPr>
          <a:xfrm>
            <a:off x="7859210" y="256447"/>
            <a:ext cx="3756544" cy="4873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a:solidFill>
                  <a:srgbClr val="FFFFFF"/>
                </a:solidFill>
              </a:defRPr>
            </a:pPr>
            <a:r>
              <a:rPr lang="de-AT" sz="2400" b="1" dirty="0"/>
              <a:t>Not just „</a:t>
            </a:r>
            <a:r>
              <a:rPr lang="de-AT" sz="2400" b="1" dirty="0" err="1"/>
              <a:t>stories</a:t>
            </a:r>
            <a:r>
              <a:rPr lang="de-AT" sz="2400" b="1" dirty="0"/>
              <a:t>“</a:t>
            </a:r>
          </a:p>
          <a:p>
            <a:pPr>
              <a:defRPr>
                <a:solidFill>
                  <a:srgbClr val="FFFFFF"/>
                </a:solidFill>
              </a:defRPr>
            </a:pPr>
            <a:endParaRPr sz="2400" b="1" dirty="0"/>
          </a:p>
          <a:p>
            <a:pPr>
              <a:defRPr>
                <a:solidFill>
                  <a:srgbClr val="FFFFFF"/>
                </a:solidFill>
              </a:defRPr>
            </a:pPr>
            <a:r>
              <a:rPr lang="de-AT" sz="2400" b="1" dirty="0"/>
              <a:t>“</a:t>
            </a:r>
            <a:r>
              <a:rPr lang="de-AT" sz="2400" b="1" dirty="0" err="1"/>
              <a:t>Mythic</a:t>
            </a:r>
            <a:r>
              <a:rPr lang="de-AT" sz="2400" b="1" dirty="0"/>
              <a:t> narratives </a:t>
            </a:r>
            <a:r>
              <a:rPr lang="de-AT" sz="2400" b="1" dirty="0" err="1"/>
              <a:t>are</a:t>
            </a:r>
            <a:r>
              <a:rPr lang="de-AT" sz="2400" b="1" dirty="0"/>
              <a:t> </a:t>
            </a:r>
            <a:r>
              <a:rPr lang="de-AT" sz="2400" b="1" dirty="0" err="1"/>
              <a:t>based</a:t>
            </a:r>
            <a:r>
              <a:rPr lang="de-AT" sz="2400" b="1" dirty="0"/>
              <a:t> on a </a:t>
            </a:r>
            <a:r>
              <a:rPr lang="de-AT" sz="2400" b="1" dirty="0" err="1"/>
              <a:t>model</a:t>
            </a:r>
            <a:r>
              <a:rPr lang="de-AT" sz="2400" b="1" dirty="0"/>
              <a:t> </a:t>
            </a:r>
            <a:r>
              <a:rPr lang="de-AT" sz="2400" b="1" dirty="0" err="1"/>
              <a:t>of</a:t>
            </a:r>
            <a:r>
              <a:rPr lang="de-AT" sz="2400" b="1" dirty="0"/>
              <a:t> </a:t>
            </a:r>
            <a:r>
              <a:rPr lang="de-AT" sz="2400" b="1" dirty="0" err="1"/>
              <a:t>the</a:t>
            </a:r>
            <a:r>
              <a:rPr lang="de-AT" sz="2400" b="1" dirty="0"/>
              <a:t> human </a:t>
            </a:r>
            <a:r>
              <a:rPr lang="de-AT" sz="2400" b="1" dirty="0" err="1"/>
              <a:t>psyche</a:t>
            </a:r>
            <a:r>
              <a:rPr lang="de-AT" sz="2400" b="1" dirty="0"/>
              <a:t>“ (</a:t>
            </a:r>
            <a:r>
              <a:rPr lang="de-AT" sz="2400" b="1" dirty="0" err="1"/>
              <a:t>Bonnett</a:t>
            </a:r>
            <a:r>
              <a:rPr lang="de-AT" sz="2400" b="1" dirty="0"/>
              <a:t>, 2006)</a:t>
            </a:r>
          </a:p>
          <a:p>
            <a:pPr>
              <a:defRPr>
                <a:solidFill>
                  <a:srgbClr val="FFFFFF"/>
                </a:solidFill>
              </a:defRPr>
            </a:pPr>
            <a:endParaRPr lang="de-AT" sz="2400" b="1" dirty="0"/>
          </a:p>
          <a:p>
            <a:pPr>
              <a:defRPr>
                <a:solidFill>
                  <a:srgbClr val="FFFFFF"/>
                </a:solidFill>
              </a:defRPr>
            </a:pPr>
            <a:r>
              <a:rPr lang="de-AT" sz="2400" b="1" dirty="0"/>
              <a:t>„</a:t>
            </a:r>
            <a:r>
              <a:rPr lang="de-AT" sz="2400" b="1" dirty="0" err="1"/>
              <a:t>Their</a:t>
            </a:r>
            <a:r>
              <a:rPr lang="de-AT" sz="2400" b="1" dirty="0"/>
              <a:t> </a:t>
            </a:r>
            <a:r>
              <a:rPr lang="de-AT" sz="2400" b="1" dirty="0" err="1"/>
              <a:t>true</a:t>
            </a:r>
            <a:r>
              <a:rPr lang="de-AT" sz="2400" b="1" dirty="0"/>
              <a:t> </a:t>
            </a:r>
            <a:r>
              <a:rPr lang="de-AT" sz="2400" b="1" dirty="0" err="1"/>
              <a:t>meaning</a:t>
            </a:r>
            <a:r>
              <a:rPr lang="de-AT" sz="2400" b="1" dirty="0"/>
              <a:t> </a:t>
            </a:r>
            <a:r>
              <a:rPr lang="de-AT" sz="2400" b="1" dirty="0" err="1"/>
              <a:t>is</a:t>
            </a:r>
            <a:r>
              <a:rPr lang="de-AT" sz="2400" b="1" dirty="0"/>
              <a:t> </a:t>
            </a:r>
            <a:r>
              <a:rPr lang="de-AT" sz="2400" b="1" dirty="0" err="1"/>
              <a:t>understood</a:t>
            </a:r>
            <a:r>
              <a:rPr lang="de-AT" sz="2400" b="1" dirty="0"/>
              <a:t> </a:t>
            </a:r>
            <a:r>
              <a:rPr lang="de-AT" sz="2400" b="1" dirty="0" err="1"/>
              <a:t>as</a:t>
            </a:r>
            <a:r>
              <a:rPr lang="de-AT" sz="2400" b="1" dirty="0"/>
              <a:t> internal </a:t>
            </a:r>
            <a:r>
              <a:rPr lang="de-AT" sz="2400" b="1" dirty="0" err="1"/>
              <a:t>processes</a:t>
            </a:r>
            <a:r>
              <a:rPr lang="de-AT" sz="2400" b="1" dirty="0"/>
              <a:t>“ (</a:t>
            </a:r>
            <a:r>
              <a:rPr lang="de-AT" sz="2400" b="1" dirty="0" err="1"/>
              <a:t>Kirmayer</a:t>
            </a:r>
            <a:r>
              <a:rPr lang="de-AT" sz="2400" b="1" dirty="0"/>
              <a:t>, 1999)</a:t>
            </a:r>
          </a:p>
          <a:p>
            <a:pPr>
              <a:defRPr>
                <a:solidFill>
                  <a:srgbClr val="FFFFFF"/>
                </a:solidFill>
              </a:defRPr>
            </a:pPr>
            <a:endParaRPr lang="de-AT" sz="2400" b="1" dirty="0"/>
          </a:p>
          <a:p>
            <a:pPr>
              <a:defRPr>
                <a:solidFill>
                  <a:srgbClr val="FFFFFF"/>
                </a:solidFill>
              </a:defRPr>
            </a:pPr>
            <a:r>
              <a:rPr lang="de-AT" sz="2400" b="1" dirty="0" err="1"/>
              <a:t>Myth</a:t>
            </a:r>
            <a:r>
              <a:rPr lang="de-AT" sz="2400" b="1" dirty="0"/>
              <a:t> </a:t>
            </a:r>
            <a:r>
              <a:rPr lang="de-AT" sz="2400" b="1" dirty="0" err="1"/>
              <a:t>speaks</a:t>
            </a:r>
            <a:r>
              <a:rPr lang="de-AT" sz="2400" b="1" dirty="0"/>
              <a:t> </a:t>
            </a:r>
            <a:r>
              <a:rPr lang="de-AT" sz="2400" b="1" dirty="0" err="1"/>
              <a:t>the</a:t>
            </a:r>
            <a:r>
              <a:rPr lang="de-AT" sz="2400" b="1" dirty="0"/>
              <a:t> </a:t>
            </a:r>
            <a:r>
              <a:rPr lang="de-AT" sz="2400" b="1" dirty="0" err="1"/>
              <a:t>language</a:t>
            </a:r>
            <a:r>
              <a:rPr lang="de-AT" sz="2400" b="1" dirty="0"/>
              <a:t> </a:t>
            </a:r>
            <a:r>
              <a:rPr lang="de-AT" sz="2400" b="1" dirty="0" err="1"/>
              <a:t>of</a:t>
            </a:r>
            <a:r>
              <a:rPr lang="de-AT" sz="2400" b="1" dirty="0"/>
              <a:t> </a:t>
            </a:r>
            <a:r>
              <a:rPr lang="de-AT" sz="2400" b="1" dirty="0" err="1"/>
              <a:t>the</a:t>
            </a:r>
            <a:r>
              <a:rPr lang="de-AT" sz="2400" b="1" dirty="0"/>
              <a:t> </a:t>
            </a:r>
            <a:r>
              <a:rPr lang="de-AT" sz="2400" b="1" dirty="0" err="1"/>
              <a:t>Unconscious</a:t>
            </a:r>
            <a:r>
              <a:rPr lang="de-AT" sz="2400" b="1" dirty="0"/>
              <a:t> </a:t>
            </a:r>
            <a:r>
              <a:rPr lang="de-AT" sz="2400" b="1" dirty="0" err="1"/>
              <a:t>through</a:t>
            </a:r>
            <a:r>
              <a:rPr lang="de-AT" sz="2400" b="1" dirty="0"/>
              <a:t> </a:t>
            </a:r>
            <a:r>
              <a:rPr lang="de-AT" sz="2400" b="1" dirty="0" err="1"/>
              <a:t>symbolism</a:t>
            </a:r>
            <a:r>
              <a:rPr lang="de-AT" sz="2400" b="1" dirty="0"/>
              <a:t> </a:t>
            </a:r>
            <a:r>
              <a:rPr lang="de-AT" sz="2400" b="1" dirty="0" err="1"/>
              <a:t>and</a:t>
            </a:r>
            <a:r>
              <a:rPr lang="de-AT" sz="2400" b="1" dirty="0"/>
              <a:t> </a:t>
            </a:r>
            <a:r>
              <a:rPr lang="de-AT" sz="2400" b="1" dirty="0" err="1"/>
              <a:t>imagery</a:t>
            </a:r>
            <a:endParaRPr sz="2400" b="1" dirty="0"/>
          </a:p>
        </p:txBody>
      </p:sp>
      <p:sp>
        <p:nvSpPr>
          <p:cNvPr id="2" name="Rectangle 1">
            <a:extLst>
              <a:ext uri="{FF2B5EF4-FFF2-40B4-BE49-F238E27FC236}">
                <a16:creationId xmlns:a16="http://schemas.microsoft.com/office/drawing/2014/main" id="{3D3FCC81-EEA5-C549-93E7-A62953EC1919}"/>
              </a:ext>
            </a:extLst>
          </p:cNvPr>
          <p:cNvSpPr/>
          <p:nvPr/>
        </p:nvSpPr>
        <p:spPr>
          <a:xfrm>
            <a:off x="2604304" y="0"/>
            <a:ext cx="4687747" cy="6858000"/>
          </a:xfrm>
          <a:prstGeom prst="rect">
            <a:avLst/>
          </a:prstGeom>
          <a:gradFill>
            <a:gsLst>
              <a:gs pos="100000">
                <a:schemeClr val="dk1"/>
              </a:gs>
              <a:gs pos="0">
                <a:srgbClr val="00000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E97AA4F-66A3-D14D-AB4F-C5199BAF23D3}"/>
              </a:ext>
            </a:extLst>
          </p:cNvPr>
          <p:cNvPicPr>
            <a:picLocks noChangeAspect="1"/>
          </p:cNvPicPr>
          <p:nvPr/>
        </p:nvPicPr>
        <p:blipFill>
          <a:blip r:embed="rId3"/>
          <a:stretch>
            <a:fillRect/>
          </a:stretch>
        </p:blipFill>
        <p:spPr>
          <a:xfrm>
            <a:off x="0" y="405115"/>
            <a:ext cx="7555786" cy="5660020"/>
          </a:xfrm>
          <a:prstGeom prst="rect">
            <a:avLst/>
          </a:prstGeom>
        </p:spPr>
      </p:pic>
    </p:spTree>
    <p:extLst>
      <p:ext uri="{BB962C8B-B14F-4D97-AF65-F5344CB8AC3E}">
        <p14:creationId xmlns:p14="http://schemas.microsoft.com/office/powerpoint/2010/main" val="41335907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4653651044_de1347a641_b.jpg" descr="4653651044_de1347a641_b.jpg"/>
          <p:cNvPicPr>
            <a:picLocks noGrp="1"/>
          </p:cNvPicPr>
          <p:nvPr>
            <p:ph type="pic" idx="21"/>
          </p:nvPr>
        </p:nvPicPr>
        <p:blipFill>
          <a:blip r:embed="rId3" cstate="screen">
            <a:extLst>
              <a:ext uri="{28A0092B-C50C-407E-A947-70E740481C1C}">
                <a14:useLocalDpi xmlns:a14="http://schemas.microsoft.com/office/drawing/2010/main"/>
              </a:ext>
            </a:extLst>
          </a:blip>
          <a:stretch>
            <a:fillRect/>
          </a:stretch>
        </p:blipFill>
        <p:spPr>
          <a:xfrm>
            <a:off x="7505806" y="1690688"/>
            <a:ext cx="3598664" cy="4009430"/>
          </a:xfrm>
          <a:prstGeom prst="rect">
            <a:avLst/>
          </a:prstGeom>
        </p:spPr>
      </p:pic>
      <p:sp>
        <p:nvSpPr>
          <p:cNvPr id="237" name="myths work through resonance"/>
          <p:cNvSpPr txBox="1">
            <a:spLocks noGrp="1"/>
          </p:cNvSpPr>
          <p:nvPr>
            <p:ph type="title"/>
          </p:nvPr>
        </p:nvSpPr>
        <p:spPr>
          <a:prstGeom prst="rect">
            <a:avLst/>
          </a:prstGeom>
        </p:spPr>
        <p:txBody>
          <a:bodyPr/>
          <a:lstStyle>
            <a:lvl1pPr defTabSz="479044">
              <a:defRPr sz="5904"/>
            </a:lvl1pPr>
          </a:lstStyle>
          <a:p>
            <a:r>
              <a:t>myths work through resonance</a:t>
            </a:r>
          </a:p>
        </p:txBody>
      </p:sp>
      <p:sp>
        <p:nvSpPr>
          <p:cNvPr id="238" name="Jung: “the auditor experiences some of the sensations but is not transformed. Their imaginations are stimulated: they go home and through personal fantasies begin the process of transformation for themselves. (Bonnett, 2006, p.27)"/>
          <p:cNvSpPr txBox="1">
            <a:spLocks noGrp="1"/>
          </p:cNvSpPr>
          <p:nvPr>
            <p:ph type="body" sz="half" idx="1"/>
          </p:nvPr>
        </p:nvSpPr>
        <p:spPr>
          <a:xfrm>
            <a:off x="2553507" y="1690688"/>
            <a:ext cx="4702969" cy="3973711"/>
          </a:xfrm>
          <a:prstGeom prst="rect">
            <a:avLst/>
          </a:prstGeom>
        </p:spPr>
        <p:txBody>
          <a:bodyPr/>
          <a:lstStyle>
            <a:lvl1pPr marL="342518" indent="-342518" defTabSz="543305">
              <a:spcBef>
                <a:spcPts val="2600"/>
              </a:spcBef>
              <a:buBlip>
                <a:blip r:embed="rId4"/>
              </a:buBlip>
              <a:defRPr sz="2790"/>
            </a:lvl1pPr>
          </a:lstStyle>
          <a:p>
            <a:pPr marL="0" indent="0" algn="r">
              <a:buNone/>
            </a:pPr>
            <a:r>
              <a:rPr lang="en-US" dirty="0"/>
              <a:t> </a:t>
            </a:r>
            <a:r>
              <a:rPr dirty="0"/>
              <a:t>Jung: “the auditor experiences some of the sensations but is not transformed. Their imaginations are stimulated: they go home and through personal fantasies begin the process of transformation for themselves. (</a:t>
            </a:r>
            <a:r>
              <a:rPr dirty="0" err="1"/>
              <a:t>Bonnett</a:t>
            </a:r>
            <a:r>
              <a:rPr dirty="0"/>
              <a:t>, 2006)</a:t>
            </a:r>
          </a:p>
        </p:txBody>
      </p:sp>
    </p:spTree>
    <p:extLst>
      <p:ext uri="{BB962C8B-B14F-4D97-AF65-F5344CB8AC3E}">
        <p14:creationId xmlns:p14="http://schemas.microsoft.com/office/powerpoint/2010/main" val="30765917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Into_the_Depths_by_PReilly.jpg" descr="Into_the_Depths_by_PReilly.jpg"/>
          <p:cNvPicPr>
            <a:picLocks noChangeAspect="1"/>
          </p:cNvPicPr>
          <p:nvPr/>
        </p:nvPicPr>
        <p:blipFill>
          <a:blip r:embed="rId3">
            <a:alphaModFix amt="67508"/>
          </a:blip>
          <a:stretch>
            <a:fillRect/>
          </a:stretch>
        </p:blipFill>
        <p:spPr>
          <a:xfrm>
            <a:off x="0" y="0"/>
            <a:ext cx="4645307" cy="6825757"/>
          </a:xfrm>
          <a:prstGeom prst="rect">
            <a:avLst/>
          </a:prstGeom>
          <a:ln w="12700">
            <a:miter lim="400000"/>
          </a:ln>
        </p:spPr>
      </p:pic>
      <p:sp>
        <p:nvSpPr>
          <p:cNvPr id="279" name="into the depths of one’s innermost world:…"/>
          <p:cNvSpPr txBox="1"/>
          <p:nvPr/>
        </p:nvSpPr>
        <p:spPr>
          <a:xfrm>
            <a:off x="5083814" y="4698829"/>
            <a:ext cx="6473186" cy="933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a:solidFill>
                  <a:srgbClr val="FFFFFF"/>
                </a:solidFill>
              </a:defRPr>
            </a:pPr>
            <a:r>
              <a:rPr sz="2800" dirty="0"/>
              <a:t>into the depths of one’s innermost world:</a:t>
            </a:r>
          </a:p>
          <a:p>
            <a:pPr>
              <a:defRPr>
                <a:solidFill>
                  <a:srgbClr val="FFFFFF"/>
                </a:solidFill>
              </a:defRPr>
            </a:pPr>
            <a:r>
              <a:rPr sz="2800" dirty="0"/>
              <a:t>dream work and active imagination</a:t>
            </a:r>
          </a:p>
        </p:txBody>
      </p:sp>
      <p:sp>
        <p:nvSpPr>
          <p:cNvPr id="280" name="Robert A. Johnson: Inner Work"/>
          <p:cNvSpPr txBox="1"/>
          <p:nvPr/>
        </p:nvSpPr>
        <p:spPr>
          <a:xfrm>
            <a:off x="5083814" y="2159171"/>
            <a:ext cx="6450292" cy="687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FFFFFF"/>
                </a:solidFill>
              </a:defRPr>
            </a:lvl1pPr>
          </a:lstStyle>
          <a:p>
            <a:r>
              <a:rPr sz="4000" dirty="0"/>
              <a:t>Robert A. Johnson: Inner Work</a:t>
            </a:r>
          </a:p>
        </p:txBody>
      </p:sp>
      <p:sp>
        <p:nvSpPr>
          <p:cNvPr id="2" name="Rectangle 1">
            <a:extLst>
              <a:ext uri="{FF2B5EF4-FFF2-40B4-BE49-F238E27FC236}">
                <a16:creationId xmlns:a16="http://schemas.microsoft.com/office/drawing/2014/main" id="{8EF72124-8844-DB4B-83F1-168BC2F6CB48}"/>
              </a:ext>
            </a:extLst>
          </p:cNvPr>
          <p:cNvSpPr/>
          <p:nvPr/>
        </p:nvSpPr>
        <p:spPr>
          <a:xfrm>
            <a:off x="1879600" y="32243"/>
            <a:ext cx="2765707" cy="6825757"/>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076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spiderweb_1050x700.jpg" descr="spiderweb_1050x700.jpg"/>
          <p:cNvPicPr>
            <a:picLocks noGrp="1"/>
          </p:cNvPicPr>
          <p:nvPr>
            <p:ph type="pic" idx="21"/>
          </p:nvPr>
        </p:nvPicPr>
        <p:blipFill rotWithShape="1">
          <a:blip r:embed="rId2" cstate="hqprint">
            <a:extLst>
              <a:ext uri="{28A0092B-C50C-407E-A947-70E740481C1C}">
                <a14:useLocalDpi xmlns:a14="http://schemas.microsoft.com/office/drawing/2010/main"/>
              </a:ext>
            </a:extLst>
          </a:blip>
          <a:srcRect/>
          <a:stretch/>
        </p:blipFill>
        <p:spPr>
          <a:xfrm>
            <a:off x="0" y="0"/>
            <a:ext cx="12192000" cy="5892800"/>
          </a:xfrm>
          <a:prstGeom prst="rect">
            <a:avLst/>
          </a:prstGeom>
        </p:spPr>
      </p:pic>
      <p:sp>
        <p:nvSpPr>
          <p:cNvPr id="283" name="Rectangle"/>
          <p:cNvSpPr/>
          <p:nvPr/>
        </p:nvSpPr>
        <p:spPr>
          <a:xfrm>
            <a:off x="0" y="4827488"/>
            <a:ext cx="12192000" cy="1065312"/>
          </a:xfrm>
          <a:prstGeom prst="rect">
            <a:avLst/>
          </a:prstGeom>
          <a:solidFill>
            <a:srgbClr val="FFFFFF"/>
          </a:solidFill>
          <a:ln w="12700">
            <a:miter lim="400000"/>
          </a:ln>
          <a:effectLst>
            <a:outerShdw blurRad="50800" dist="25400" dir="5400000" rotWithShape="0">
              <a:srgbClr val="000000">
                <a:alpha val="25000"/>
              </a:srgbClr>
            </a:outerShdw>
          </a:effectLst>
        </p:spPr>
        <p:txBody>
          <a:bodyPr lIns="35719" tIns="35719" rIns="35719" bIns="35719" anchor="ctr"/>
          <a:lstStyle/>
          <a:p>
            <a:pPr>
              <a:defRPr sz="3000">
                <a:solidFill>
                  <a:srgbClr val="FFFFFF"/>
                </a:solidFill>
                <a:effectLst>
                  <a:outerShdw blurRad="76200" dist="12700" dir="5400000" rotWithShape="0">
                    <a:srgbClr val="000000">
                      <a:alpha val="50000"/>
                    </a:srgbClr>
                  </a:outerShdw>
                </a:effectLst>
              </a:defRPr>
            </a:pPr>
            <a:endParaRPr sz="2109"/>
          </a:p>
        </p:txBody>
      </p:sp>
      <p:sp>
        <p:nvSpPr>
          <p:cNvPr id="284" name="Goodwyn: The Number One Dream Hack:…"/>
          <p:cNvSpPr txBox="1"/>
          <p:nvPr/>
        </p:nvSpPr>
        <p:spPr>
          <a:xfrm>
            <a:off x="1551466" y="4893189"/>
            <a:ext cx="9494202" cy="933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800" dirty="0" err="1">
                <a:solidFill>
                  <a:schemeClr val="bg1"/>
                </a:solidFill>
              </a:rPr>
              <a:t>Goodwyn</a:t>
            </a:r>
            <a:r>
              <a:rPr sz="2800" dirty="0">
                <a:solidFill>
                  <a:schemeClr val="bg1"/>
                </a:solidFill>
              </a:rPr>
              <a:t>: The Number One Dream Hack:</a:t>
            </a:r>
          </a:p>
          <a:p>
            <a:r>
              <a:rPr sz="2800" dirty="0">
                <a:solidFill>
                  <a:schemeClr val="bg1"/>
                </a:solidFill>
              </a:rPr>
              <a:t>“the meaning of this dream is that you are living your life as if X.”</a:t>
            </a:r>
          </a:p>
        </p:txBody>
      </p:sp>
    </p:spTree>
    <p:extLst>
      <p:ext uri="{BB962C8B-B14F-4D97-AF65-F5344CB8AC3E}">
        <p14:creationId xmlns:p14="http://schemas.microsoft.com/office/powerpoint/2010/main" val="371043455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Foggy_Lighthouse_RESIZED.jpg" descr="Foggy_Lighthouse_RESIZED.jpg"/>
          <p:cNvPicPr>
            <a:picLocks noGrp="1"/>
          </p:cNvPicPr>
          <p:nvPr>
            <p:ph type="pic" idx="21"/>
          </p:nvPr>
        </p:nvPicPr>
        <p:blipFill rotWithShape="1">
          <a:blip r:embed="rId3" cstate="hqprint">
            <a:extLst>
              <a:ext uri="{28A0092B-C50C-407E-A947-70E740481C1C}">
                <a14:useLocalDpi xmlns:a14="http://schemas.microsoft.com/office/drawing/2010/main"/>
              </a:ext>
            </a:extLst>
          </a:blip>
          <a:srcRect/>
          <a:stretch/>
        </p:blipFill>
        <p:spPr>
          <a:xfrm>
            <a:off x="0" y="0"/>
            <a:ext cx="12192000" cy="5892800"/>
          </a:xfrm>
          <a:prstGeom prst="rect">
            <a:avLst/>
          </a:prstGeom>
        </p:spPr>
      </p:pic>
      <p:sp>
        <p:nvSpPr>
          <p:cNvPr id="287" name="Active Imagination:…"/>
          <p:cNvSpPr txBox="1"/>
          <p:nvPr/>
        </p:nvSpPr>
        <p:spPr>
          <a:xfrm>
            <a:off x="174058" y="4989918"/>
            <a:ext cx="11843884"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400" dirty="0"/>
              <a:t>Active Imagination: </a:t>
            </a:r>
          </a:p>
          <a:p>
            <a:r>
              <a:rPr sz="2400" dirty="0"/>
              <a:t>hold balance between dreaming and waking to let unconscious material bubble to the surface.</a:t>
            </a:r>
          </a:p>
        </p:txBody>
      </p:sp>
      <p:cxnSp>
        <p:nvCxnSpPr>
          <p:cNvPr id="4" name="Straight Connector 3">
            <a:extLst>
              <a:ext uri="{FF2B5EF4-FFF2-40B4-BE49-F238E27FC236}">
                <a16:creationId xmlns:a16="http://schemas.microsoft.com/office/drawing/2014/main" id="{3CB83108-7CFF-0A41-B532-9A3613139595}"/>
              </a:ext>
            </a:extLst>
          </p:cNvPr>
          <p:cNvCxnSpPr/>
          <p:nvPr/>
        </p:nvCxnSpPr>
        <p:spPr>
          <a:xfrm>
            <a:off x="0" y="58928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53704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D1374-D5A4-5347-BA89-DA2463E16BB8}"/>
              </a:ext>
            </a:extLst>
          </p:cNvPr>
          <p:cNvSpPr>
            <a:spLocks noGrp="1"/>
          </p:cNvSpPr>
          <p:nvPr>
            <p:ph type="title"/>
          </p:nvPr>
        </p:nvSpPr>
        <p:spPr>
          <a:xfrm>
            <a:off x="839788" y="457200"/>
            <a:ext cx="3932237" cy="1229096"/>
          </a:xfrm>
        </p:spPr>
        <p:txBody>
          <a:bodyPr/>
          <a:lstStyle/>
          <a:p>
            <a:r>
              <a:rPr lang="en-US" b="1" dirty="0"/>
              <a:t>Ritual as Enacted Myth</a:t>
            </a:r>
          </a:p>
        </p:txBody>
      </p:sp>
      <p:sp>
        <p:nvSpPr>
          <p:cNvPr id="4" name="Text Placeholder 3">
            <a:extLst>
              <a:ext uri="{FF2B5EF4-FFF2-40B4-BE49-F238E27FC236}">
                <a16:creationId xmlns:a16="http://schemas.microsoft.com/office/drawing/2014/main" id="{185CCCEC-37BC-F147-BEA6-662A251B9B17}"/>
              </a:ext>
            </a:extLst>
          </p:cNvPr>
          <p:cNvSpPr>
            <a:spLocks noGrp="1"/>
          </p:cNvSpPr>
          <p:nvPr>
            <p:ph type="body" sz="half" idx="2"/>
          </p:nvPr>
        </p:nvSpPr>
        <p:spPr/>
        <p:txBody>
          <a:bodyPr>
            <a:normAutofit lnSpcReduction="10000"/>
          </a:bodyPr>
          <a:lstStyle/>
          <a:p>
            <a:r>
              <a:rPr lang="en-US" sz="2400" dirty="0"/>
              <a:t>Transformative potential of symbolic action</a:t>
            </a:r>
          </a:p>
          <a:p>
            <a:r>
              <a:rPr lang="en-US" sz="2400" dirty="0"/>
              <a:t>Getting a handle on “inner processes” through performance of symbolic actions</a:t>
            </a:r>
          </a:p>
          <a:p>
            <a:pPr marL="285750" indent="-285750">
              <a:buFont typeface="Wingdings" pitchFamily="2" charset="2"/>
              <a:buChar char="à"/>
            </a:pPr>
            <a:r>
              <a:rPr lang="en-US" sz="2400" dirty="0" err="1"/>
              <a:t>Jodorowski</a:t>
            </a:r>
            <a:r>
              <a:rPr lang="en-US" sz="2400" dirty="0"/>
              <a:t>: “</a:t>
            </a:r>
            <a:r>
              <a:rPr lang="en-US" sz="2400" dirty="0" err="1"/>
              <a:t>psychomagic</a:t>
            </a:r>
            <a:r>
              <a:rPr lang="en-US" sz="2400" dirty="0"/>
              <a:t>, poetic acts”</a:t>
            </a:r>
          </a:p>
          <a:p>
            <a:pPr marL="285750" indent="-285750">
              <a:buFont typeface="Wingdings" pitchFamily="2" charset="2"/>
              <a:buChar char="à"/>
            </a:pPr>
            <a:r>
              <a:rPr lang="en-US" sz="2400" dirty="0"/>
              <a:t>Game Mechanics as symbolic enactments of inner processes</a:t>
            </a:r>
          </a:p>
          <a:p>
            <a:endParaRPr lang="en-US" dirty="0"/>
          </a:p>
          <a:p>
            <a:endParaRPr lang="en-US" dirty="0"/>
          </a:p>
        </p:txBody>
      </p:sp>
      <p:pic>
        <p:nvPicPr>
          <p:cNvPr id="9" name="Content Placeholder 8">
            <a:extLst>
              <a:ext uri="{FF2B5EF4-FFF2-40B4-BE49-F238E27FC236}">
                <a16:creationId xmlns:a16="http://schemas.microsoft.com/office/drawing/2014/main" id="{A39AFFE5-203F-0748-883C-7932F479D656}"/>
              </a:ext>
            </a:extLst>
          </p:cNvPr>
          <p:cNvPicPr>
            <a:picLocks noGrp="1" noChangeAspect="1"/>
          </p:cNvPicPr>
          <p:nvPr>
            <p:ph idx="1"/>
          </p:nvPr>
        </p:nvPicPr>
        <p:blipFill>
          <a:blip r:embed="rId2"/>
          <a:stretch>
            <a:fillRect/>
          </a:stretch>
        </p:blipFill>
        <p:spPr>
          <a:xfrm>
            <a:off x="5376902" y="949124"/>
            <a:ext cx="6255655" cy="4919864"/>
          </a:xfrm>
          <a:prstGeom prst="rect">
            <a:avLst/>
          </a:prstGeom>
        </p:spPr>
      </p:pic>
    </p:spTree>
    <p:extLst>
      <p:ext uri="{BB962C8B-B14F-4D97-AF65-F5344CB8AC3E}">
        <p14:creationId xmlns:p14="http://schemas.microsoft.com/office/powerpoint/2010/main" val="676695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FBE35F-345D-A349-A5E6-D4765654BF1C}"/>
              </a:ext>
            </a:extLst>
          </p:cNvPr>
          <p:cNvSpPr>
            <a:spLocks noGrp="1"/>
          </p:cNvSpPr>
          <p:nvPr>
            <p:ph type="ctrTitle"/>
          </p:nvPr>
        </p:nvSpPr>
        <p:spPr/>
        <p:txBody>
          <a:bodyPr/>
          <a:lstStyle/>
          <a:p>
            <a:pPr algn="l"/>
            <a:r>
              <a:rPr lang="en-US" b="1" dirty="0">
                <a:solidFill>
                  <a:srgbClr val="55F5FF"/>
                </a:solidFill>
              </a:rPr>
              <a:t>Part 3</a:t>
            </a:r>
          </a:p>
        </p:txBody>
      </p:sp>
      <p:sp>
        <p:nvSpPr>
          <p:cNvPr id="5" name="Subtitle 4">
            <a:extLst>
              <a:ext uri="{FF2B5EF4-FFF2-40B4-BE49-F238E27FC236}">
                <a16:creationId xmlns:a16="http://schemas.microsoft.com/office/drawing/2014/main" id="{74D76B95-2299-0A40-88D1-CABDEE4AF3DF}"/>
              </a:ext>
            </a:extLst>
          </p:cNvPr>
          <p:cNvSpPr>
            <a:spLocks noGrp="1"/>
          </p:cNvSpPr>
          <p:nvPr>
            <p:ph type="subTitle" idx="1"/>
          </p:nvPr>
        </p:nvSpPr>
        <p:spPr/>
        <p:txBody>
          <a:bodyPr/>
          <a:lstStyle/>
          <a:p>
            <a:pPr algn="l"/>
            <a:r>
              <a:rPr lang="en-US" dirty="0"/>
              <a:t>Experiential Play</a:t>
            </a:r>
          </a:p>
        </p:txBody>
      </p:sp>
    </p:spTree>
    <p:extLst>
      <p:ext uri="{BB962C8B-B14F-4D97-AF65-F5344CB8AC3E}">
        <p14:creationId xmlns:p14="http://schemas.microsoft.com/office/powerpoint/2010/main" val="2584830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r, light&#10;&#10;Description automatically generated">
            <a:extLst>
              <a:ext uri="{FF2B5EF4-FFF2-40B4-BE49-F238E27FC236}">
                <a16:creationId xmlns:a16="http://schemas.microsoft.com/office/drawing/2014/main" id="{5DC4956B-D896-4443-8A88-83D4716A3F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708" y="0"/>
            <a:ext cx="12164291" cy="5029200"/>
          </a:xfrm>
          <a:prstGeom prst="rect">
            <a:avLst/>
          </a:prstGeom>
        </p:spPr>
      </p:pic>
      <p:sp>
        <p:nvSpPr>
          <p:cNvPr id="4" name="Rectangle 3">
            <a:extLst>
              <a:ext uri="{FF2B5EF4-FFF2-40B4-BE49-F238E27FC236}">
                <a16:creationId xmlns:a16="http://schemas.microsoft.com/office/drawing/2014/main" id="{CC71FD8D-9931-EE49-854F-9155060B45D5}"/>
              </a:ext>
            </a:extLst>
          </p:cNvPr>
          <p:cNvSpPr/>
          <p:nvPr/>
        </p:nvSpPr>
        <p:spPr>
          <a:xfrm>
            <a:off x="0" y="152401"/>
            <a:ext cx="12192000" cy="4876800"/>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FFFF4-32FC-8647-9117-943E0402FFF6}"/>
              </a:ext>
            </a:extLst>
          </p:cNvPr>
          <p:cNvSpPr>
            <a:spLocks noGrp="1"/>
          </p:cNvSpPr>
          <p:nvPr>
            <p:ph type="title"/>
          </p:nvPr>
        </p:nvSpPr>
        <p:spPr/>
        <p:txBody>
          <a:bodyPr/>
          <a:lstStyle/>
          <a:p>
            <a:r>
              <a:rPr lang="en-US" dirty="0"/>
              <a:t>3: EXPERIENTIAL – “WHAT YOU PLAY IS WHAT YOU GET”</a:t>
            </a:r>
          </a:p>
        </p:txBody>
      </p:sp>
      <p:sp>
        <p:nvSpPr>
          <p:cNvPr id="3" name="Content Placeholder 2">
            <a:extLst>
              <a:ext uri="{FF2B5EF4-FFF2-40B4-BE49-F238E27FC236}">
                <a16:creationId xmlns:a16="http://schemas.microsoft.com/office/drawing/2014/main" id="{91C7C55F-F93A-DE4A-940F-D7B5432E5CB6}"/>
              </a:ext>
            </a:extLst>
          </p:cNvPr>
          <p:cNvSpPr>
            <a:spLocks noGrp="1"/>
          </p:cNvSpPr>
          <p:nvPr>
            <p:ph idx="1"/>
          </p:nvPr>
        </p:nvSpPr>
        <p:spPr>
          <a:xfrm>
            <a:off x="685800" y="2727960"/>
            <a:ext cx="10820400" cy="3209702"/>
          </a:xfrm>
        </p:spPr>
        <p:txBody>
          <a:bodyPr>
            <a:normAutofit fontScale="92500" lnSpcReduction="20000"/>
          </a:bodyPr>
          <a:lstStyle/>
          <a:p>
            <a:pPr marL="0" indent="0">
              <a:buNone/>
            </a:pPr>
            <a:r>
              <a:rPr lang="en-US" dirty="0"/>
              <a:t>When we refer to </a:t>
            </a:r>
            <a:r>
              <a:rPr lang="en-US" i="1" dirty="0"/>
              <a:t>experiential</a:t>
            </a:r>
            <a:r>
              <a:rPr lang="en-US" dirty="0"/>
              <a:t> design, we mean the entire contextual experience of playing a game, and the interpretation of the experience by the player directly in the context of the experience itself.  This kind of ‘what you do is what you get’ game is of increasing interest in the field, and in this manner is essentially an ‘experientially educational’ game (Phelps, Wagner, and </a:t>
            </a:r>
            <a:r>
              <a:rPr lang="en-US" dirty="0" err="1"/>
              <a:t>Moger</a:t>
            </a:r>
            <a:r>
              <a:rPr lang="en-US" dirty="0"/>
              <a:t>, 2020). </a:t>
            </a:r>
          </a:p>
          <a:p>
            <a:pPr marL="0" indent="0">
              <a:buNone/>
            </a:pPr>
            <a:endParaRPr lang="en-US" b="1" dirty="0"/>
          </a:p>
          <a:p>
            <a:pPr marL="0" indent="0">
              <a:buNone/>
            </a:pPr>
            <a:r>
              <a:rPr lang="en-US" b="1" dirty="0"/>
              <a:t>Players can gain an understanding of, and empathy for, a given scenario or subject matter merely through the act of playing it, and specifically through the act of </a:t>
            </a:r>
            <a:r>
              <a:rPr lang="en-US" b="1" i="1" dirty="0"/>
              <a:t>interacting </a:t>
            </a:r>
            <a:r>
              <a:rPr lang="en-US" b="1" dirty="0"/>
              <a:t>with it. </a:t>
            </a:r>
            <a:r>
              <a:rPr lang="en-US" dirty="0"/>
              <a:t>(Phelps, 2020)</a:t>
            </a:r>
          </a:p>
        </p:txBody>
      </p:sp>
    </p:spTree>
    <p:extLst>
      <p:ext uri="{BB962C8B-B14F-4D97-AF65-F5344CB8AC3E}">
        <p14:creationId xmlns:p14="http://schemas.microsoft.com/office/powerpoint/2010/main" val="302101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7D76-3D0B-D04C-A9AC-7C6696A48926}"/>
              </a:ext>
            </a:extLst>
          </p:cNvPr>
          <p:cNvSpPr>
            <a:spLocks noGrp="1"/>
          </p:cNvSpPr>
          <p:nvPr>
            <p:ph type="ctrTitle"/>
          </p:nvPr>
        </p:nvSpPr>
        <p:spPr/>
        <p:txBody>
          <a:bodyPr/>
          <a:lstStyle/>
          <a:p>
            <a:pPr algn="l"/>
            <a:r>
              <a:rPr lang="en-US" b="1" dirty="0">
                <a:solidFill>
                  <a:srgbClr val="55F5FF"/>
                </a:solidFill>
              </a:rPr>
              <a:t>PART 0</a:t>
            </a:r>
          </a:p>
        </p:txBody>
      </p:sp>
      <p:sp>
        <p:nvSpPr>
          <p:cNvPr id="3" name="Subtitle 2">
            <a:extLst>
              <a:ext uri="{FF2B5EF4-FFF2-40B4-BE49-F238E27FC236}">
                <a16:creationId xmlns:a16="http://schemas.microsoft.com/office/drawing/2014/main" id="{6433884B-C4F7-8442-874D-0389982C5D28}"/>
              </a:ext>
            </a:extLst>
          </p:cNvPr>
          <p:cNvSpPr>
            <a:spLocks noGrp="1"/>
          </p:cNvSpPr>
          <p:nvPr>
            <p:ph type="subTitle" idx="1"/>
          </p:nvPr>
        </p:nvSpPr>
        <p:spPr/>
        <p:txBody>
          <a:bodyPr/>
          <a:lstStyle/>
          <a:p>
            <a:pPr algn="l"/>
            <a:r>
              <a:rPr lang="en-US" dirty="0"/>
              <a:t>Background, history, and framing: How did we arrive at this work?</a:t>
            </a:r>
          </a:p>
        </p:txBody>
      </p:sp>
    </p:spTree>
    <p:extLst>
      <p:ext uri="{BB962C8B-B14F-4D97-AF65-F5344CB8AC3E}">
        <p14:creationId xmlns:p14="http://schemas.microsoft.com/office/powerpoint/2010/main" val="484264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97592FD-08D1-0144-83D3-D600096D2D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5334000"/>
          </a:xfrm>
          <a:prstGeom prst="rect">
            <a:avLst/>
          </a:prstGeom>
        </p:spPr>
      </p:pic>
      <p:sp>
        <p:nvSpPr>
          <p:cNvPr id="6" name="Rectangle 5">
            <a:extLst>
              <a:ext uri="{FF2B5EF4-FFF2-40B4-BE49-F238E27FC236}">
                <a16:creationId xmlns:a16="http://schemas.microsoft.com/office/drawing/2014/main" id="{75B6696D-CDEA-B44B-AB8F-C67C144A21F5}"/>
              </a:ext>
            </a:extLst>
          </p:cNvPr>
          <p:cNvSpPr/>
          <p:nvPr/>
        </p:nvSpPr>
        <p:spPr>
          <a:xfrm>
            <a:off x="0" y="0"/>
            <a:ext cx="12192000" cy="5410201"/>
          </a:xfrm>
          <a:prstGeom prst="rect">
            <a:avLst/>
          </a:prstGeom>
          <a:gradFill>
            <a:gsLst>
              <a:gs pos="885">
                <a:schemeClr val="bg1">
                  <a:alpha val="6800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82388-2803-EA4B-8C30-2AA048BC73C3}"/>
              </a:ext>
            </a:extLst>
          </p:cNvPr>
          <p:cNvSpPr>
            <a:spLocks noGrp="1"/>
          </p:cNvSpPr>
          <p:nvPr>
            <p:ph type="title"/>
          </p:nvPr>
        </p:nvSpPr>
        <p:spPr>
          <a:xfrm>
            <a:off x="2895600" y="838200"/>
            <a:ext cx="8610600" cy="1293028"/>
          </a:xfrm>
        </p:spPr>
        <p:txBody>
          <a:bodyPr>
            <a:normAutofit fontScale="90000"/>
          </a:bodyPr>
          <a:lstStyle/>
          <a:p>
            <a:r>
              <a:rPr lang="en-US" dirty="0"/>
              <a:t>AS HUMANS, WE BRING OURSELVES TO OUR EXPERIENCES</a:t>
            </a:r>
          </a:p>
        </p:txBody>
      </p:sp>
      <p:sp>
        <p:nvSpPr>
          <p:cNvPr id="3" name="Content Placeholder 2">
            <a:extLst>
              <a:ext uri="{FF2B5EF4-FFF2-40B4-BE49-F238E27FC236}">
                <a16:creationId xmlns:a16="http://schemas.microsoft.com/office/drawing/2014/main" id="{2D26F8C2-7F48-3B4D-8FDC-7DF66B97091A}"/>
              </a:ext>
            </a:extLst>
          </p:cNvPr>
          <p:cNvSpPr>
            <a:spLocks noGrp="1"/>
          </p:cNvSpPr>
          <p:nvPr>
            <p:ph idx="1"/>
          </p:nvPr>
        </p:nvSpPr>
        <p:spPr>
          <a:xfrm>
            <a:off x="3408218" y="2285999"/>
            <a:ext cx="8077200" cy="3962402"/>
          </a:xfrm>
        </p:spPr>
        <p:txBody>
          <a:bodyPr>
            <a:normAutofit fontScale="92500" lnSpcReduction="10000"/>
          </a:bodyPr>
          <a:lstStyle/>
          <a:p>
            <a:pPr marL="0" indent="0">
              <a:buNone/>
            </a:pPr>
            <a:r>
              <a:rPr lang="en-US" dirty="0"/>
              <a:t>A large part of games’ transformative potential thus remains either unrealized or invisible (Paolo </a:t>
            </a:r>
            <a:r>
              <a:rPr lang="en-US" dirty="0" err="1"/>
              <a:t>Pedercini</a:t>
            </a:r>
            <a:r>
              <a:rPr lang="en-US" dirty="0"/>
              <a:t>, 2014). But how can we intentionally design for personal transformation without pre-determining the kind of change the game should ignite or seeks to impose upon its players? How can we facilitate profound, organic inner shifts through our designs that allow players to “respond to them of themselves, with recognition, uncoerced[?]” (Campbell 1991).</a:t>
            </a:r>
          </a:p>
          <a:p>
            <a:pPr marL="0" indent="0">
              <a:buNone/>
            </a:pPr>
            <a:endParaRPr lang="en-US" dirty="0"/>
          </a:p>
          <a:p>
            <a:pPr marL="0" indent="0">
              <a:buNone/>
            </a:pPr>
            <a:r>
              <a:rPr lang="en-US" b="1" dirty="0"/>
              <a:t>GAMES ARE NOT JUST COMPLEX SYSTEMS | MECHANICS</a:t>
            </a:r>
          </a:p>
        </p:txBody>
      </p:sp>
      <p:sp>
        <p:nvSpPr>
          <p:cNvPr id="7" name="Rectangle 6">
            <a:extLst>
              <a:ext uri="{FF2B5EF4-FFF2-40B4-BE49-F238E27FC236}">
                <a16:creationId xmlns:a16="http://schemas.microsoft.com/office/drawing/2014/main" id="{E567EA06-7D88-C443-A238-41B549D171C6}"/>
              </a:ext>
            </a:extLst>
          </p:cNvPr>
          <p:cNvSpPr/>
          <p:nvPr/>
        </p:nvSpPr>
        <p:spPr>
          <a:xfrm>
            <a:off x="0" y="1828800"/>
            <a:ext cx="3276600" cy="3441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700" dirty="0"/>
              <a:t>KNOWLEDGE OF A SYSTEM IS NOT EMPATHY</a:t>
            </a:r>
          </a:p>
          <a:p>
            <a:pPr algn="r"/>
            <a:r>
              <a:rPr lang="en-US" sz="2700" dirty="0"/>
              <a:t>AND DOES NOT PRESUPPOSE TRANSFORMATION</a:t>
            </a:r>
          </a:p>
        </p:txBody>
      </p:sp>
    </p:spTree>
    <p:extLst>
      <p:ext uri="{BB962C8B-B14F-4D97-AF65-F5344CB8AC3E}">
        <p14:creationId xmlns:p14="http://schemas.microsoft.com/office/powerpoint/2010/main" val="2203642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27544750-4BD6-5344-8218-5E14DA35E95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764373"/>
            <a:ext cx="12192000" cy="4927600"/>
          </a:xfrm>
        </p:spPr>
      </p:pic>
    </p:spTree>
    <p:extLst>
      <p:ext uri="{BB962C8B-B14F-4D97-AF65-F5344CB8AC3E}">
        <p14:creationId xmlns:p14="http://schemas.microsoft.com/office/powerpoint/2010/main" val="2583960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29" y="3509846"/>
            <a:ext cx="2971800" cy="1937656"/>
          </a:xfrm>
          <a:ln w="25400">
            <a:solidFill>
              <a:schemeClr val="tx1"/>
            </a:solidFill>
          </a:ln>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1860" y="3512921"/>
            <a:ext cx="2863769" cy="1934580"/>
          </a:xfrm>
          <a:prstGeom prst="rect">
            <a:avLst/>
          </a:prstGeom>
          <a:ln w="25400">
            <a:solidFill>
              <a:schemeClr val="tx1"/>
            </a:solidFill>
          </a:ln>
        </p:spPr>
      </p:pic>
      <p:pic>
        <p:nvPicPr>
          <p:cNvPr id="3" name="Picture 2">
            <a:extLst>
              <a:ext uri="{FF2B5EF4-FFF2-40B4-BE49-F238E27FC236}">
                <a16:creationId xmlns:a16="http://schemas.microsoft.com/office/drawing/2014/main" id="{90BCFE95-1D20-4CC6-8F26-BA06924580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9229" y="3509846"/>
            <a:ext cx="3361232" cy="1937656"/>
          </a:xfrm>
          <a:prstGeom prst="rect">
            <a:avLst/>
          </a:prstGeom>
          <a:ln w="25400">
            <a:solidFill>
              <a:schemeClr val="tx1"/>
            </a:solidFill>
          </a:ln>
        </p:spPr>
      </p:pic>
      <p:pic>
        <p:nvPicPr>
          <p:cNvPr id="5" name="Picture 4">
            <a:extLst>
              <a:ext uri="{FF2B5EF4-FFF2-40B4-BE49-F238E27FC236}">
                <a16:creationId xmlns:a16="http://schemas.microsoft.com/office/drawing/2014/main" id="{2249138E-9E52-4E72-BE3C-10161FE2A6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0461" y="3512921"/>
            <a:ext cx="3191968" cy="1934579"/>
          </a:xfrm>
          <a:prstGeom prst="rect">
            <a:avLst/>
          </a:prstGeom>
          <a:ln w="25400">
            <a:solidFill>
              <a:schemeClr val="tx1"/>
            </a:solidFill>
          </a:ln>
        </p:spPr>
      </p:pic>
      <p:cxnSp>
        <p:nvCxnSpPr>
          <p:cNvPr id="10" name="Straight Connector 9"/>
          <p:cNvCxnSpPr/>
          <p:nvPr/>
        </p:nvCxnSpPr>
        <p:spPr>
          <a:xfrm>
            <a:off x="3629" y="5464193"/>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772" y="3512922"/>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1D614E5-C743-40B1-9F36-977D0F42AD9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772" y="0"/>
            <a:ext cx="12192000" cy="3511296"/>
          </a:xfrm>
          <a:prstGeom prst="rect">
            <a:avLst/>
          </a:prstGeom>
        </p:spPr>
      </p:pic>
    </p:spTree>
    <p:extLst>
      <p:ext uri="{BB962C8B-B14F-4D97-AF65-F5344CB8AC3E}">
        <p14:creationId xmlns:p14="http://schemas.microsoft.com/office/powerpoint/2010/main" val="3174302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33902C-72E4-4957-829F-8950B7E622CF}"/>
              </a:ext>
            </a:extLst>
          </p:cNvPr>
          <p:cNvSpPr/>
          <p:nvPr/>
        </p:nvSpPr>
        <p:spPr>
          <a:xfrm>
            <a:off x="0" y="-1"/>
            <a:ext cx="12192000" cy="5897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BEE713F5-7094-48D5-B5FD-BF169E25E7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241"/>
            <a:ext cx="6781800" cy="58043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CC4F275-6CA6-4A3F-B6EE-C98B5C5677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6979" y="169847"/>
            <a:ext cx="5193361" cy="1735153"/>
          </a:xfrm>
          <a:prstGeom prst="rect">
            <a:avLst/>
          </a:prstGeom>
        </p:spPr>
      </p:pic>
      <p:pic>
        <p:nvPicPr>
          <p:cNvPr id="10" name="Picture 9" descr="A picture containing text, whiteboard&#10;&#10;Description automatically generated">
            <a:extLst>
              <a:ext uri="{FF2B5EF4-FFF2-40B4-BE49-F238E27FC236}">
                <a16:creationId xmlns:a16="http://schemas.microsoft.com/office/drawing/2014/main" id="{4EA6E5FA-347E-48A8-B188-84D217A1B7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6238" y="2057399"/>
            <a:ext cx="5193361" cy="3660809"/>
          </a:xfrm>
          <a:prstGeom prst="rect">
            <a:avLst/>
          </a:prstGeom>
        </p:spPr>
      </p:pic>
    </p:spTree>
    <p:extLst>
      <p:ext uri="{BB962C8B-B14F-4D97-AF65-F5344CB8AC3E}">
        <p14:creationId xmlns:p14="http://schemas.microsoft.com/office/powerpoint/2010/main" val="699763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83F59-5475-44DC-8FE8-AB0D3B4B31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8610600" cy="5948362"/>
          </a:xfrm>
          <a:prstGeom prst="rect">
            <a:avLst/>
          </a:prstGeom>
        </p:spPr>
      </p:pic>
      <p:sp>
        <p:nvSpPr>
          <p:cNvPr id="6" name="Rectangle 5">
            <a:extLst>
              <a:ext uri="{FF2B5EF4-FFF2-40B4-BE49-F238E27FC236}">
                <a16:creationId xmlns:a16="http://schemas.microsoft.com/office/drawing/2014/main" id="{8E6B1111-9A6F-4D1C-A6CB-106D2281BE26}"/>
              </a:ext>
            </a:extLst>
          </p:cNvPr>
          <p:cNvSpPr/>
          <p:nvPr/>
        </p:nvSpPr>
        <p:spPr>
          <a:xfrm>
            <a:off x="304800" y="0"/>
            <a:ext cx="8305800" cy="5943600"/>
          </a:xfrm>
          <a:prstGeom prst="rect">
            <a:avLst/>
          </a:prstGeom>
          <a:gradFill>
            <a:gsLst>
              <a:gs pos="885">
                <a:schemeClr val="bg1">
                  <a:alpha val="0"/>
                </a:schemeClr>
              </a:gs>
              <a:gs pos="34000">
                <a:schemeClr val="bg1">
                  <a:alpha val="64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368DFB-3A3E-4655-979B-E312DD006B8D}"/>
              </a:ext>
            </a:extLst>
          </p:cNvPr>
          <p:cNvSpPr>
            <a:spLocks noGrp="1"/>
          </p:cNvSpPr>
          <p:nvPr>
            <p:ph idx="1"/>
          </p:nvPr>
        </p:nvSpPr>
        <p:spPr>
          <a:xfrm>
            <a:off x="3962400" y="2057400"/>
            <a:ext cx="8001000" cy="4024125"/>
          </a:xfrm>
        </p:spPr>
        <p:txBody>
          <a:bodyPr/>
          <a:lstStyle/>
          <a:p>
            <a:r>
              <a:rPr lang="en-US" dirty="0"/>
              <a:t>This whole game is a metaphor for living and coping with depression and anxiety</a:t>
            </a:r>
          </a:p>
          <a:p>
            <a:r>
              <a:rPr lang="en-US" dirty="0"/>
              <a:t>It is intended not as an educational game, but as an </a:t>
            </a:r>
            <a:r>
              <a:rPr lang="en-US" b="1" dirty="0"/>
              <a:t>experiential </a:t>
            </a:r>
            <a:r>
              <a:rPr lang="en-US" dirty="0"/>
              <a:t>game.</a:t>
            </a:r>
          </a:p>
          <a:p>
            <a:r>
              <a:rPr lang="en-US" dirty="0"/>
              <a:t>The idea is to simply convey a feeling – the idea of compression, of balance, of a constant need to evaluate and course correct in the midst of other action and experience</a:t>
            </a:r>
          </a:p>
          <a:p>
            <a:pPr marL="0" indent="0">
              <a:buNone/>
            </a:pPr>
            <a:endParaRPr lang="en-US" dirty="0"/>
          </a:p>
        </p:txBody>
      </p:sp>
      <p:sp>
        <p:nvSpPr>
          <p:cNvPr id="2" name="Title 1">
            <a:extLst>
              <a:ext uri="{FF2B5EF4-FFF2-40B4-BE49-F238E27FC236}">
                <a16:creationId xmlns:a16="http://schemas.microsoft.com/office/drawing/2014/main" id="{7D7DE446-B105-4822-99A9-A108B671339C}"/>
              </a:ext>
            </a:extLst>
          </p:cNvPr>
          <p:cNvSpPr>
            <a:spLocks noGrp="1"/>
          </p:cNvSpPr>
          <p:nvPr>
            <p:ph type="title"/>
          </p:nvPr>
        </p:nvSpPr>
        <p:spPr>
          <a:xfrm>
            <a:off x="1828800" y="764373"/>
            <a:ext cx="9677400" cy="1293028"/>
          </a:xfrm>
        </p:spPr>
        <p:txBody>
          <a:bodyPr/>
          <a:lstStyle/>
          <a:p>
            <a:r>
              <a:rPr lang="en-US" dirty="0"/>
              <a:t>So what is this really all about?</a:t>
            </a:r>
          </a:p>
        </p:txBody>
      </p:sp>
      <p:cxnSp>
        <p:nvCxnSpPr>
          <p:cNvPr id="8" name="Straight Connector 7">
            <a:extLst>
              <a:ext uri="{FF2B5EF4-FFF2-40B4-BE49-F238E27FC236}">
                <a16:creationId xmlns:a16="http://schemas.microsoft.com/office/drawing/2014/main" id="{8E762E82-A77B-4D0B-B009-8BD30F29EC87}"/>
              </a:ext>
            </a:extLst>
          </p:cNvPr>
          <p:cNvCxnSpPr/>
          <p:nvPr/>
        </p:nvCxnSpPr>
        <p:spPr>
          <a:xfrm>
            <a:off x="0" y="59436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566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77DE09A-24D3-6344-827C-D5A6A87FEAE5}"/>
              </a:ext>
            </a:extLst>
          </p:cNvPr>
          <p:cNvSpPr txBox="1">
            <a:spLocks/>
          </p:cNvSpPr>
          <p:nvPr/>
        </p:nvSpPr>
        <p:spPr>
          <a:xfrm>
            <a:off x="9029700" y="4914901"/>
            <a:ext cx="2476500" cy="10624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dirty="0"/>
              <a:t>Missile Command 1982</a:t>
            </a:r>
          </a:p>
        </p:txBody>
      </p:sp>
      <p:pic>
        <p:nvPicPr>
          <p:cNvPr id="6" name="Picture 5">
            <a:extLst>
              <a:ext uri="{FF2B5EF4-FFF2-40B4-BE49-F238E27FC236}">
                <a16:creationId xmlns:a16="http://schemas.microsoft.com/office/drawing/2014/main" id="{4D7CD5B7-D3D9-914E-B1B3-5014F7FE70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1300" cy="6087533"/>
          </a:xfrm>
          <a:prstGeom prst="rect">
            <a:avLst/>
          </a:prstGeom>
        </p:spPr>
      </p:pic>
      <p:sp>
        <p:nvSpPr>
          <p:cNvPr id="2" name="Title 1">
            <a:extLst>
              <a:ext uri="{FF2B5EF4-FFF2-40B4-BE49-F238E27FC236}">
                <a16:creationId xmlns:a16="http://schemas.microsoft.com/office/drawing/2014/main" id="{89A06ADC-12EB-FF41-82DF-BBC09E4ACC74}"/>
              </a:ext>
            </a:extLst>
          </p:cNvPr>
          <p:cNvSpPr>
            <a:spLocks noGrp="1"/>
          </p:cNvSpPr>
          <p:nvPr>
            <p:ph type="title"/>
          </p:nvPr>
        </p:nvSpPr>
        <p:spPr>
          <a:xfrm>
            <a:off x="8153400" y="1399373"/>
            <a:ext cx="2870200" cy="1293028"/>
          </a:xfrm>
        </p:spPr>
        <p:txBody>
          <a:bodyPr>
            <a:normAutofit fontScale="90000"/>
          </a:bodyPr>
          <a:lstStyle/>
          <a:p>
            <a:r>
              <a:rPr lang="en-US" b="1" dirty="0"/>
              <a:t>CONTEXT CAN BE EVERYTHING</a:t>
            </a:r>
          </a:p>
        </p:txBody>
      </p:sp>
    </p:spTree>
    <p:extLst>
      <p:ext uri="{BB962C8B-B14F-4D97-AF65-F5344CB8AC3E}">
        <p14:creationId xmlns:p14="http://schemas.microsoft.com/office/powerpoint/2010/main" val="4047135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C3AB-513C-BB45-835B-658449CC6612}"/>
              </a:ext>
            </a:extLst>
          </p:cNvPr>
          <p:cNvSpPr>
            <a:spLocks noGrp="1"/>
          </p:cNvSpPr>
          <p:nvPr>
            <p:ph type="title"/>
          </p:nvPr>
        </p:nvSpPr>
        <p:spPr>
          <a:xfrm>
            <a:off x="1193800" y="455615"/>
            <a:ext cx="10312400" cy="1293028"/>
          </a:xfrm>
        </p:spPr>
        <p:txBody>
          <a:bodyPr>
            <a:normAutofit fontScale="90000"/>
          </a:bodyPr>
          <a:lstStyle/>
          <a:p>
            <a:r>
              <a:rPr lang="en-US" b="1" dirty="0">
                <a:solidFill>
                  <a:srgbClr val="55F5FF"/>
                </a:solidFill>
              </a:rPr>
              <a:t>DESIGN SPACE MAP</a:t>
            </a:r>
            <a:br>
              <a:rPr lang="en-US" dirty="0"/>
            </a:br>
            <a:r>
              <a:rPr lang="en-US" dirty="0"/>
              <a:t>Mapping a design space for </a:t>
            </a:r>
            <a:r>
              <a:rPr lang="en-US" b="1" dirty="0">
                <a:solidFill>
                  <a:srgbClr val="55F5FF"/>
                </a:solidFill>
              </a:rPr>
              <a:t>games of the soul</a:t>
            </a:r>
          </a:p>
        </p:txBody>
      </p:sp>
      <p:pic>
        <p:nvPicPr>
          <p:cNvPr id="5" name="Picture 4" descr="A picture containing game&#10;&#10;Description automatically generated">
            <a:extLst>
              <a:ext uri="{FF2B5EF4-FFF2-40B4-BE49-F238E27FC236}">
                <a16:creationId xmlns:a16="http://schemas.microsoft.com/office/drawing/2014/main" id="{7BFF3785-1B96-A54F-82A8-D7ABE41CCC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78570"/>
            <a:ext cx="12192000" cy="3460230"/>
          </a:xfrm>
          <a:prstGeom prst="rect">
            <a:avLst/>
          </a:prstGeom>
        </p:spPr>
      </p:pic>
      <p:sp>
        <p:nvSpPr>
          <p:cNvPr id="4" name="Content Placeholder 2">
            <a:extLst>
              <a:ext uri="{FF2B5EF4-FFF2-40B4-BE49-F238E27FC236}">
                <a16:creationId xmlns:a16="http://schemas.microsoft.com/office/drawing/2014/main" id="{1DAA6B5B-4D17-4647-90E8-B4A5206DBE3B}"/>
              </a:ext>
            </a:extLst>
          </p:cNvPr>
          <p:cNvSpPr>
            <a:spLocks noGrp="1"/>
          </p:cNvSpPr>
          <p:nvPr>
            <p:ph idx="1"/>
          </p:nvPr>
        </p:nvSpPr>
        <p:spPr>
          <a:xfrm>
            <a:off x="2819400" y="5759969"/>
            <a:ext cx="4267200" cy="381000"/>
          </a:xfrm>
        </p:spPr>
        <p:txBody>
          <a:bodyPr>
            <a:normAutofit fontScale="85000" lnSpcReduction="20000"/>
          </a:bodyPr>
          <a:lstStyle/>
          <a:p>
            <a:pPr marL="0" indent="0">
              <a:buNone/>
            </a:pPr>
            <a:r>
              <a:rPr lang="en-US" dirty="0"/>
              <a:t>(</a:t>
            </a:r>
            <a:r>
              <a:rPr lang="en-US" dirty="0" err="1"/>
              <a:t>Rusch</a:t>
            </a:r>
            <a:r>
              <a:rPr lang="en-US" dirty="0"/>
              <a:t> &amp; Phelps, </a:t>
            </a:r>
            <a:r>
              <a:rPr lang="en-US" dirty="0" err="1"/>
              <a:t>DiGRA</a:t>
            </a:r>
            <a:r>
              <a:rPr lang="en-US" dirty="0"/>
              <a:t> 2020)</a:t>
            </a:r>
          </a:p>
        </p:txBody>
      </p:sp>
    </p:spTree>
    <p:extLst>
      <p:ext uri="{BB962C8B-B14F-4D97-AF65-F5344CB8AC3E}">
        <p14:creationId xmlns:p14="http://schemas.microsoft.com/office/powerpoint/2010/main" val="2350603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594E6-CCD0-C044-A41A-332CDD79A3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134" y="-4482"/>
            <a:ext cx="12162865" cy="5747003"/>
          </a:xfrm>
          <a:prstGeom prst="rect">
            <a:avLst/>
          </a:prstGeom>
        </p:spPr>
      </p:pic>
      <p:sp>
        <p:nvSpPr>
          <p:cNvPr id="5" name="Rectangle 4">
            <a:extLst>
              <a:ext uri="{FF2B5EF4-FFF2-40B4-BE49-F238E27FC236}">
                <a16:creationId xmlns:a16="http://schemas.microsoft.com/office/drawing/2014/main" id="{CF13BA7F-2AB7-3446-9A72-65ED936E4376}"/>
              </a:ext>
            </a:extLst>
          </p:cNvPr>
          <p:cNvSpPr/>
          <p:nvPr/>
        </p:nvSpPr>
        <p:spPr>
          <a:xfrm>
            <a:off x="0" y="152400"/>
            <a:ext cx="12192000" cy="5590121"/>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76E884-2DD0-C440-BB76-564B5DE54DC9}"/>
              </a:ext>
            </a:extLst>
          </p:cNvPr>
          <p:cNvSpPr>
            <a:spLocks noGrp="1"/>
          </p:cNvSpPr>
          <p:nvPr>
            <p:ph type="title"/>
          </p:nvPr>
        </p:nvSpPr>
        <p:spPr>
          <a:xfrm>
            <a:off x="533400" y="1219200"/>
            <a:ext cx="10972800" cy="1252460"/>
          </a:xfrm>
        </p:spPr>
        <p:txBody>
          <a:bodyPr>
            <a:normAutofit fontScale="90000"/>
          </a:bodyPr>
          <a:lstStyle/>
          <a:p>
            <a:r>
              <a:rPr lang="en-US" b="1" dirty="0">
                <a:solidFill>
                  <a:srgbClr val="55F5FF"/>
                </a:solidFill>
              </a:rPr>
              <a:t>CONCLUSION</a:t>
            </a:r>
            <a:r>
              <a:rPr lang="en-US" dirty="0"/>
              <a:t>(ISH): WE NEED </a:t>
            </a:r>
            <a:r>
              <a:rPr lang="en-US" b="1" dirty="0">
                <a:solidFill>
                  <a:srgbClr val="55F5FF"/>
                </a:solidFill>
              </a:rPr>
              <a:t>MORE</a:t>
            </a:r>
            <a:r>
              <a:rPr lang="en-US" dirty="0"/>
              <a:t> AND </a:t>
            </a:r>
            <a:r>
              <a:rPr lang="en-US" b="1" dirty="0">
                <a:solidFill>
                  <a:srgbClr val="55F5FF"/>
                </a:solidFill>
              </a:rPr>
              <a:t>BETTER</a:t>
            </a:r>
            <a:r>
              <a:rPr lang="en-US" dirty="0"/>
              <a:t> KINDS OF ’MEANINGFUL’ GAMES</a:t>
            </a:r>
          </a:p>
        </p:txBody>
      </p:sp>
      <p:sp>
        <p:nvSpPr>
          <p:cNvPr id="3" name="Content Placeholder 2">
            <a:extLst>
              <a:ext uri="{FF2B5EF4-FFF2-40B4-BE49-F238E27FC236}">
                <a16:creationId xmlns:a16="http://schemas.microsoft.com/office/drawing/2014/main" id="{90942EFF-8675-C94A-9E88-209C868C17D9}"/>
              </a:ext>
            </a:extLst>
          </p:cNvPr>
          <p:cNvSpPr>
            <a:spLocks noGrp="1"/>
          </p:cNvSpPr>
          <p:nvPr>
            <p:ph idx="1"/>
          </p:nvPr>
        </p:nvSpPr>
        <p:spPr>
          <a:xfrm>
            <a:off x="609600" y="2628542"/>
            <a:ext cx="10820400" cy="2712134"/>
          </a:xfrm>
        </p:spPr>
        <p:txBody>
          <a:bodyPr>
            <a:normAutofit fontScale="92500" lnSpcReduction="20000"/>
          </a:bodyPr>
          <a:lstStyle/>
          <a:p>
            <a:pPr>
              <a:buFont typeface="Wingdings" pitchFamily="2" charset="2"/>
              <a:buChar char="Ø"/>
            </a:pPr>
            <a:r>
              <a:rPr lang="en-US" dirty="0"/>
              <a:t> Experiential games have a unique place in the design space</a:t>
            </a:r>
          </a:p>
          <a:p>
            <a:pPr>
              <a:buFont typeface="Wingdings" pitchFamily="2" charset="2"/>
              <a:buChar char="Ø"/>
            </a:pPr>
            <a:r>
              <a:rPr lang="en-US" dirty="0"/>
              <a:t> By focusing less on procedural rhetoric and more on abstract expression via interaction to trigger transformation, we open different doors in the interaction of humans and technology </a:t>
            </a:r>
          </a:p>
          <a:p>
            <a:pPr>
              <a:buFont typeface="Wingdings" pitchFamily="2" charset="2"/>
              <a:buChar char="Ø"/>
            </a:pPr>
            <a:r>
              <a:rPr lang="en-US" dirty="0"/>
              <a:t> Utilizing these different lenses examines UX not through functionality or optimization, but through intuition and interpretation</a:t>
            </a:r>
          </a:p>
          <a:p>
            <a:pPr>
              <a:buFont typeface="Wingdings" pitchFamily="2" charset="2"/>
              <a:buChar char="Ø"/>
            </a:pPr>
            <a:r>
              <a:rPr lang="en-US" i="1" dirty="0"/>
              <a:t> Measuring</a:t>
            </a:r>
            <a:r>
              <a:rPr lang="en-US" dirty="0"/>
              <a:t> </a:t>
            </a:r>
            <a:r>
              <a:rPr lang="en-US" i="1" dirty="0"/>
              <a:t>differently</a:t>
            </a:r>
            <a:r>
              <a:rPr lang="en-US" dirty="0"/>
              <a:t> to allow for different design spaces and methodologies is critical if we want to aspire to different results</a:t>
            </a:r>
          </a:p>
          <a:p>
            <a:endParaRPr lang="en-US" dirty="0"/>
          </a:p>
        </p:txBody>
      </p:sp>
    </p:spTree>
    <p:extLst>
      <p:ext uri="{BB962C8B-B14F-4D97-AF65-F5344CB8AC3E}">
        <p14:creationId xmlns:p14="http://schemas.microsoft.com/office/powerpoint/2010/main" val="2846958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B891A1-FBE1-7B40-B2E0-079A469E4A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24751" y="229646"/>
            <a:ext cx="7765648" cy="5858640"/>
          </a:xfrm>
          <a:prstGeom prst="rect">
            <a:avLst/>
          </a:prstGeom>
        </p:spPr>
      </p:pic>
    </p:spTree>
    <p:extLst>
      <p:ext uri="{BB962C8B-B14F-4D97-AF65-F5344CB8AC3E}">
        <p14:creationId xmlns:p14="http://schemas.microsoft.com/office/powerpoint/2010/main" val="2425841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B21533-D2A3-654C-817A-AFD10B864421}"/>
              </a:ext>
            </a:extLst>
          </p:cNvPr>
          <p:cNvSpPr>
            <a:spLocks noGrp="1"/>
          </p:cNvSpPr>
          <p:nvPr>
            <p:ph idx="1"/>
          </p:nvPr>
        </p:nvSpPr>
        <p:spPr>
          <a:xfrm>
            <a:off x="838200" y="2933700"/>
            <a:ext cx="10515600" cy="2973114"/>
          </a:xfrm>
        </p:spPr>
        <p:txBody>
          <a:bodyPr>
            <a:normAutofit/>
          </a:bodyPr>
          <a:lstStyle/>
          <a:p>
            <a:pPr marL="0" indent="0">
              <a:buNone/>
            </a:pPr>
            <a:r>
              <a:rPr lang="en-US" sz="3200" dirty="0" err="1"/>
              <a:t>Rusch</a:t>
            </a:r>
            <a:r>
              <a:rPr lang="en-US" sz="3200" dirty="0"/>
              <a:t>, D. and Phelps, A. </a:t>
            </a:r>
            <a:r>
              <a:rPr lang="en-US" sz="3200" dirty="0">
                <a:solidFill>
                  <a:srgbClr val="55F5FF"/>
                </a:solidFill>
              </a:rPr>
              <a:t>Games of the Soul</a:t>
            </a:r>
            <a:r>
              <a:rPr lang="en-US" sz="3200" dirty="0"/>
              <a:t>: Creating Transformative Experiences Through Experiential Existential Design.  Taylor &amp; Francis, Spring 2022(</a:t>
            </a:r>
            <a:r>
              <a:rPr lang="en-US" sz="3200" dirty="0" err="1"/>
              <a:t>ish</a:t>
            </a:r>
            <a:r>
              <a:rPr lang="en-US" sz="3200" dirty="0"/>
              <a:t>).</a:t>
            </a:r>
          </a:p>
        </p:txBody>
      </p:sp>
    </p:spTree>
    <p:extLst>
      <p:ext uri="{BB962C8B-B14F-4D97-AF65-F5344CB8AC3E}">
        <p14:creationId xmlns:p14="http://schemas.microsoft.com/office/powerpoint/2010/main" val="67922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C6FC8ACE-219A-EF4D-9462-BA9DC20A4FE1}"/>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393539" y="237081"/>
            <a:ext cx="3625354" cy="2320829"/>
          </a:xfrm>
          <a:prstGeom prst="rect">
            <a:avLst/>
          </a:prstGeom>
        </p:spPr>
      </p:pic>
      <p:sp>
        <p:nvSpPr>
          <p:cNvPr id="12" name="Rectangle 11">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descr="Image">
            <a:extLst>
              <a:ext uri="{FF2B5EF4-FFF2-40B4-BE49-F238E27FC236}">
                <a16:creationId xmlns:a16="http://schemas.microsoft.com/office/drawing/2014/main" id="{BD25B1D9-E7A5-1242-89B7-45A1491F3468}"/>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108238" y="237081"/>
            <a:ext cx="1741954" cy="2262279"/>
          </a:xfrm>
          <a:prstGeom prst="rect">
            <a:avLst/>
          </a:prstGeom>
        </p:spPr>
      </p:pic>
      <p:pic>
        <p:nvPicPr>
          <p:cNvPr id="4" name="Screen Shot 2013-11-29 at 2.15.36 PM.png" descr="Screen Shot 2013-11-29 at 2.15.36 PM.png">
            <a:extLst>
              <a:ext uri="{FF2B5EF4-FFF2-40B4-BE49-F238E27FC236}">
                <a16:creationId xmlns:a16="http://schemas.microsoft.com/office/drawing/2014/main" id="{CA4CC158-9ABD-4B43-A6AF-A35BB752A0BE}"/>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93539" y="3023944"/>
            <a:ext cx="2345950" cy="3047821"/>
          </a:xfrm>
          <a:prstGeom prst="rect">
            <a:avLst/>
          </a:prstGeom>
        </p:spPr>
      </p:pic>
      <p:sp>
        <p:nvSpPr>
          <p:cNvPr id="21" name="Rectangle 15">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erfection Image copy.jpg" descr="Perfection Image copy.jpg">
            <a:extLst>
              <a:ext uri="{FF2B5EF4-FFF2-40B4-BE49-F238E27FC236}">
                <a16:creationId xmlns:a16="http://schemas.microsoft.com/office/drawing/2014/main" id="{68ED1397-10A5-054A-A4BB-DD7D04642C3B}"/>
              </a:ext>
            </a:extLst>
          </p:cNvPr>
          <p:cNvPicPr>
            <a:picLocks/>
          </p:cNvPicPr>
          <p:nvPr/>
        </p:nvPicPr>
        <p:blipFill>
          <a:blip r:embed="rId5"/>
          <a:stretch>
            <a:fillRect/>
          </a:stretch>
        </p:blipFill>
        <p:spPr>
          <a:xfrm>
            <a:off x="3708942" y="3244615"/>
            <a:ext cx="3340950" cy="3291652"/>
          </a:xfrm>
          <a:prstGeom prst="rect">
            <a:avLst/>
          </a:prstGeom>
        </p:spPr>
      </p:pic>
      <p:sp>
        <p:nvSpPr>
          <p:cNvPr id="18" name="Rectangle 17">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descr="Image">
            <a:extLst>
              <a:ext uri="{FF2B5EF4-FFF2-40B4-BE49-F238E27FC236}">
                <a16:creationId xmlns:a16="http://schemas.microsoft.com/office/drawing/2014/main" id="{01B1922D-89D2-494E-8AAC-7DB7580A64B3}"/>
              </a:ext>
            </a:extLst>
          </p:cNvPr>
          <p:cNvPicPr>
            <a:picLocks/>
          </p:cNvPicPr>
          <p:nvPr/>
        </p:nvPicPr>
        <p:blipFill>
          <a:blip r:embed="rId6"/>
          <a:stretch>
            <a:fillRect/>
          </a:stretch>
        </p:blipFill>
        <p:spPr>
          <a:xfrm>
            <a:off x="7925392" y="237081"/>
            <a:ext cx="3244834" cy="3398313"/>
          </a:xfrm>
          <a:prstGeom prst="rect">
            <a:avLst/>
          </a:prstGeom>
        </p:spPr>
      </p:pic>
      <p:sp>
        <p:nvSpPr>
          <p:cNvPr id="20" name="Rectangle 19">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3.png" descr="3.png">
            <a:extLst>
              <a:ext uri="{FF2B5EF4-FFF2-40B4-BE49-F238E27FC236}">
                <a16:creationId xmlns:a16="http://schemas.microsoft.com/office/drawing/2014/main" id="{CC04C8C9-F8C4-3B4A-A0A6-8C2C77D751A8}"/>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7925392" y="4163736"/>
            <a:ext cx="2968695" cy="1788340"/>
          </a:xfrm>
          <a:prstGeom prst="rect">
            <a:avLst/>
          </a:prstGeom>
        </p:spPr>
      </p:pic>
      <p:sp>
        <p:nvSpPr>
          <p:cNvPr id="17" name="http://fortherecords.org">
            <a:extLst>
              <a:ext uri="{FF2B5EF4-FFF2-40B4-BE49-F238E27FC236}">
                <a16:creationId xmlns:a16="http://schemas.microsoft.com/office/drawing/2014/main" id="{144B7A83-7095-5B41-9FA7-EB56740191F8}"/>
              </a:ext>
            </a:extLst>
          </p:cNvPr>
          <p:cNvSpPr txBox="1"/>
          <p:nvPr/>
        </p:nvSpPr>
        <p:spPr>
          <a:xfrm>
            <a:off x="760361" y="6138381"/>
            <a:ext cx="1587038" cy="256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800" u="sng">
                <a:solidFill>
                  <a:srgbClr val="FFFFFF"/>
                </a:solidFill>
                <a:latin typeface="Baskerville"/>
                <a:ea typeface="Baskerville"/>
                <a:cs typeface="Baskerville"/>
                <a:sym typeface="Baskerville"/>
                <a:hlinkClick r:id="" action="ppaction://noaction"/>
              </a:defRPr>
            </a:lvl1pPr>
          </a:lstStyle>
          <a:p>
            <a:pPr>
              <a:defRPr u="none"/>
            </a:pPr>
            <a:r>
              <a:rPr sz="1200" dirty="0">
                <a:solidFill>
                  <a:srgbClr val="55F5FF"/>
                </a:solidFill>
                <a:latin typeface="+mn-lt"/>
                <a:hlinkClick r:id="" action="ppaction://noaction">
                  <a:extLst>
                    <a:ext uri="{A12FA001-AC4F-418D-AE19-62706E023703}">
                      <ahyp:hlinkClr xmlns:ahyp="http://schemas.microsoft.com/office/drawing/2018/hyperlinkcolor" val="tx"/>
                    </a:ext>
                  </a:extLst>
                </a:hlinkClick>
              </a:rPr>
              <a:t>http://</a:t>
            </a:r>
            <a:r>
              <a:rPr sz="1200" dirty="0" err="1">
                <a:solidFill>
                  <a:srgbClr val="55F5FF"/>
                </a:solidFill>
                <a:latin typeface="+mn-lt"/>
                <a:hlinkClick r:id="" action="ppaction://noaction">
                  <a:extLst>
                    <a:ext uri="{A12FA001-AC4F-418D-AE19-62706E023703}">
                      <ahyp:hlinkClr xmlns:ahyp="http://schemas.microsoft.com/office/drawing/2018/hyperlinkcolor" val="tx"/>
                    </a:ext>
                  </a:extLst>
                </a:hlinkClick>
              </a:rPr>
              <a:t>fortherecords.org</a:t>
            </a:r>
            <a:endParaRPr sz="1200" dirty="0">
              <a:solidFill>
                <a:srgbClr val="55F5FF"/>
              </a:solidFill>
              <a:latin typeface="+mn-lt"/>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198031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9781138812130.jpg" descr="9781138812130.jpg"/>
          <p:cNvPicPr>
            <a:picLocks noChangeAspect="1"/>
          </p:cNvPicPr>
          <p:nvPr/>
        </p:nvPicPr>
        <p:blipFill>
          <a:blip r:embed="rId2"/>
          <a:stretch>
            <a:fillRect/>
          </a:stretch>
        </p:blipFill>
        <p:spPr>
          <a:xfrm>
            <a:off x="0" y="0"/>
            <a:ext cx="4537276" cy="6853508"/>
          </a:xfrm>
          <a:prstGeom prst="rect">
            <a:avLst/>
          </a:prstGeom>
          <a:ln w="12700">
            <a:miter lim="400000"/>
          </a:ln>
        </p:spPr>
      </p:pic>
      <p:sp>
        <p:nvSpPr>
          <p:cNvPr id="2" name="Rectangle 1">
            <a:extLst>
              <a:ext uri="{FF2B5EF4-FFF2-40B4-BE49-F238E27FC236}">
                <a16:creationId xmlns:a16="http://schemas.microsoft.com/office/drawing/2014/main" id="{A4D0D33A-2B64-ED4F-A7BC-30F5FEB615B3}"/>
              </a:ext>
            </a:extLst>
          </p:cNvPr>
          <p:cNvSpPr/>
          <p:nvPr/>
        </p:nvSpPr>
        <p:spPr>
          <a:xfrm>
            <a:off x="4815068" y="408241"/>
            <a:ext cx="7222603" cy="5775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Phelps, A., Wagner, J. and </a:t>
            </a:r>
            <a:r>
              <a:rPr lang="en-US" dirty="0" err="1"/>
              <a:t>Moger</a:t>
            </a:r>
            <a:r>
              <a:rPr lang="en-US" dirty="0"/>
              <a:t>, A. "Experiential Depression and Anxiety Through </a:t>
            </a:r>
            <a:r>
              <a:rPr lang="en-US" dirty="0" err="1"/>
              <a:t>Proceduralized</a:t>
            </a:r>
            <a:r>
              <a:rPr lang="en-US" dirty="0"/>
              <a:t> Play: A Case Study of Fragile Equilibrium." (2020) </a:t>
            </a:r>
            <a:r>
              <a:rPr lang="en-US" i="1" dirty="0"/>
              <a:t>Journal of Games, Self, &amp; Society, vol. 2, no. 1</a:t>
            </a:r>
            <a:r>
              <a:rPr lang="en-US" dirty="0"/>
              <a:t>. Eds. Rivers, S. E., &amp; Dunlap, K. https://</a:t>
            </a:r>
            <a:r>
              <a:rPr lang="en-US" dirty="0" err="1"/>
              <a:t>doi.org</a:t>
            </a:r>
            <a:r>
              <a:rPr lang="en-US" dirty="0"/>
              <a:t>/10.1184/R1/12215417</a:t>
            </a:r>
          </a:p>
          <a:p>
            <a:endParaRPr lang="en-US" dirty="0"/>
          </a:p>
          <a:p>
            <a:r>
              <a:rPr lang="en-US" dirty="0" err="1"/>
              <a:t>Rusch</a:t>
            </a:r>
            <a:r>
              <a:rPr lang="en-US" dirty="0"/>
              <a:t>, D. ”Existential, Transformative Game Design." (2020) </a:t>
            </a:r>
            <a:r>
              <a:rPr lang="en-US" i="1" dirty="0"/>
              <a:t>Journal of Games, Self, &amp; Society, vol. 2, no. 1</a:t>
            </a:r>
            <a:r>
              <a:rPr lang="en-US" dirty="0"/>
              <a:t>. Eds. Rivers, S. E., &amp; Dunlap, K. https://</a:t>
            </a:r>
            <a:r>
              <a:rPr lang="en-US" dirty="0" err="1"/>
              <a:t>doi.org</a:t>
            </a:r>
            <a:r>
              <a:rPr lang="en-US" dirty="0"/>
              <a:t>/10.1184/R1/12215417</a:t>
            </a:r>
          </a:p>
          <a:p>
            <a:endParaRPr lang="en-US" dirty="0"/>
          </a:p>
          <a:p>
            <a:r>
              <a:rPr lang="en-US" dirty="0" err="1"/>
              <a:t>Rusch</a:t>
            </a:r>
            <a:r>
              <a:rPr lang="en-US" dirty="0"/>
              <a:t>, D. and Phelps, A. “Existential Transformational Game Design: Harnessing the "</a:t>
            </a:r>
            <a:r>
              <a:rPr lang="en-US" dirty="0" err="1"/>
              <a:t>Psychomagic</a:t>
            </a:r>
            <a:r>
              <a:rPr lang="en-US" dirty="0"/>
              <a:t>" of Symbolic Enactment” Frontiers in Psychology. Special Issue on Digital Games and Mental Health. </a:t>
            </a:r>
            <a:r>
              <a:rPr lang="en-US" dirty="0" err="1"/>
              <a:t>doi</a:t>
            </a:r>
            <a:r>
              <a:rPr lang="en-US" dirty="0"/>
              <a:t>: 10.3389/fpsyg.2020.571522 (in press)</a:t>
            </a:r>
            <a:endParaRPr lang="en-US" b="1" dirty="0"/>
          </a:p>
          <a:p>
            <a:endParaRPr lang="en-US" dirty="0"/>
          </a:p>
          <a:p>
            <a:r>
              <a:rPr lang="en-US" dirty="0"/>
              <a:t>Phelps, A., and </a:t>
            </a:r>
            <a:r>
              <a:rPr lang="en-US" dirty="0" err="1"/>
              <a:t>Rusch</a:t>
            </a:r>
            <a:r>
              <a:rPr lang="en-US" dirty="0"/>
              <a:t>, D. C. (2020) "Navigating Existential, Transformative Game Design." Proceedings of the Digital Games Research Association (</a:t>
            </a:r>
            <a:r>
              <a:rPr lang="en-US" dirty="0" err="1"/>
              <a:t>DiGRA</a:t>
            </a:r>
            <a:r>
              <a:rPr lang="en-US" dirty="0"/>
              <a:t>) 2020 Conference: Play Anywhere. Tampere, Finland. http://</a:t>
            </a:r>
            <a:r>
              <a:rPr lang="en-US" dirty="0" err="1"/>
              <a:t>www.digra.org</a:t>
            </a:r>
            <a:r>
              <a:rPr lang="en-US" dirty="0"/>
              <a:t>/wp-content/uploads/digital-library/DiGRA_2020_paper_21.pdf</a:t>
            </a:r>
          </a:p>
          <a:p>
            <a:endParaRPr lang="en-US" dirty="0"/>
          </a:p>
        </p:txBody>
      </p:sp>
    </p:spTree>
    <p:extLst>
      <p:ext uri="{BB962C8B-B14F-4D97-AF65-F5344CB8AC3E}">
        <p14:creationId xmlns:p14="http://schemas.microsoft.com/office/powerpoint/2010/main" val="3775783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77BB8-59C6-CC40-9C99-A7A7C7222157}"/>
              </a:ext>
            </a:extLst>
          </p:cNvPr>
          <p:cNvSpPr>
            <a:spLocks noGrp="1"/>
          </p:cNvSpPr>
          <p:nvPr>
            <p:ph type="title"/>
          </p:nvPr>
        </p:nvSpPr>
        <p:spPr/>
        <p:txBody>
          <a:bodyPr/>
          <a:lstStyle/>
          <a:p>
            <a:r>
              <a:rPr lang="en-US" b="1" dirty="0">
                <a:solidFill>
                  <a:srgbClr val="55F5FF"/>
                </a:solidFill>
              </a:rPr>
              <a:t>Thanks and Questions</a:t>
            </a:r>
          </a:p>
        </p:txBody>
      </p:sp>
      <p:sp>
        <p:nvSpPr>
          <p:cNvPr id="3" name="Text Placeholder 2">
            <a:extLst>
              <a:ext uri="{FF2B5EF4-FFF2-40B4-BE49-F238E27FC236}">
                <a16:creationId xmlns:a16="http://schemas.microsoft.com/office/drawing/2014/main" id="{328D1B02-07D1-E345-9446-8F013ECB4630}"/>
              </a:ext>
            </a:extLst>
          </p:cNvPr>
          <p:cNvSpPr>
            <a:spLocks noGrp="1"/>
          </p:cNvSpPr>
          <p:nvPr>
            <p:ph type="body" idx="1"/>
          </p:nvPr>
        </p:nvSpPr>
        <p:spPr/>
        <p:txBody>
          <a:bodyPr/>
          <a:lstStyle/>
          <a:p>
            <a:r>
              <a:rPr lang="en-US" dirty="0"/>
              <a:t>@</a:t>
            </a:r>
            <a:r>
              <a:rPr lang="en-US" dirty="0" err="1"/>
              <a:t>D_Carmen</a:t>
            </a:r>
            <a:r>
              <a:rPr lang="en-US" dirty="0"/>
              <a:t> @</a:t>
            </a:r>
            <a:r>
              <a:rPr lang="en-US" dirty="0" err="1"/>
              <a:t>andymphelps</a:t>
            </a:r>
            <a:r>
              <a:rPr lang="en-US" dirty="0"/>
              <a:t> </a:t>
            </a:r>
          </a:p>
        </p:txBody>
      </p:sp>
    </p:spTree>
    <p:extLst>
      <p:ext uri="{BB962C8B-B14F-4D97-AF65-F5344CB8AC3E}">
        <p14:creationId xmlns:p14="http://schemas.microsoft.com/office/powerpoint/2010/main" val="2165636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monitor, screen, sign&#10;&#10;Description automatically generated">
            <a:extLst>
              <a:ext uri="{FF2B5EF4-FFF2-40B4-BE49-F238E27FC236}">
                <a16:creationId xmlns:a16="http://schemas.microsoft.com/office/drawing/2014/main" id="{65BE9E59-8790-824A-9672-706EDE1C9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8" y="0"/>
            <a:ext cx="5466548" cy="3066021"/>
          </a:xfrm>
          <a:prstGeom prst="rect">
            <a:avLst/>
          </a:prstGeom>
        </p:spPr>
      </p:pic>
      <p:pic>
        <p:nvPicPr>
          <p:cNvPr id="8" name="Picture 7" descr="A close up of a logo&#10;&#10;Description automatically generated">
            <a:extLst>
              <a:ext uri="{FF2B5EF4-FFF2-40B4-BE49-F238E27FC236}">
                <a16:creationId xmlns:a16="http://schemas.microsoft.com/office/drawing/2014/main" id="{53616295-D683-194B-A875-6A02194EA1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8" y="3073400"/>
            <a:ext cx="7763774" cy="2857500"/>
          </a:xfrm>
          <a:prstGeom prst="rect">
            <a:avLst/>
          </a:prstGeom>
          <a:ln w="19050">
            <a:solidFill>
              <a:schemeClr val="tx1"/>
            </a:solidFill>
          </a:ln>
        </p:spPr>
      </p:pic>
      <p:pic>
        <p:nvPicPr>
          <p:cNvPr id="10" name="Picture 9">
            <a:extLst>
              <a:ext uri="{FF2B5EF4-FFF2-40B4-BE49-F238E27FC236}">
                <a16:creationId xmlns:a16="http://schemas.microsoft.com/office/drawing/2014/main" id="{A3FBFF4D-CD27-6F49-A607-7221F5363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5626" y="3073400"/>
            <a:ext cx="1428750" cy="2857500"/>
          </a:xfrm>
          <a:prstGeom prst="rect">
            <a:avLst/>
          </a:prstGeom>
          <a:ln w="19050">
            <a:solidFill>
              <a:schemeClr val="tx1"/>
            </a:solidFill>
          </a:ln>
        </p:spPr>
      </p:pic>
      <p:pic>
        <p:nvPicPr>
          <p:cNvPr id="11" name="Picture 10">
            <a:extLst>
              <a:ext uri="{FF2B5EF4-FFF2-40B4-BE49-F238E27FC236}">
                <a16:creationId xmlns:a16="http://schemas.microsoft.com/office/drawing/2014/main" id="{6D4FC692-68BA-4049-90CB-08115B819DC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4376" y="3073400"/>
            <a:ext cx="2999476" cy="1499738"/>
          </a:xfrm>
          <a:prstGeom prst="rect">
            <a:avLst/>
          </a:prstGeom>
          <a:ln w="19050">
            <a:solidFill>
              <a:schemeClr val="tx1"/>
            </a:solidFill>
          </a:ln>
        </p:spPr>
      </p:pic>
      <p:pic>
        <p:nvPicPr>
          <p:cNvPr id="12" name="Picture 11">
            <a:extLst>
              <a:ext uri="{FF2B5EF4-FFF2-40B4-BE49-F238E27FC236}">
                <a16:creationId xmlns:a16="http://schemas.microsoft.com/office/drawing/2014/main" id="{0F755583-6D44-9446-8583-3D89AFEDD3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84376" y="4506236"/>
            <a:ext cx="3007624" cy="1424664"/>
          </a:xfrm>
          <a:prstGeom prst="rect">
            <a:avLst/>
          </a:prstGeom>
          <a:ln w="19050">
            <a:solidFill>
              <a:schemeClr val="tx1"/>
            </a:solidFill>
          </a:ln>
        </p:spPr>
      </p:pic>
      <p:cxnSp>
        <p:nvCxnSpPr>
          <p:cNvPr id="14" name="Straight Connector 13">
            <a:extLst>
              <a:ext uri="{FF2B5EF4-FFF2-40B4-BE49-F238E27FC236}">
                <a16:creationId xmlns:a16="http://schemas.microsoft.com/office/drawing/2014/main" id="{0EF8F4F1-1ED3-EE4B-8E05-BF9776C0DCA5}"/>
              </a:ext>
            </a:extLst>
          </p:cNvPr>
          <p:cNvCxnSpPr/>
          <p:nvPr/>
        </p:nvCxnSpPr>
        <p:spPr>
          <a:xfrm>
            <a:off x="5458400" y="0"/>
            <a:ext cx="0" cy="30660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D23D12D-BF72-4440-941B-A5D1710CABDF}"/>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5458400" y="0"/>
            <a:ext cx="6725437" cy="302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62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928CCC-5F2D-BB43-BC88-BB59B35EF7D3}"/>
              </a:ext>
            </a:extLst>
          </p:cNvPr>
          <p:cNvSpPr/>
          <p:nvPr/>
        </p:nvSpPr>
        <p:spPr>
          <a:xfrm>
            <a:off x="0" y="0"/>
            <a:ext cx="12192000" cy="54748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9CE451F-324D-9548-8C50-EC624C311361}"/>
              </a:ext>
            </a:extLst>
          </p:cNvPr>
          <p:cNvPicPr>
            <a:picLocks noChangeAspect="1"/>
          </p:cNvPicPr>
          <p:nvPr/>
        </p:nvPicPr>
        <p:blipFill>
          <a:blip r:embed="rId3"/>
          <a:stretch>
            <a:fillRect/>
          </a:stretch>
        </p:blipFill>
        <p:spPr>
          <a:xfrm>
            <a:off x="975248" y="1009570"/>
            <a:ext cx="2971720" cy="3648448"/>
          </a:xfrm>
          <a:prstGeom prst="rect">
            <a:avLst/>
          </a:prstGeom>
        </p:spPr>
      </p:pic>
      <p:pic>
        <p:nvPicPr>
          <p:cNvPr id="5" name="Picture 4">
            <a:extLst>
              <a:ext uri="{FF2B5EF4-FFF2-40B4-BE49-F238E27FC236}">
                <a16:creationId xmlns:a16="http://schemas.microsoft.com/office/drawing/2014/main" id="{D9F4690D-CFFE-8647-8131-A58E1AA13E12}"/>
              </a:ext>
            </a:extLst>
          </p:cNvPr>
          <p:cNvPicPr>
            <a:picLocks noChangeAspect="1"/>
          </p:cNvPicPr>
          <p:nvPr/>
        </p:nvPicPr>
        <p:blipFill>
          <a:blip r:embed="rId4"/>
          <a:stretch>
            <a:fillRect/>
          </a:stretch>
        </p:blipFill>
        <p:spPr>
          <a:xfrm>
            <a:off x="4629404" y="1009570"/>
            <a:ext cx="7343079" cy="3648448"/>
          </a:xfrm>
          <a:prstGeom prst="rect">
            <a:avLst/>
          </a:prstGeom>
        </p:spPr>
      </p:pic>
    </p:spTree>
    <p:extLst>
      <p:ext uri="{BB962C8B-B14F-4D97-AF65-F5344CB8AC3E}">
        <p14:creationId xmlns:p14="http://schemas.microsoft.com/office/powerpoint/2010/main" val="1840505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he Transformational Framework…"/>
          <p:cNvSpPr txBox="1">
            <a:spLocks noGrp="1"/>
          </p:cNvSpPr>
          <p:nvPr>
            <p:ph type="title"/>
          </p:nvPr>
        </p:nvSpPr>
        <p:spPr>
          <a:xfrm>
            <a:off x="927100" y="1139825"/>
            <a:ext cx="10515600" cy="1325563"/>
          </a:xfrm>
          <a:prstGeom prst="rect">
            <a:avLst/>
          </a:prstGeom>
        </p:spPr>
        <p:txBody>
          <a:bodyPr>
            <a:normAutofit fontScale="90000"/>
          </a:bodyPr>
          <a:lstStyle/>
          <a:p>
            <a:pPr defTabSz="291633">
              <a:defRPr sz="5112"/>
            </a:pPr>
            <a:r>
              <a:rPr lang="en-US" dirty="0"/>
              <a:t>The Transformational Framework</a:t>
            </a:r>
          </a:p>
          <a:p>
            <a:pPr defTabSz="291633">
              <a:defRPr sz="5112"/>
            </a:pPr>
            <a:r>
              <a:rPr lang="en-US" dirty="0"/>
              <a:t>(Sabrina </a:t>
            </a:r>
            <a:r>
              <a:rPr lang="en-US" dirty="0" err="1"/>
              <a:t>Culyba</a:t>
            </a:r>
            <a:r>
              <a:rPr lang="en-US" dirty="0"/>
              <a:t>, 2018)</a:t>
            </a:r>
          </a:p>
        </p:txBody>
      </p:sp>
      <p:sp>
        <p:nvSpPr>
          <p:cNvPr id="154" name="intention is to change the player…"/>
          <p:cNvSpPr txBox="1">
            <a:spLocks noGrp="1"/>
          </p:cNvSpPr>
          <p:nvPr>
            <p:ph type="body" idx="1"/>
          </p:nvPr>
        </p:nvSpPr>
        <p:spPr>
          <a:xfrm>
            <a:off x="3086854" y="2847653"/>
            <a:ext cx="7358063" cy="2870522"/>
          </a:xfrm>
          <a:prstGeom prst="rect">
            <a:avLst/>
          </a:prstGeom>
        </p:spPr>
        <p:txBody>
          <a:bodyPr>
            <a:normAutofit/>
          </a:bodyPr>
          <a:lstStyle/>
          <a:p>
            <a:pPr>
              <a:buFont typeface="Wingdings" pitchFamily="2" charset="2"/>
              <a:buChar char="Ø"/>
            </a:pPr>
            <a:r>
              <a:rPr lang="en-US" sz="2800" dirty="0"/>
              <a:t> intention is to change the player</a:t>
            </a:r>
          </a:p>
          <a:p>
            <a:pPr>
              <a:buFont typeface="Wingdings" pitchFamily="2" charset="2"/>
              <a:buChar char="Ø"/>
            </a:pPr>
            <a:r>
              <a:rPr lang="en-US" sz="2800" dirty="0"/>
              <a:t> in particular ways</a:t>
            </a:r>
          </a:p>
          <a:p>
            <a:pPr>
              <a:buFont typeface="Wingdings" pitchFamily="2" charset="2"/>
              <a:buChar char="Ø"/>
            </a:pPr>
            <a:r>
              <a:rPr lang="en-US" sz="2800" dirty="0"/>
              <a:t> change transfers to real life and lasts</a:t>
            </a:r>
          </a:p>
        </p:txBody>
      </p:sp>
    </p:spTree>
    <p:extLst>
      <p:ext uri="{BB962C8B-B14F-4D97-AF65-F5344CB8AC3E}">
        <p14:creationId xmlns:p14="http://schemas.microsoft.com/office/powerpoint/2010/main" val="33706552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he kinds of change we can clearly measure are not all that interesting.”"/>
          <p:cNvSpPr txBox="1">
            <a:spLocks noGrp="1"/>
          </p:cNvSpPr>
          <p:nvPr>
            <p:ph type="body" idx="21"/>
          </p:nvPr>
        </p:nvSpPr>
        <p:spPr>
          <a:xfrm>
            <a:off x="2416969" y="2736950"/>
            <a:ext cx="7358063" cy="867930"/>
          </a:xfrm>
          <a:prstGeom prst="rect">
            <a:avLst/>
          </a:prstGeom>
        </p:spPr>
        <p:txBody>
          <a:bodyPr/>
          <a:lstStyle/>
          <a:p>
            <a:r>
              <a:t>“the kinds of change we can clearly measure are not all that interesting.”</a:t>
            </a:r>
          </a:p>
        </p:txBody>
      </p:sp>
      <p:sp>
        <p:nvSpPr>
          <p:cNvPr id="157" name="–Paolo Pedercini, Games 4 Change keynote, 2014"/>
          <p:cNvSpPr txBox="1">
            <a:spLocks noGrp="1"/>
          </p:cNvSpPr>
          <p:nvPr>
            <p:ph type="body" idx="22"/>
          </p:nvPr>
        </p:nvSpPr>
        <p:spPr>
          <a:prstGeom prst="rect">
            <a:avLst/>
          </a:prstGeom>
        </p:spPr>
        <p:txBody>
          <a:bodyPr/>
          <a:lstStyle/>
          <a:p>
            <a:r>
              <a:t>–Paolo Pedercini, Games 4 Change keynote, 2014</a:t>
            </a:r>
          </a:p>
        </p:txBody>
      </p:sp>
    </p:spTree>
    <p:extLst>
      <p:ext uri="{BB962C8B-B14F-4D97-AF65-F5344CB8AC3E}">
        <p14:creationId xmlns:p14="http://schemas.microsoft.com/office/powerpoint/2010/main" val="4123922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4733137016_263b166e5c_b.jpg" descr="4733137016_263b166e5c_b.jpg"/>
          <p:cNvPicPr>
            <a:picLocks noChangeAspect="1"/>
          </p:cNvPicPr>
          <p:nvPr/>
        </p:nvPicPr>
        <p:blipFill>
          <a:blip r:embed="rId3"/>
          <a:stretch>
            <a:fillRect/>
          </a:stretch>
        </p:blipFill>
        <p:spPr>
          <a:xfrm>
            <a:off x="-131590" y="-104052"/>
            <a:ext cx="12455179" cy="7006038"/>
          </a:xfrm>
          <a:prstGeom prst="rect">
            <a:avLst/>
          </a:prstGeom>
          <a:ln w="12700">
            <a:miter lim="400000"/>
          </a:ln>
        </p:spPr>
      </p:pic>
      <p:sp>
        <p:nvSpPr>
          <p:cNvPr id="166" name="games can contribute to a meaningful life"/>
          <p:cNvSpPr txBox="1"/>
          <p:nvPr/>
        </p:nvSpPr>
        <p:spPr>
          <a:xfrm>
            <a:off x="2664494" y="5931780"/>
            <a:ext cx="7113102"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3200" b="1" dirty="0"/>
              <a:t>games can contribute to a meaningful life</a:t>
            </a:r>
          </a:p>
        </p:txBody>
      </p:sp>
    </p:spTree>
    <p:extLst>
      <p:ext uri="{BB962C8B-B14F-4D97-AF65-F5344CB8AC3E}">
        <p14:creationId xmlns:p14="http://schemas.microsoft.com/office/powerpoint/2010/main" val="19723342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TotalTime>
  <Words>1867</Words>
  <Application>Microsoft Macintosh PowerPoint</Application>
  <PresentationFormat>Widescreen</PresentationFormat>
  <Paragraphs>150</Paragraphs>
  <Slides>41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Century Gothic</vt:lpstr>
      <vt:lpstr>Wingdings</vt:lpstr>
      <vt:lpstr>Office Theme</vt:lpstr>
      <vt:lpstr>PowerPoint Presentation</vt:lpstr>
      <vt:lpstr>Today’s Talk</vt:lpstr>
      <vt:lpstr>PART 0</vt:lpstr>
      <vt:lpstr>PowerPoint Presentation</vt:lpstr>
      <vt:lpstr>PowerPoint Presentation</vt:lpstr>
      <vt:lpstr>PowerPoint Presentation</vt:lpstr>
      <vt:lpstr>The Transformational Framework (Sabrina Culyba, 2018)</vt:lpstr>
      <vt:lpstr>PowerPoint Presentation</vt:lpstr>
      <vt:lpstr>PowerPoint Presentation</vt:lpstr>
      <vt:lpstr>PART 1</vt:lpstr>
      <vt:lpstr>The Existential Givens</vt:lpstr>
      <vt:lpstr>existential humanistic psychotherapy</vt:lpstr>
      <vt:lpstr>application to game design</vt:lpstr>
      <vt:lpstr>existential humanistic psychotherapy goals</vt:lpstr>
      <vt:lpstr>goal: improving encounters with others</vt:lpstr>
      <vt:lpstr>application to game design</vt:lpstr>
      <vt:lpstr>James Bugental (1992)</vt:lpstr>
      <vt:lpstr>PowerPoint Presentation</vt:lpstr>
      <vt:lpstr>PowerPoint Presentation</vt:lpstr>
      <vt:lpstr>PART 2</vt:lpstr>
      <vt:lpstr>PowerPoint Presentation</vt:lpstr>
      <vt:lpstr>PowerPoint Presentation</vt:lpstr>
      <vt:lpstr>myths work through resonance</vt:lpstr>
      <vt:lpstr>PowerPoint Presentation</vt:lpstr>
      <vt:lpstr>PowerPoint Presentation</vt:lpstr>
      <vt:lpstr>PowerPoint Presentation</vt:lpstr>
      <vt:lpstr>Ritual as Enacted Myth</vt:lpstr>
      <vt:lpstr>Part 3</vt:lpstr>
      <vt:lpstr>3: EXPERIENTIAL – “WHAT YOU PLAY IS WHAT YOU GET”</vt:lpstr>
      <vt:lpstr>AS HUMANS, WE BRING OURSELVES TO OUR EXPERIENCES</vt:lpstr>
      <vt:lpstr>PowerPoint Presentation</vt:lpstr>
      <vt:lpstr>PowerPoint Presentation</vt:lpstr>
      <vt:lpstr>PowerPoint Presentation</vt:lpstr>
      <vt:lpstr>So what is this really all about?</vt:lpstr>
      <vt:lpstr>CONTEXT CAN BE EVERYTHING</vt:lpstr>
      <vt:lpstr>DESIGN SPACE MAP Mapping a design space for games of the soul</vt:lpstr>
      <vt:lpstr>CONCLUSION(ISH): WE NEED MORE AND BETTER KINDS OF ’MEANINGFUL’ GAMES</vt:lpstr>
      <vt:lpstr>PowerPoint Presentation</vt:lpstr>
      <vt:lpstr>PowerPoint Presentation</vt:lpstr>
      <vt:lpstr>PowerPoint Presentation</vt:lpstr>
      <vt:lpstr>Thanks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Phelps</dc:creator>
  <cp:lastModifiedBy>Andy Phelps</cp:lastModifiedBy>
  <cp:revision>30</cp:revision>
  <dcterms:created xsi:type="dcterms:W3CDTF">2020-11-03T20:38:13Z</dcterms:created>
  <dcterms:modified xsi:type="dcterms:W3CDTF">2020-11-12T23:09:58Z</dcterms:modified>
</cp:coreProperties>
</file>