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4"/>
  </p:notesMasterIdLst>
  <p:sldIdLst>
    <p:sldId id="557" r:id="rId2"/>
    <p:sldId id="544" r:id="rId3"/>
    <p:sldId id="394" r:id="rId4"/>
    <p:sldId id="389" r:id="rId5"/>
    <p:sldId id="272" r:id="rId6"/>
    <p:sldId id="552" r:id="rId7"/>
    <p:sldId id="434" r:id="rId8"/>
    <p:sldId id="516" r:id="rId9"/>
    <p:sldId id="398" r:id="rId10"/>
    <p:sldId id="399" r:id="rId11"/>
    <p:sldId id="418" r:id="rId12"/>
    <p:sldId id="558" r:id="rId13"/>
    <p:sldId id="478" r:id="rId14"/>
    <p:sldId id="371" r:id="rId15"/>
    <p:sldId id="563" r:id="rId16"/>
    <p:sldId id="565" r:id="rId17"/>
    <p:sldId id="365" r:id="rId18"/>
    <p:sldId id="366" r:id="rId19"/>
    <p:sldId id="380" r:id="rId20"/>
    <p:sldId id="392" r:id="rId21"/>
    <p:sldId id="554" r:id="rId22"/>
    <p:sldId id="517" r:id="rId23"/>
    <p:sldId id="518" r:id="rId24"/>
    <p:sldId id="531" r:id="rId25"/>
    <p:sldId id="502" r:id="rId26"/>
    <p:sldId id="559" r:id="rId27"/>
    <p:sldId id="560" r:id="rId28"/>
    <p:sldId id="561" r:id="rId29"/>
    <p:sldId id="564" r:id="rId30"/>
    <p:sldId id="562" r:id="rId31"/>
    <p:sldId id="476" r:id="rId32"/>
    <p:sldId id="523" r:id="rId33"/>
    <p:sldId id="263" r:id="rId34"/>
    <p:sldId id="264" r:id="rId35"/>
    <p:sldId id="535" r:id="rId36"/>
    <p:sldId id="550" r:id="rId37"/>
    <p:sldId id="534" r:id="rId38"/>
    <p:sldId id="268" r:id="rId39"/>
    <p:sldId id="269" r:id="rId40"/>
    <p:sldId id="566" r:id="rId41"/>
    <p:sldId id="572" r:id="rId42"/>
    <p:sldId id="569" r:id="rId43"/>
    <p:sldId id="266" r:id="rId44"/>
    <p:sldId id="571" r:id="rId45"/>
    <p:sldId id="570" r:id="rId46"/>
    <p:sldId id="278" r:id="rId47"/>
    <p:sldId id="573" r:id="rId48"/>
    <p:sldId id="568" r:id="rId49"/>
    <p:sldId id="542" r:id="rId50"/>
    <p:sldId id="574" r:id="rId51"/>
    <p:sldId id="575" r:id="rId52"/>
    <p:sldId id="52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2CF8"/>
    <a:srgbClr val="FF00FF"/>
    <a:srgbClr val="1683C3"/>
    <a:srgbClr val="317ACA"/>
    <a:srgbClr val="82F1F9"/>
    <a:srgbClr val="266998"/>
    <a:srgbClr val="9966FF"/>
    <a:srgbClr val="006C75"/>
    <a:srgbClr val="0071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83600" autoAdjust="0"/>
  </p:normalViewPr>
  <p:slideViewPr>
    <p:cSldViewPr>
      <p:cViewPr>
        <p:scale>
          <a:sx n="47" d="100"/>
          <a:sy n="47" d="100"/>
        </p:scale>
        <p:origin x="648" y="8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4/28/2019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417604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398365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85672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big high-vis project that was (a) external client through the studio, (b) multi-disciplinary team, (c) primarily managed entirely by staff</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196020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highlight those 3 because of the things we learned and as data points</a:t>
            </a:r>
            <a:r>
              <a:rPr lang="en-US" baseline="0" dirty="0"/>
              <a:t> of growth, but the thing is we did a LOT of stuff from a LOT of work for a LOT of people!  It’s a lot bigger a community than people even think about.  It’s easy when you are working on ‘your thing’ to not realize the scope and scale of everything else that’s happening and going on.</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25</a:t>
            </a:fld>
            <a:endParaRPr lang="en-US"/>
          </a:p>
        </p:txBody>
      </p:sp>
    </p:spTree>
    <p:extLst>
      <p:ext uri="{BB962C8B-B14F-4D97-AF65-F5344CB8AC3E}">
        <p14:creationId xmlns:p14="http://schemas.microsoft.com/office/powerpoint/2010/main" val="7334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32</a:t>
            </a:fld>
            <a:endParaRPr lang="en-US"/>
          </a:p>
        </p:txBody>
      </p:sp>
    </p:spTree>
    <p:extLst>
      <p:ext uri="{BB962C8B-B14F-4D97-AF65-F5344CB8AC3E}">
        <p14:creationId xmlns:p14="http://schemas.microsoft.com/office/powerpoint/2010/main" val="2680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Of course cracks have appeared in that wall of secrecy. Smaller and independent game developers have started to share information and best practices amongst one another (Browne, 2015; Whitson, 2015).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One recent development that has significant potential to demystify the practice of game making for the non-practitioner is the recent phenomenon of “development streaming” – i.e. the livestreaming not of a game being played, but rather a game being constructed. Live streaming of games being played has received growing attention from researchers, yet on sites such as Twitch.tv, we are seeing an increase in live streaming of creative activities as well. Recognizing that growing interest, Twitch (among others) has started creating categories to help interested viewers find such content, and the platform officially launched the “Game Development” category in late 2014 (Crecente, 2014).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https://www.twitch.tv/handmade_hero – “</a:t>
            </a:r>
            <a:r>
              <a:rPr lang="en-US" sz="1200" b="0" i="0" u="none" strike="noStrike">
                <a:solidFill>
                  <a:schemeClr val="dk1"/>
                </a:solidFill>
                <a:latin typeface="Calibri"/>
                <a:ea typeface="Calibri"/>
                <a:cs typeface="Calibri"/>
                <a:sym typeface="Calibri"/>
              </a:rPr>
              <a:t>Handmade Hero is an ongoing project to create a complete, professional-quality game accompanied by videos that explain every single line of its source code. It is intended as an educational resource for people interested in learning how game engines are developed in practice.</a:t>
            </a:r>
            <a:r>
              <a:rPr lang="en-US"/>
              <a:t>”</a:t>
            </a:r>
            <a:endParaRPr/>
          </a:p>
          <a:p>
            <a:pPr marL="0" lvl="0" indent="0" algn="l" rtl="0">
              <a:spcBef>
                <a:spcPts val="0"/>
              </a:spcBef>
              <a:spcAft>
                <a:spcPts val="0"/>
              </a:spcAft>
              <a:buNone/>
            </a:pPr>
            <a:endParaRPr/>
          </a:p>
        </p:txBody>
      </p:sp>
      <p:sp>
        <p:nvSpPr>
          <p:cNvPr id="207" name="Google Shape;2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Various developers have begun to engage in such streams, from casual indie developers looking for accountability, sociality, and possibly seeking to support a portion of their work through advertisements or other funding mechanisms inherent in platforms like Twitch, YouTube, Mixer, Caffiene.tv, etc. to the occasional guest stream of a famous developer or designer discussing their process or sometimes just letting people ‘watch over their shoulder’ (Consalvo &amp; Phelps, 2019). </a:t>
            </a:r>
            <a:endParaRPr/>
          </a:p>
        </p:txBody>
      </p:sp>
      <p:sp>
        <p:nvSpPr>
          <p:cNvPr id="216" name="Google Shape;21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36</a:t>
            </a:fld>
            <a:endParaRPr lang="en-US"/>
          </a:p>
        </p:txBody>
      </p:sp>
    </p:spTree>
    <p:extLst>
      <p:ext uri="{BB962C8B-B14F-4D97-AF65-F5344CB8AC3E}">
        <p14:creationId xmlns:p14="http://schemas.microsoft.com/office/powerpoint/2010/main" val="261536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082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276290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better understand this phenomenon, the authors are engaged in several studies exploring the phenomenon of development streaming and its potential impact. For this presentation, they have observed the streams of several designers, developers, and artists engaged in game production, and report on how these streamers understand game development as well as the authors experience and observation of how these streams’ language and descriptions of their activity reflects the work they actually engage in. Particular attention is paid to several facets of these streams, including: 1) the degree to which formal and informal design processes and principles are discussed and presented to the audience, 2) the type of design vocabulary employed in the stream sessions, 3) how streaming as an activity forces (or fails to enforce) a type of reflexive self-study of the role of a game designer, developer and/or artist, 4) the role of the stream audience during the live session as an interactive influence on the design of the game itself, and 5) the potential of the stream in question to help inform novice- or non-developers about issues and paradigms in game design, development and production. </a:t>
            </a:r>
            <a:endParaRPr/>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Coursera now valued at 1B</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48</a:t>
            </a:fld>
            <a:endParaRPr lang="en-US"/>
          </a:p>
        </p:txBody>
      </p:sp>
    </p:spTree>
    <p:extLst>
      <p:ext uri="{BB962C8B-B14F-4D97-AF65-F5344CB8AC3E}">
        <p14:creationId xmlns:p14="http://schemas.microsoft.com/office/powerpoint/2010/main" val="122630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52</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2150A4E-9BF1-4BAD-84B0-B89A8DE868A6}" type="slidenum">
              <a:rPr lang="en-US" smtClean="0"/>
              <a:t>7</a:t>
            </a:fld>
            <a:endParaRPr lang="en-US"/>
          </a:p>
        </p:txBody>
      </p:sp>
    </p:spTree>
    <p:extLst>
      <p:ext uri="{BB962C8B-B14F-4D97-AF65-F5344CB8AC3E}">
        <p14:creationId xmlns:p14="http://schemas.microsoft.com/office/powerpoint/2010/main" val="365749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we started a</a:t>
            </a:r>
            <a:r>
              <a:rPr lang="en-US" baseline="0" dirty="0"/>
              <a:t> multi-disciplinary research center, which is basically the hardest damn thing you can do on a modern college campus.  They usually fail by becoming little islands, or by becoming a kind of ‘not really there’ virtual thing, and we’ve run into both of these views as we continue to engage the campus.  Nonetheless, we think there is something profound happening in the field right now that is driving the kinds of things we are doing – everything is mashing up on each other.  My favorite example of this is the MARVEL extended universe, which is so many different products and experiences rolled together.  But there are countless examples big and small.  This picture is from the RIT West Coast board meeting where they showed one of my games set to a live orchestra composition directed by Trustee Kevin </a:t>
            </a:r>
            <a:r>
              <a:rPr lang="en-US" baseline="0" dirty="0" err="1"/>
              <a:t>Surace</a:t>
            </a:r>
            <a:r>
              <a:rPr lang="en-US" baseline="0" dirty="0"/>
              <a:t>.  Pretty cool.</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225870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from Bill’s ‘idea lab’ paper was the idea of an entrepreneurial effort inside the center to help publish and commercialize the things we make.  We wanted to call it ‘MAGIC Studios’ at first but we were very afraid we’d get in trouble with The Mouse.  </a:t>
            </a:r>
          </a:p>
        </p:txBody>
      </p:sp>
      <p:sp>
        <p:nvSpPr>
          <p:cNvPr id="4" name="Slide Number Placeholder 3"/>
          <p:cNvSpPr>
            <a:spLocks noGrp="1"/>
          </p:cNvSpPr>
          <p:nvPr>
            <p:ph type="sldNum" sz="quarter" idx="10"/>
          </p:nvPr>
        </p:nvSpPr>
        <p:spPr/>
        <p:txBody>
          <a:bodyPr/>
          <a:lstStyle/>
          <a:p>
            <a:fld id="{22150A4E-9BF1-4BAD-84B0-B89A8DE868A6}" type="slidenum">
              <a:rPr lang="en-US" smtClean="0"/>
              <a:t>10</a:t>
            </a:fld>
            <a:endParaRPr lang="en-US"/>
          </a:p>
        </p:txBody>
      </p:sp>
    </p:spTree>
    <p:extLst>
      <p:ext uri="{BB962C8B-B14F-4D97-AF65-F5344CB8AC3E}">
        <p14:creationId xmlns:p14="http://schemas.microsoft.com/office/powerpoint/2010/main" val="164791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there’s another kind of convergence in higher </a:t>
            </a:r>
            <a:r>
              <a:rPr lang="en-US" dirty="0" err="1"/>
              <a:t>ed</a:t>
            </a:r>
            <a:r>
              <a:rPr lang="en-US" dirty="0"/>
              <a:t> right now that has played into MAGIC – this business of bright hard lines between teaching and research, between academic projects, commercial projects, entrepreneurship, technology transfer,</a:t>
            </a:r>
            <a:r>
              <a:rPr lang="en-US" baseline="0" dirty="0"/>
              <a:t> etc. is another kind of mashup.  The role and purpose of the university is changing in the post-industrial economy, even as it stays true to its roots in the enlightenment (if it can).  This idea of little bits of fiefdom for individual programs or little research labs is breaking down because it doesn’t scale, and we’re trying to do something different and profound at MAGIC that links together our work and practice.</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383654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little</a:t>
            </a:r>
            <a:r>
              <a:rPr lang="en-US" baseline="0" dirty="0"/>
              <a:t> look at where we are today, in our current home, what we’ve built, where we are going.</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26089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 is for Messy.</a:t>
            </a:r>
          </a:p>
        </p:txBody>
      </p:sp>
      <p:sp>
        <p:nvSpPr>
          <p:cNvPr id="4" name="Slide Number Placeholder 3"/>
          <p:cNvSpPr>
            <a:spLocks noGrp="1"/>
          </p:cNvSpPr>
          <p:nvPr>
            <p:ph type="sldNum" sz="quarter" idx="10"/>
          </p:nvPr>
        </p:nvSpPr>
        <p:spPr/>
        <p:txBody>
          <a:bodyPr/>
          <a:lstStyle/>
          <a:p>
            <a:fld id="{22150A4E-9BF1-4BAD-84B0-B89A8DE868A6}" type="slidenum">
              <a:rPr lang="en-US" smtClean="0"/>
              <a:t>14</a:t>
            </a:fld>
            <a:endParaRPr lang="en-US"/>
          </a:p>
        </p:txBody>
      </p:sp>
    </p:spTree>
    <p:extLst>
      <p:ext uri="{BB962C8B-B14F-4D97-AF65-F5344CB8AC3E}">
        <p14:creationId xmlns:p14="http://schemas.microsoft.com/office/powerpoint/2010/main" val="312189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47593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4/28/2019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4/28/2019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4/28/2019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4/28/2019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4/28/2019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11200" y="889000"/>
            <a:ext cx="10769600" cy="1041400"/>
          </a:xfrm>
          <a:prstGeom prst="rect">
            <a:avLst/>
          </a:prstGeom>
        </p:spPr>
        <p:txBody>
          <a:bodyPr/>
          <a:lstStyle/>
          <a:p>
            <a:endParaRPr lang="en-US" dirty="0"/>
          </a:p>
        </p:txBody>
      </p:sp>
      <p:sp>
        <p:nvSpPr>
          <p:cNvPr id="9" name="Content Placeholder 2"/>
          <p:cNvSpPr>
            <a:spLocks noGrp="1"/>
          </p:cNvSpPr>
          <p:nvPr>
            <p:ph sz="quarter" idx="10"/>
          </p:nvPr>
        </p:nvSpPr>
        <p:spPr>
          <a:xfrm>
            <a:off x="711200" y="2006600"/>
            <a:ext cx="1076960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9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4/28/2019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4/28/2019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4/28/2019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371600" y="61722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 PROFESSOR OF ART &amp; DESIGN</a:t>
            </a:r>
          </a:p>
          <a:p>
            <a:pPr algn="l"/>
            <a:r>
              <a:rPr lang="en-US" sz="1200" baseline="0" dirty="0">
                <a:solidFill>
                  <a:schemeClr val="tx2">
                    <a:lumMod val="90000"/>
                  </a:schemeClr>
                </a:solidFill>
                <a:latin typeface="Calibri" panose="020F0502020204030204" pitchFamily="34" charset="0"/>
              </a:rPr>
              <a:t>ROCHESTER INSTITUTE OF TECHNOLOGY</a:t>
            </a:r>
          </a:p>
          <a:p>
            <a:pPr algn="l"/>
            <a:r>
              <a:rPr lang="en-US" sz="1200" baseline="0" dirty="0">
                <a:solidFill>
                  <a:schemeClr val="tx2">
                    <a:lumMod val="90000"/>
                  </a:schemeClr>
                </a:solidFill>
                <a:latin typeface="Calibri" panose="020F0502020204030204" pitchFamily="34" charset="0"/>
              </a:rPr>
              <a:t>ANDYWORLD.IO | @RITIGM1 </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0455657" y="6172200"/>
            <a:ext cx="1660143" cy="619350"/>
          </a:xfrm>
          <a:prstGeom prst="rect">
            <a:avLst/>
          </a:prstGeom>
        </p:spPr>
      </p:pic>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52400" y="6172200"/>
            <a:ext cx="1066800" cy="555131"/>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8" Type="http://schemas.openxmlformats.org/officeDocument/2006/relationships/image" Target="../media/image86.jpeg"/><Relationship Id="rId13" Type="http://schemas.openxmlformats.org/officeDocument/2006/relationships/image" Target="../media/image91.jpeg"/><Relationship Id="rId18" Type="http://schemas.openxmlformats.org/officeDocument/2006/relationships/image" Target="../media/image96.jpeg"/><Relationship Id="rId26" Type="http://schemas.openxmlformats.org/officeDocument/2006/relationships/image" Target="../media/image104.png"/><Relationship Id="rId3" Type="http://schemas.openxmlformats.org/officeDocument/2006/relationships/image" Target="../media/image81.jpg"/><Relationship Id="rId21" Type="http://schemas.openxmlformats.org/officeDocument/2006/relationships/image" Target="../media/image99.jpeg"/><Relationship Id="rId34" Type="http://schemas.openxmlformats.org/officeDocument/2006/relationships/image" Target="../media/image112.jpg"/><Relationship Id="rId7" Type="http://schemas.openxmlformats.org/officeDocument/2006/relationships/image" Target="../media/image85.jpeg"/><Relationship Id="rId12" Type="http://schemas.openxmlformats.org/officeDocument/2006/relationships/image" Target="../media/image90.jpeg"/><Relationship Id="rId17" Type="http://schemas.openxmlformats.org/officeDocument/2006/relationships/image" Target="../media/image95.jpg"/><Relationship Id="rId25" Type="http://schemas.openxmlformats.org/officeDocument/2006/relationships/image" Target="../media/image103.png"/><Relationship Id="rId33" Type="http://schemas.openxmlformats.org/officeDocument/2006/relationships/image" Target="../media/image111.jpg"/><Relationship Id="rId38" Type="http://schemas.openxmlformats.org/officeDocument/2006/relationships/image" Target="../media/image116.png"/><Relationship Id="rId2" Type="http://schemas.openxmlformats.org/officeDocument/2006/relationships/notesSlide" Target="../notesSlides/notesSlide13.xml"/><Relationship Id="rId16" Type="http://schemas.openxmlformats.org/officeDocument/2006/relationships/image" Target="../media/image94.jpeg"/><Relationship Id="rId20" Type="http://schemas.openxmlformats.org/officeDocument/2006/relationships/image" Target="../media/image98.png"/><Relationship Id="rId29"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84.jpeg"/><Relationship Id="rId11" Type="http://schemas.openxmlformats.org/officeDocument/2006/relationships/image" Target="../media/image89.jpe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5.pn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28" Type="http://schemas.openxmlformats.org/officeDocument/2006/relationships/image" Target="../media/image106.png"/><Relationship Id="rId36" Type="http://schemas.openxmlformats.org/officeDocument/2006/relationships/image" Target="../media/image114.jpg"/><Relationship Id="rId10" Type="http://schemas.openxmlformats.org/officeDocument/2006/relationships/image" Target="../media/image88.png"/><Relationship Id="rId19" Type="http://schemas.openxmlformats.org/officeDocument/2006/relationships/image" Target="../media/image97.jpeg"/><Relationship Id="rId31" Type="http://schemas.openxmlformats.org/officeDocument/2006/relationships/image" Target="../media/image109.png"/><Relationship Id="rId4" Type="http://schemas.openxmlformats.org/officeDocument/2006/relationships/image" Target="../media/image82.png"/><Relationship Id="rId9" Type="http://schemas.openxmlformats.org/officeDocument/2006/relationships/image" Target="../media/image87.jpeg"/><Relationship Id="rId14" Type="http://schemas.openxmlformats.org/officeDocument/2006/relationships/image" Target="../media/image92.png"/><Relationship Id="rId22" Type="http://schemas.openxmlformats.org/officeDocument/2006/relationships/image" Target="../media/image100.jpeg"/><Relationship Id="rId27" Type="http://schemas.openxmlformats.org/officeDocument/2006/relationships/image" Target="../media/image105.jpeg"/><Relationship Id="rId30" Type="http://schemas.openxmlformats.org/officeDocument/2006/relationships/image" Target="../media/image108.png"/><Relationship Id="rId35" Type="http://schemas.openxmlformats.org/officeDocument/2006/relationships/image" Target="../media/image1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gameseducationresearch.wordpress.com/" TargetMode="External"/><Relationship Id="rId2" Type="http://schemas.openxmlformats.org/officeDocument/2006/relationships/hyperlink" Target="https://onedrive.live.com/?authkey=%21AOHdRn5a%2DfSCNnA&amp;cid=F415F008A7630D1A&amp;id=F415F008A7630D1A%2134405&amp;parId=F415F008A7630D1A%2134404&amp;o=OneU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7.jpeg"/><Relationship Id="rId7" Type="http://schemas.openxmlformats.org/officeDocument/2006/relationships/image" Target="../media/image10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92B79-E545-4CBB-B626-3C428E0231E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540" y="0"/>
            <a:ext cx="12188940" cy="6019796"/>
          </a:xfrm>
          <a:prstGeom prst="rect">
            <a:avLst/>
          </a:prstGeom>
        </p:spPr>
      </p:pic>
      <p:sp>
        <p:nvSpPr>
          <p:cNvPr id="14" name="Rectangle 13"/>
          <p:cNvSpPr/>
          <p:nvPr/>
        </p:nvSpPr>
        <p:spPr>
          <a:xfrm>
            <a:off x="-39242" y="-75063"/>
            <a:ext cx="12221674" cy="6094864"/>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2418"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Art &amp; Design, Rochester Institute of Technology</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b="1" dirty="0">
                <a:solidFill>
                  <a:schemeClr val="tx1"/>
                </a:solidFill>
              </a:rPr>
              <a:t>Games Scholar in Residence, American University, Spring 2019</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a:p>
            <a:pPr marL="0" indent="0">
              <a:spcBef>
                <a:spcPts val="0"/>
              </a:spcBef>
              <a:buNone/>
            </a:pPr>
            <a:r>
              <a:rPr lang="en-US" sz="1400" dirty="0">
                <a:solidFill>
                  <a:schemeClr val="tx1"/>
                </a:solidFill>
              </a:rPr>
              <a:t>Rochester Institute of Technology</a:t>
            </a:r>
          </a:p>
          <a:p>
            <a:pPr marL="0" indent="0">
              <a:buFont typeface="Arial" panose="020B0604020202020204" pitchFamily="34" charset="0"/>
              <a:buNone/>
            </a:pPr>
            <a:endParaRPr lang="en-US" sz="1600" dirty="0">
              <a:solidFill>
                <a:schemeClr val="tx1"/>
              </a:solidFil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5" name="Rectangle 14"/>
          <p:cNvSpPr/>
          <p:nvPr/>
        </p:nvSpPr>
        <p:spPr>
          <a:xfrm>
            <a:off x="-65544" y="1872599"/>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 Tiny Bit More on Studios, Research, and Intersections of Play</a:t>
            </a:r>
            <a:endParaRPr lang="en-US" sz="7200" b="1" dirty="0"/>
          </a:p>
        </p:txBody>
      </p:sp>
      <p:sp>
        <p:nvSpPr>
          <p:cNvPr id="21" name="Rectangle 20"/>
          <p:cNvSpPr/>
          <p:nvPr/>
        </p:nvSpPr>
        <p:spPr>
          <a:xfrm>
            <a:off x="-39242" y="3505200"/>
            <a:ext cx="12212642" cy="140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E0A01A-A4F1-4ADA-8655-D243F4AFBB0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496729" y="4374512"/>
            <a:ext cx="1385573" cy="1385573"/>
          </a:xfrm>
          <a:prstGeom prst="rect">
            <a:avLst/>
          </a:prstGeom>
          <a:ln w="25400">
            <a:solidFill>
              <a:schemeClr val="tx1"/>
            </a:solidFill>
          </a:ln>
        </p:spPr>
      </p:pic>
      <p:pic>
        <p:nvPicPr>
          <p:cNvPr id="5" name="Picture 4">
            <a:extLst>
              <a:ext uri="{FF2B5EF4-FFF2-40B4-BE49-F238E27FC236}">
                <a16:creationId xmlns:a16="http://schemas.microsoft.com/office/drawing/2014/main" id="{6B3A9C82-7EA5-48E7-8AC3-F63565E1EB1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48600" y="4374513"/>
            <a:ext cx="2422857" cy="1385572"/>
          </a:xfrm>
          <a:prstGeom prst="rect">
            <a:avLst/>
          </a:prstGeom>
          <a:ln w="25400">
            <a:solidFill>
              <a:schemeClr val="tx1"/>
            </a:solidFill>
          </a:ln>
        </p:spPr>
      </p:pic>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334000"/>
          </a:xfrm>
          <a:prstGeom prst="rect">
            <a:avLst/>
          </a:prstGeom>
        </p:spPr>
      </p:pic>
      <p:sp>
        <p:nvSpPr>
          <p:cNvPr id="9" name="Rectangle 8"/>
          <p:cNvSpPr/>
          <p:nvPr/>
        </p:nvSpPr>
        <p:spPr>
          <a:xfrm>
            <a:off x="0" y="0"/>
            <a:ext cx="12192000" cy="5334000"/>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4984" y="3693481"/>
            <a:ext cx="3960016" cy="17881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3657601"/>
            <a:ext cx="4191000" cy="2357439"/>
          </a:xfrm>
          <a:prstGeom prst="rect">
            <a:avLst/>
          </a:prstGeom>
        </p:spPr>
      </p:pic>
      <p:sp>
        <p:nvSpPr>
          <p:cNvPr id="7" name="Rectangle 6"/>
          <p:cNvSpPr/>
          <p:nvPr/>
        </p:nvSpPr>
        <p:spPr>
          <a:xfrm>
            <a:off x="6065519" y="3805239"/>
            <a:ext cx="4571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114800" y="1565667"/>
            <a:ext cx="5486400" cy="1293028"/>
          </a:xfrm>
        </p:spPr>
        <p:txBody>
          <a:bodyPr>
            <a:normAutofit/>
          </a:bodyPr>
          <a:lstStyle/>
          <a:p>
            <a:r>
              <a:rPr lang="en-US" dirty="0"/>
              <a:t>   HOW IS MAGIC:</a:t>
            </a:r>
            <a:br>
              <a:rPr lang="en-US" dirty="0"/>
            </a:br>
            <a:endParaRPr lang="en-US" sz="2000" dirty="0"/>
          </a:p>
        </p:txBody>
      </p:sp>
      <p:sp>
        <p:nvSpPr>
          <p:cNvPr id="11" name="Rectangle 10"/>
          <p:cNvSpPr/>
          <p:nvPr/>
        </p:nvSpPr>
        <p:spPr>
          <a:xfrm>
            <a:off x="6168850" y="2212181"/>
            <a:ext cx="3432350" cy="369332"/>
          </a:xfrm>
          <a:prstGeom prst="rect">
            <a:avLst/>
          </a:prstGeom>
        </p:spPr>
        <p:txBody>
          <a:bodyPr wrap="none">
            <a:spAutoFit/>
          </a:bodyPr>
          <a:lstStyle/>
          <a:p>
            <a:r>
              <a:rPr lang="en-US" dirty="0"/>
              <a:t>A VERY IMPORTANT DIVISION:</a:t>
            </a:r>
          </a:p>
        </p:txBody>
      </p:sp>
    </p:spTree>
    <p:extLst>
      <p:ext uri="{BB962C8B-B14F-4D97-AF65-F5344CB8AC3E}">
        <p14:creationId xmlns:p14="http://schemas.microsoft.com/office/powerpoint/2010/main" val="40371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9387840" cy="1293028"/>
          </a:xfrm>
        </p:spPr>
        <p:txBody>
          <a:bodyPr>
            <a:normAutofit/>
          </a:bodyPr>
          <a:lstStyle/>
          <a:p>
            <a:r>
              <a:rPr lang="en-US" dirty="0"/>
              <a:t>CONVERGENCE OF ANOTHER SORT</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828799"/>
            <a:ext cx="12192000" cy="3693683"/>
          </a:xfrm>
          <a:prstGeom prst="rect">
            <a:avLst/>
          </a:prstGeom>
        </p:spPr>
      </p:pic>
      <p:cxnSp>
        <p:nvCxnSpPr>
          <p:cNvPr id="6" name="Straight Connector 5"/>
          <p:cNvCxnSpPr/>
          <p:nvPr/>
        </p:nvCxnSpPr>
        <p:spPr>
          <a:xfrm>
            <a:off x="0" y="5522482"/>
            <a:ext cx="12192000" cy="401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82879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7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717095-C21A-4B39-A927-53DAF227482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4980"/>
          </a:xfrm>
          <a:prstGeom prst="rect">
            <a:avLst/>
          </a:prstGeom>
        </p:spPr>
      </p:pic>
      <p:pic>
        <p:nvPicPr>
          <p:cNvPr id="9" name="Picture 8">
            <a:extLst>
              <a:ext uri="{FF2B5EF4-FFF2-40B4-BE49-F238E27FC236}">
                <a16:creationId xmlns:a16="http://schemas.microsoft.com/office/drawing/2014/main" id="{B55EDC18-E6EB-4327-94DF-8516CE173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15025"/>
            <a:ext cx="3048000" cy="1706880"/>
          </a:xfrm>
          <a:prstGeom prst="rect">
            <a:avLst/>
          </a:prstGeom>
        </p:spPr>
      </p:pic>
      <p:pic>
        <p:nvPicPr>
          <p:cNvPr id="10" name="Picture 9">
            <a:extLst>
              <a:ext uri="{FF2B5EF4-FFF2-40B4-BE49-F238E27FC236}">
                <a16:creationId xmlns:a16="http://schemas.microsoft.com/office/drawing/2014/main" id="{BC0D941A-8A2E-438C-9725-07BBABB5A2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4000" y="4937311"/>
            <a:ext cx="3028950" cy="1927514"/>
          </a:xfrm>
          <a:prstGeom prst="rect">
            <a:avLst/>
          </a:prstGeom>
          <a:ln>
            <a:solidFill>
              <a:schemeClr val="tx1"/>
            </a:solidFill>
          </a:ln>
        </p:spPr>
      </p:pic>
      <p:pic>
        <p:nvPicPr>
          <p:cNvPr id="11" name="Picture 10">
            <a:extLst>
              <a:ext uri="{FF2B5EF4-FFF2-40B4-BE49-F238E27FC236}">
                <a16:creationId xmlns:a16="http://schemas.microsoft.com/office/drawing/2014/main" id="{B72C2D78-E5ED-472A-A068-A44E0F5F7D6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1" y="1146715"/>
            <a:ext cx="3048000" cy="1133155"/>
          </a:xfrm>
          <a:prstGeom prst="rect">
            <a:avLst/>
          </a:prstGeom>
          <a:ln w="12700">
            <a:solidFill>
              <a:schemeClr val="tx1"/>
            </a:solidFill>
          </a:ln>
        </p:spPr>
      </p:pic>
      <p:pic>
        <p:nvPicPr>
          <p:cNvPr id="12" name="Picture 11">
            <a:extLst>
              <a:ext uri="{FF2B5EF4-FFF2-40B4-BE49-F238E27FC236}">
                <a16:creationId xmlns:a16="http://schemas.microsoft.com/office/drawing/2014/main" id="{4CE481E5-F4B2-4BE7-BAA1-7B00C0FD735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144000" y="3611860"/>
            <a:ext cx="3051503" cy="1722140"/>
          </a:xfrm>
          <a:prstGeom prst="rect">
            <a:avLst/>
          </a:prstGeom>
          <a:ln>
            <a:solidFill>
              <a:schemeClr val="tx1"/>
            </a:solidFill>
          </a:ln>
        </p:spPr>
      </p:pic>
      <p:pic>
        <p:nvPicPr>
          <p:cNvPr id="13" name="Content Placeholder 3">
            <a:extLst>
              <a:ext uri="{FF2B5EF4-FFF2-40B4-BE49-F238E27FC236}">
                <a16:creationId xmlns:a16="http://schemas.microsoft.com/office/drawing/2014/main" id="{41DC95A3-6C9A-4EB2-8682-9CEC9E9C583B}"/>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9144000" y="2289715"/>
            <a:ext cx="3048000" cy="1325860"/>
          </a:xfrm>
          <a:prstGeom prst="rect">
            <a:avLst/>
          </a:prstGeom>
          <a:ln>
            <a:solidFill>
              <a:schemeClr val="tx1"/>
            </a:solidFill>
          </a:ln>
        </p:spPr>
      </p:pic>
    </p:spTree>
    <p:extLst>
      <p:ext uri="{BB962C8B-B14F-4D97-AF65-F5344CB8AC3E}">
        <p14:creationId xmlns:p14="http://schemas.microsoft.com/office/powerpoint/2010/main" val="351402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226C78-2793-47B9-9CE0-E86CE55DE4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24000"/>
            <a:ext cx="12192000" cy="4267198"/>
          </a:xfrm>
          <a:prstGeom prst="rect">
            <a:avLst/>
          </a:prstGeom>
        </p:spPr>
      </p:pic>
      <p:sp>
        <p:nvSpPr>
          <p:cNvPr id="2" name="Title 1"/>
          <p:cNvSpPr>
            <a:spLocks noGrp="1"/>
          </p:cNvSpPr>
          <p:nvPr>
            <p:ph type="title"/>
          </p:nvPr>
        </p:nvSpPr>
        <p:spPr/>
        <p:txBody>
          <a:bodyPr/>
          <a:lstStyle/>
          <a:p>
            <a:r>
              <a:rPr lang="en-US" dirty="0"/>
              <a:t>MAGIC TODAY &amp; TOMORROW</a:t>
            </a:r>
          </a:p>
        </p:txBody>
      </p:sp>
      <p:cxnSp>
        <p:nvCxnSpPr>
          <p:cNvPr id="6" name="Straight Connector 5"/>
          <p:cNvCxnSpPr/>
          <p:nvPr/>
        </p:nvCxnSpPr>
        <p:spPr>
          <a:xfrm>
            <a:off x="0" y="1524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80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88" y="4736778"/>
            <a:ext cx="10515600" cy="1325563"/>
          </a:xfrm>
        </p:spPr>
        <p:txBody>
          <a:bodyPr/>
          <a:lstStyle/>
          <a:p>
            <a:r>
              <a:rPr lang="en-US" dirty="0"/>
              <a:t>…The M is for Messy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1382" y="1939797"/>
            <a:ext cx="5764191" cy="2602841"/>
          </a:xfrm>
          <a:prstGeom prst="rect">
            <a:avLst/>
          </a:prstGeom>
        </p:spPr>
      </p:pic>
    </p:spTree>
    <p:extLst>
      <p:ext uri="{BB962C8B-B14F-4D97-AF65-F5344CB8AC3E}">
        <p14:creationId xmlns:p14="http://schemas.microsoft.com/office/powerpoint/2010/main" val="246391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5658-D7CC-4A62-ADF5-591D96948CA6}"/>
              </a:ext>
            </a:extLst>
          </p:cNvPr>
          <p:cNvSpPr>
            <a:spLocks noGrp="1"/>
          </p:cNvSpPr>
          <p:nvPr>
            <p:ph type="title"/>
          </p:nvPr>
        </p:nvSpPr>
        <p:spPr/>
        <p:txBody>
          <a:bodyPr/>
          <a:lstStyle/>
          <a:p>
            <a:r>
              <a:rPr lang="en-US" dirty="0"/>
              <a:t>NO REALLY, REALLY, MESSY</a:t>
            </a:r>
          </a:p>
        </p:txBody>
      </p:sp>
      <p:sp>
        <p:nvSpPr>
          <p:cNvPr id="4" name="Oval 3">
            <a:extLst>
              <a:ext uri="{FF2B5EF4-FFF2-40B4-BE49-F238E27FC236}">
                <a16:creationId xmlns:a16="http://schemas.microsoft.com/office/drawing/2014/main" id="{8813EFE4-BB87-41AB-AF37-E1423586860F}"/>
              </a:ext>
            </a:extLst>
          </p:cNvPr>
          <p:cNvSpPr/>
          <p:nvPr/>
        </p:nvSpPr>
        <p:spPr>
          <a:xfrm>
            <a:off x="1905000" y="1810164"/>
            <a:ext cx="3124200" cy="3083727"/>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LAB</a:t>
            </a:r>
          </a:p>
          <a:p>
            <a:pPr algn="ctr"/>
            <a:r>
              <a:rPr lang="en-US" dirty="0"/>
              <a:t>(RESEARCH CENTER)</a:t>
            </a:r>
          </a:p>
        </p:txBody>
      </p:sp>
      <p:sp>
        <p:nvSpPr>
          <p:cNvPr id="5" name="Oval 4">
            <a:extLst>
              <a:ext uri="{FF2B5EF4-FFF2-40B4-BE49-F238E27FC236}">
                <a16:creationId xmlns:a16="http://schemas.microsoft.com/office/drawing/2014/main" id="{5852CE27-1CD0-4940-8741-CE5D142FAF8A}"/>
              </a:ext>
            </a:extLst>
          </p:cNvPr>
          <p:cNvSpPr/>
          <p:nvPr/>
        </p:nvSpPr>
        <p:spPr>
          <a:xfrm>
            <a:off x="228600" y="1215805"/>
            <a:ext cx="2458720" cy="2438400"/>
          </a:xfrm>
          <a:prstGeom prst="ellipse">
            <a:avLst/>
          </a:prstGeom>
          <a:solidFill>
            <a:srgbClr val="0070C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 DEPARTMENTS &amp; COLLEGES</a:t>
            </a:r>
          </a:p>
        </p:txBody>
      </p:sp>
      <p:sp>
        <p:nvSpPr>
          <p:cNvPr id="6" name="Oval 5">
            <a:extLst>
              <a:ext uri="{FF2B5EF4-FFF2-40B4-BE49-F238E27FC236}">
                <a16:creationId xmlns:a16="http://schemas.microsoft.com/office/drawing/2014/main" id="{ECD3B891-C220-4B96-8DED-52A18B54508B}"/>
              </a:ext>
            </a:extLst>
          </p:cNvPr>
          <p:cNvSpPr/>
          <p:nvPr/>
        </p:nvSpPr>
        <p:spPr>
          <a:xfrm>
            <a:off x="304800" y="2908965"/>
            <a:ext cx="2514600" cy="2362200"/>
          </a:xfrm>
          <a:prstGeom prst="ellipse">
            <a:avLst/>
          </a:prstGeom>
          <a:solidFill>
            <a:schemeClr val="accent4">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SPONSORED RESEARCH SERVICES</a:t>
            </a:r>
          </a:p>
        </p:txBody>
      </p:sp>
      <p:sp>
        <p:nvSpPr>
          <p:cNvPr id="7" name="Oval 6">
            <a:extLst>
              <a:ext uri="{FF2B5EF4-FFF2-40B4-BE49-F238E27FC236}">
                <a16:creationId xmlns:a16="http://schemas.microsoft.com/office/drawing/2014/main" id="{D6EF386D-D5A9-4B47-9655-9E5224CC3108}"/>
              </a:ext>
            </a:extLst>
          </p:cNvPr>
          <p:cNvSpPr/>
          <p:nvPr/>
        </p:nvSpPr>
        <p:spPr>
          <a:xfrm>
            <a:off x="1924050" y="4148651"/>
            <a:ext cx="1943100" cy="1844041"/>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ENTREPRENEURSHIP CENTER</a:t>
            </a:r>
          </a:p>
        </p:txBody>
      </p:sp>
      <p:sp>
        <p:nvSpPr>
          <p:cNvPr id="8" name="Oval 7">
            <a:extLst>
              <a:ext uri="{FF2B5EF4-FFF2-40B4-BE49-F238E27FC236}">
                <a16:creationId xmlns:a16="http://schemas.microsoft.com/office/drawing/2014/main" id="{76F83673-ADF2-4549-BB6D-1BE3E7DEE69C}"/>
              </a:ext>
            </a:extLst>
          </p:cNvPr>
          <p:cNvSpPr/>
          <p:nvPr/>
        </p:nvSpPr>
        <p:spPr>
          <a:xfrm>
            <a:off x="1924049" y="457200"/>
            <a:ext cx="2173605" cy="2072641"/>
          </a:xfrm>
          <a:prstGeom prst="ellipse">
            <a:avLst/>
          </a:prstGeom>
          <a:solidFill>
            <a:schemeClr val="accent2">
              <a:lumMod val="50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BUSINESS INCUBATOR &amp; TECHNOLOGY TRANSFER OFFICE</a:t>
            </a:r>
          </a:p>
        </p:txBody>
      </p:sp>
      <p:sp>
        <p:nvSpPr>
          <p:cNvPr id="9" name="Oval 8">
            <a:extLst>
              <a:ext uri="{FF2B5EF4-FFF2-40B4-BE49-F238E27FC236}">
                <a16:creationId xmlns:a16="http://schemas.microsoft.com/office/drawing/2014/main" id="{A3E3D91A-9ABE-4260-A023-D567FDEC8131}"/>
              </a:ext>
            </a:extLst>
          </p:cNvPr>
          <p:cNvSpPr/>
          <p:nvPr/>
        </p:nvSpPr>
        <p:spPr>
          <a:xfrm>
            <a:off x="5938520" y="1749098"/>
            <a:ext cx="3124200" cy="3083727"/>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SPELL STUDIOS, LLC</a:t>
            </a:r>
          </a:p>
        </p:txBody>
      </p:sp>
      <p:cxnSp>
        <p:nvCxnSpPr>
          <p:cNvPr id="13" name="Straight Arrow Connector 12">
            <a:extLst>
              <a:ext uri="{FF2B5EF4-FFF2-40B4-BE49-F238E27FC236}">
                <a16:creationId xmlns:a16="http://schemas.microsoft.com/office/drawing/2014/main" id="{F6766A0F-03DA-49DE-90C5-0DCD6DD291E4}"/>
              </a:ext>
            </a:extLst>
          </p:cNvPr>
          <p:cNvCxnSpPr/>
          <p:nvPr/>
        </p:nvCxnSpPr>
        <p:spPr>
          <a:xfrm flipV="1">
            <a:off x="2209800" y="2391684"/>
            <a:ext cx="838200" cy="21335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4CB6C5-4CCC-46A1-A479-849CDBFAEA57}"/>
              </a:ext>
            </a:extLst>
          </p:cNvPr>
          <p:cNvCxnSpPr>
            <a:cxnSpLocks/>
          </p:cNvCxnSpPr>
          <p:nvPr/>
        </p:nvCxnSpPr>
        <p:spPr>
          <a:xfrm flipH="1">
            <a:off x="1562100" y="2757444"/>
            <a:ext cx="800100" cy="611522"/>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969B88-BD58-4B7F-9A3A-CEDB7B95C4E2}"/>
              </a:ext>
            </a:extLst>
          </p:cNvPr>
          <p:cNvCxnSpPr>
            <a:cxnSpLocks/>
          </p:cNvCxnSpPr>
          <p:nvPr/>
        </p:nvCxnSpPr>
        <p:spPr>
          <a:xfrm>
            <a:off x="1752600" y="4817620"/>
            <a:ext cx="438150" cy="28778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AB276D-1BDC-42B2-8214-3C14A3BC8F3B}"/>
              </a:ext>
            </a:extLst>
          </p:cNvPr>
          <p:cNvCxnSpPr>
            <a:cxnSpLocks/>
          </p:cNvCxnSpPr>
          <p:nvPr/>
        </p:nvCxnSpPr>
        <p:spPr>
          <a:xfrm>
            <a:off x="2209800" y="3181765"/>
            <a:ext cx="685800" cy="131156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EE6048-9CCC-42B6-9309-99E401BE49D1}"/>
              </a:ext>
            </a:extLst>
          </p:cNvPr>
          <p:cNvCxnSpPr>
            <a:cxnSpLocks/>
          </p:cNvCxnSpPr>
          <p:nvPr/>
        </p:nvCxnSpPr>
        <p:spPr>
          <a:xfrm>
            <a:off x="3390900" y="2057401"/>
            <a:ext cx="228600" cy="41480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1255DAA-5EF8-4737-82A5-CE60D43D3B0C}"/>
              </a:ext>
            </a:extLst>
          </p:cNvPr>
          <p:cNvCxnSpPr>
            <a:cxnSpLocks/>
          </p:cNvCxnSpPr>
          <p:nvPr/>
        </p:nvCxnSpPr>
        <p:spPr>
          <a:xfrm flipV="1">
            <a:off x="3333750" y="4148651"/>
            <a:ext cx="387985" cy="343754"/>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63BBFCA-9B18-4783-8ECB-8838C8809072}"/>
              </a:ext>
            </a:extLst>
          </p:cNvPr>
          <p:cNvCxnSpPr>
            <a:cxnSpLocks/>
            <a:stCxn id="4" idx="6"/>
          </p:cNvCxnSpPr>
          <p:nvPr/>
        </p:nvCxnSpPr>
        <p:spPr>
          <a:xfrm flipV="1">
            <a:off x="5029200" y="3352027"/>
            <a:ext cx="914400" cy="1"/>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FA00493-765E-48B9-99E3-8BB9BF02FE42}"/>
              </a:ext>
            </a:extLst>
          </p:cNvPr>
          <p:cNvSpPr/>
          <p:nvPr/>
        </p:nvSpPr>
        <p:spPr>
          <a:xfrm>
            <a:off x="3619500" y="3910804"/>
            <a:ext cx="1943100" cy="1844041"/>
          </a:xfrm>
          <a:prstGeom prst="ellipse">
            <a:avLst/>
          </a:prstGeom>
          <a:solidFill>
            <a:srgbClr val="FF00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GOVERNMENT &amp; COMMUNITY RELATIONS</a:t>
            </a:r>
          </a:p>
          <a:p>
            <a:pPr algn="ctr"/>
            <a:endParaRPr lang="en-US" sz="1000" dirty="0"/>
          </a:p>
          <a:p>
            <a:pPr algn="ctr"/>
            <a:r>
              <a:rPr lang="en-US" sz="1000" dirty="0"/>
              <a:t> DEVELOPMENT &amp; ALUMNI RELATIONS</a:t>
            </a:r>
          </a:p>
        </p:txBody>
      </p:sp>
      <p:cxnSp>
        <p:nvCxnSpPr>
          <p:cNvPr id="36" name="Straight Arrow Connector 35">
            <a:extLst>
              <a:ext uri="{FF2B5EF4-FFF2-40B4-BE49-F238E27FC236}">
                <a16:creationId xmlns:a16="http://schemas.microsoft.com/office/drawing/2014/main" id="{33CF72B1-C9A7-4837-B653-003F48995906}"/>
              </a:ext>
            </a:extLst>
          </p:cNvPr>
          <p:cNvCxnSpPr>
            <a:cxnSpLocks/>
          </p:cNvCxnSpPr>
          <p:nvPr/>
        </p:nvCxnSpPr>
        <p:spPr>
          <a:xfrm>
            <a:off x="4097655" y="3853169"/>
            <a:ext cx="207645" cy="46735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Sun 38">
            <a:extLst>
              <a:ext uri="{FF2B5EF4-FFF2-40B4-BE49-F238E27FC236}">
                <a16:creationId xmlns:a16="http://schemas.microsoft.com/office/drawing/2014/main" id="{68000B92-C642-4522-A8A0-F505372CB4E8}"/>
              </a:ext>
            </a:extLst>
          </p:cNvPr>
          <p:cNvSpPr/>
          <p:nvPr/>
        </p:nvSpPr>
        <p:spPr>
          <a:xfrm>
            <a:off x="7612380" y="1890870"/>
            <a:ext cx="4269740" cy="4202757"/>
          </a:xfrm>
          <a:prstGeom prst="su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PUBLICLY VISIBLE ACTIVITIES AND PRODUCTS</a:t>
            </a:r>
          </a:p>
        </p:txBody>
      </p:sp>
      <p:cxnSp>
        <p:nvCxnSpPr>
          <p:cNvPr id="40" name="Straight Arrow Connector 39">
            <a:extLst>
              <a:ext uri="{FF2B5EF4-FFF2-40B4-BE49-F238E27FC236}">
                <a16:creationId xmlns:a16="http://schemas.microsoft.com/office/drawing/2014/main" id="{04D115F1-8179-44A6-8687-37311B3C6E1B}"/>
              </a:ext>
            </a:extLst>
          </p:cNvPr>
          <p:cNvCxnSpPr>
            <a:cxnSpLocks/>
          </p:cNvCxnSpPr>
          <p:nvPr/>
        </p:nvCxnSpPr>
        <p:spPr>
          <a:xfrm>
            <a:off x="8317230" y="3445887"/>
            <a:ext cx="674370" cy="2879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76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224B-CBC5-49D1-AD1B-EF0A6D72A3A6}"/>
              </a:ext>
            </a:extLst>
          </p:cNvPr>
          <p:cNvSpPr>
            <a:spLocks noGrp="1"/>
          </p:cNvSpPr>
          <p:nvPr>
            <p:ph type="title"/>
          </p:nvPr>
        </p:nvSpPr>
        <p:spPr/>
        <p:txBody>
          <a:bodyPr/>
          <a:lstStyle/>
          <a:p>
            <a:r>
              <a:rPr lang="en-US" dirty="0"/>
              <a:t>AND IT WAS MESSY PAYING FOR IT</a:t>
            </a:r>
          </a:p>
        </p:txBody>
      </p:sp>
      <p:sp>
        <p:nvSpPr>
          <p:cNvPr id="4" name="Oval 3">
            <a:extLst>
              <a:ext uri="{FF2B5EF4-FFF2-40B4-BE49-F238E27FC236}">
                <a16:creationId xmlns:a16="http://schemas.microsoft.com/office/drawing/2014/main" id="{C0A92CC2-880F-43EC-AAF7-3D348C58CC6B}"/>
              </a:ext>
            </a:extLst>
          </p:cNvPr>
          <p:cNvSpPr/>
          <p:nvPr/>
        </p:nvSpPr>
        <p:spPr>
          <a:xfrm>
            <a:off x="66040" y="1529080"/>
            <a:ext cx="2458720" cy="2438400"/>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UP FINDING FROM THE UNIVERSITY</a:t>
            </a:r>
          </a:p>
        </p:txBody>
      </p:sp>
      <p:sp>
        <p:nvSpPr>
          <p:cNvPr id="5" name="Oval 4">
            <a:extLst>
              <a:ext uri="{FF2B5EF4-FFF2-40B4-BE49-F238E27FC236}">
                <a16:creationId xmlns:a16="http://schemas.microsoft.com/office/drawing/2014/main" id="{1F42D675-6996-4E7D-A6A8-97443C3126C6}"/>
              </a:ext>
            </a:extLst>
          </p:cNvPr>
          <p:cNvSpPr/>
          <p:nvPr/>
        </p:nvSpPr>
        <p:spPr>
          <a:xfrm>
            <a:off x="1209040" y="3285075"/>
            <a:ext cx="2458720" cy="2438400"/>
          </a:xfrm>
          <a:prstGeom prst="ellipse">
            <a:avLst/>
          </a:prstGeom>
          <a:solidFill>
            <a:schemeClr val="accent3">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NSF I-CORE NODE GRANT MONEY</a:t>
            </a:r>
          </a:p>
        </p:txBody>
      </p:sp>
      <p:sp>
        <p:nvSpPr>
          <p:cNvPr id="6" name="Oval 5">
            <a:extLst>
              <a:ext uri="{FF2B5EF4-FFF2-40B4-BE49-F238E27FC236}">
                <a16:creationId xmlns:a16="http://schemas.microsoft.com/office/drawing/2014/main" id="{F5D4063A-1A37-47DA-A2DE-3EF426A2F8FC}"/>
              </a:ext>
            </a:extLst>
          </p:cNvPr>
          <p:cNvSpPr/>
          <p:nvPr/>
        </p:nvSpPr>
        <p:spPr>
          <a:xfrm>
            <a:off x="2199640" y="1529080"/>
            <a:ext cx="2458720" cy="2438400"/>
          </a:xfrm>
          <a:prstGeom prst="ellipse">
            <a:avLst/>
          </a:prstGeom>
          <a:solidFill>
            <a:schemeClr val="accent6">
              <a:lumMod val="50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 OF TRUSTEES RAISED GIFT FUNDS</a:t>
            </a:r>
          </a:p>
        </p:txBody>
      </p:sp>
      <p:sp>
        <p:nvSpPr>
          <p:cNvPr id="7" name="Oval 6">
            <a:extLst>
              <a:ext uri="{FF2B5EF4-FFF2-40B4-BE49-F238E27FC236}">
                <a16:creationId xmlns:a16="http://schemas.microsoft.com/office/drawing/2014/main" id="{8EEB8079-970D-4555-994B-80FA78AF368F}"/>
              </a:ext>
            </a:extLst>
          </p:cNvPr>
          <p:cNvSpPr/>
          <p:nvPr/>
        </p:nvSpPr>
        <p:spPr>
          <a:xfrm>
            <a:off x="3342640" y="3300315"/>
            <a:ext cx="2458720" cy="2438400"/>
          </a:xfrm>
          <a:prstGeom prst="ellipse">
            <a:avLst/>
          </a:prstGeom>
          <a:solidFill>
            <a:schemeClr val="accent2">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GIFTS &amp; GIFT IN KIND SERVICES</a:t>
            </a:r>
          </a:p>
        </p:txBody>
      </p:sp>
      <p:sp>
        <p:nvSpPr>
          <p:cNvPr id="8" name="Oval 7">
            <a:extLst>
              <a:ext uri="{FF2B5EF4-FFF2-40B4-BE49-F238E27FC236}">
                <a16:creationId xmlns:a16="http://schemas.microsoft.com/office/drawing/2014/main" id="{60458F4A-B4EE-4551-A122-31FD412ED000}"/>
              </a:ext>
            </a:extLst>
          </p:cNvPr>
          <p:cNvSpPr/>
          <p:nvPr/>
        </p:nvSpPr>
        <p:spPr>
          <a:xfrm>
            <a:off x="4333240" y="1488440"/>
            <a:ext cx="2458720" cy="2438400"/>
          </a:xfrm>
          <a:prstGeom prst="ellipse">
            <a:avLst/>
          </a:prstGeom>
          <a:solidFill>
            <a:schemeClr val="accent6">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OVERHEAD &amp; “SPECIAL” RETURN RATE</a:t>
            </a:r>
          </a:p>
        </p:txBody>
      </p:sp>
      <p:sp>
        <p:nvSpPr>
          <p:cNvPr id="9" name="Oval 8">
            <a:extLst>
              <a:ext uri="{FF2B5EF4-FFF2-40B4-BE49-F238E27FC236}">
                <a16:creationId xmlns:a16="http://schemas.microsoft.com/office/drawing/2014/main" id="{F5C7F642-BE51-4C83-87F4-3D9E58212719}"/>
              </a:ext>
            </a:extLst>
          </p:cNvPr>
          <p:cNvSpPr/>
          <p:nvPr/>
        </p:nvSpPr>
        <p:spPr>
          <a:xfrm>
            <a:off x="5476240" y="3269835"/>
            <a:ext cx="2458720" cy="2438400"/>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R&amp;D CONTRACTS / CLIENT WORK</a:t>
            </a:r>
          </a:p>
        </p:txBody>
      </p:sp>
      <p:sp>
        <p:nvSpPr>
          <p:cNvPr id="10" name="Oval 9">
            <a:extLst>
              <a:ext uri="{FF2B5EF4-FFF2-40B4-BE49-F238E27FC236}">
                <a16:creationId xmlns:a16="http://schemas.microsoft.com/office/drawing/2014/main" id="{7EB9F3F1-F4F4-48DC-969D-587F5A2B9A98}"/>
              </a:ext>
            </a:extLst>
          </p:cNvPr>
          <p:cNvSpPr/>
          <p:nvPr/>
        </p:nvSpPr>
        <p:spPr>
          <a:xfrm>
            <a:off x="6466840" y="1447800"/>
            <a:ext cx="2458720" cy="2438400"/>
          </a:xfrm>
          <a:prstGeom prst="ellipse">
            <a:avLst/>
          </a:prstGeom>
          <a:solidFill>
            <a:srgbClr val="00B05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PERCENTAGE RETURN FOR GAMES &amp; MEDIA SALES</a:t>
            </a:r>
          </a:p>
        </p:txBody>
      </p:sp>
      <p:sp>
        <p:nvSpPr>
          <p:cNvPr id="11" name="Oval 10">
            <a:extLst>
              <a:ext uri="{FF2B5EF4-FFF2-40B4-BE49-F238E27FC236}">
                <a16:creationId xmlns:a16="http://schemas.microsoft.com/office/drawing/2014/main" id="{6605F70C-D22D-491F-906F-144DBD64F866}"/>
              </a:ext>
            </a:extLst>
          </p:cNvPr>
          <p:cNvSpPr/>
          <p:nvPr/>
        </p:nvSpPr>
        <p:spPr>
          <a:xfrm>
            <a:off x="7609840" y="3239355"/>
            <a:ext cx="2458720" cy="2438400"/>
          </a:xfrm>
          <a:prstGeom prst="ellipse">
            <a:avLst/>
          </a:prstGeom>
          <a:solidFill>
            <a:srgbClr val="FF2CF8">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 THROUGH FUNDING ON SBIR GRANTS</a:t>
            </a:r>
          </a:p>
        </p:txBody>
      </p:sp>
      <p:sp>
        <p:nvSpPr>
          <p:cNvPr id="12" name="Oval 11">
            <a:extLst>
              <a:ext uri="{FF2B5EF4-FFF2-40B4-BE49-F238E27FC236}">
                <a16:creationId xmlns:a16="http://schemas.microsoft.com/office/drawing/2014/main" id="{060F8DF6-5D28-4532-92A9-30418ED350D6}"/>
              </a:ext>
            </a:extLst>
          </p:cNvPr>
          <p:cNvSpPr/>
          <p:nvPr/>
        </p:nvSpPr>
        <p:spPr>
          <a:xfrm>
            <a:off x="8514080" y="1452880"/>
            <a:ext cx="2458720" cy="2438400"/>
          </a:xfrm>
          <a:prstGeom prst="ellipse">
            <a:avLst/>
          </a:prstGeom>
          <a:solidFill>
            <a:schemeClr val="accent4">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FUNDING FOR EVENTS &amp; SERVICES</a:t>
            </a:r>
          </a:p>
        </p:txBody>
      </p:sp>
      <p:sp>
        <p:nvSpPr>
          <p:cNvPr id="13" name="Oval 12">
            <a:extLst>
              <a:ext uri="{FF2B5EF4-FFF2-40B4-BE49-F238E27FC236}">
                <a16:creationId xmlns:a16="http://schemas.microsoft.com/office/drawing/2014/main" id="{55070C4B-8DFB-41F0-9BFE-AF9087117F10}"/>
              </a:ext>
            </a:extLst>
          </p:cNvPr>
          <p:cNvSpPr/>
          <p:nvPr/>
        </p:nvSpPr>
        <p:spPr>
          <a:xfrm>
            <a:off x="9657080" y="3219035"/>
            <a:ext cx="2458720" cy="2438400"/>
          </a:xfrm>
          <a:prstGeom prst="ellipse">
            <a:avLst/>
          </a:prstGeom>
          <a:solidFill>
            <a:srgbClr val="FF99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NY STATE “GAMES HUB” DESIGNATION &amp; PROGRAM</a:t>
            </a:r>
          </a:p>
        </p:txBody>
      </p:sp>
      <p:sp>
        <p:nvSpPr>
          <p:cNvPr id="14" name="Rectangle 13">
            <a:extLst>
              <a:ext uri="{FF2B5EF4-FFF2-40B4-BE49-F238E27FC236}">
                <a16:creationId xmlns:a16="http://schemas.microsoft.com/office/drawing/2014/main" id="{F3F32966-FB72-4D54-AAF1-E2A8FD959028}"/>
              </a:ext>
            </a:extLst>
          </p:cNvPr>
          <p:cNvSpPr/>
          <p:nvPr/>
        </p:nvSpPr>
        <p:spPr>
          <a:xfrm>
            <a:off x="0" y="3352800"/>
            <a:ext cx="12192000" cy="457200"/>
          </a:xfrm>
          <a:prstGeom prst="rect">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DIFFERENT GROUPS, METHODS, POOLS, PLATFORMS, &amp; REPORTING MECHANISMS</a:t>
            </a:r>
          </a:p>
        </p:txBody>
      </p:sp>
    </p:spTree>
    <p:extLst>
      <p:ext uri="{BB962C8B-B14F-4D97-AF65-F5344CB8AC3E}">
        <p14:creationId xmlns:p14="http://schemas.microsoft.com/office/powerpoint/2010/main" val="108156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3" y="0"/>
            <a:ext cx="12208934" cy="4495800"/>
          </a:xfrm>
          <a:prstGeom prst="rect">
            <a:avLst/>
          </a:prstGeom>
        </p:spPr>
      </p:pic>
      <p:sp>
        <p:nvSpPr>
          <p:cNvPr id="6" name="Rectangle 5"/>
          <p:cNvSpPr/>
          <p:nvPr/>
        </p:nvSpPr>
        <p:spPr>
          <a:xfrm>
            <a:off x="16933" y="791633"/>
            <a:ext cx="12175067" cy="3733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09800"/>
            <a:ext cx="12192002" cy="1143000"/>
          </a:xfrm>
          <a:solidFill>
            <a:schemeClr val="bg1">
              <a:alpha val="55000"/>
            </a:schemeClr>
          </a:solidFill>
        </p:spPr>
        <p:txBody>
          <a:bodyPr>
            <a:normAutofit fontScale="90000"/>
          </a:bodyPr>
          <a:lstStyle/>
          <a:p>
            <a:pPr algn="l"/>
            <a:r>
              <a:rPr lang="en-US" dirty="0"/>
              <a:t>	A Strange Game </a:t>
            </a:r>
            <a:br>
              <a:rPr lang="en-US" dirty="0"/>
            </a:br>
            <a:r>
              <a:rPr lang="en-US" dirty="0"/>
              <a:t>	for Strange Reasons</a:t>
            </a:r>
          </a:p>
        </p:txBody>
      </p:sp>
      <p:sp>
        <p:nvSpPr>
          <p:cNvPr id="3" name="Content Placeholder 2"/>
          <p:cNvSpPr>
            <a:spLocks noGrp="1"/>
          </p:cNvSpPr>
          <p:nvPr>
            <p:ph idx="1"/>
          </p:nvPr>
        </p:nvSpPr>
        <p:spPr>
          <a:xfrm>
            <a:off x="685800" y="3496732"/>
            <a:ext cx="11049000" cy="2523067"/>
          </a:xfrm>
        </p:spPr>
        <p:txBody>
          <a:bodyPr>
            <a:normAutofit/>
          </a:bodyPr>
          <a:lstStyle/>
          <a:p>
            <a:r>
              <a:rPr lang="en-US" dirty="0"/>
              <a:t>This game taught us (the campus) about making things, production, and scale</a:t>
            </a:r>
          </a:p>
          <a:p>
            <a:r>
              <a:rPr lang="en-US" dirty="0"/>
              <a:t>This game allowed us to explore using typical game forms for telling a unique story to a very targeted audience</a:t>
            </a:r>
          </a:p>
          <a:p>
            <a:r>
              <a:rPr lang="en-US" dirty="0"/>
              <a:t>Finalist at GLS Education Arcade, shown at </a:t>
            </a:r>
            <a:r>
              <a:rPr lang="en-US" dirty="0" err="1"/>
              <a:t>DiGRA</a:t>
            </a:r>
            <a:r>
              <a:rPr lang="en-US" dirty="0"/>
              <a:t> Blank Arcade, and </a:t>
            </a:r>
            <a:r>
              <a:rPr lang="en-US" dirty="0" err="1"/>
              <a:t>IndieArcade</a:t>
            </a:r>
            <a:r>
              <a:rPr lang="en-US" dirty="0"/>
              <a:t> at the Smithsonian American Museum of Art</a:t>
            </a:r>
          </a:p>
          <a:p>
            <a:r>
              <a:rPr lang="en-US" dirty="0"/>
              <a:t>SPLATTERSHMUP.RIT.EDU – PLAY TODAY!  MAKE ART!</a:t>
            </a:r>
          </a:p>
        </p:txBody>
      </p:sp>
      <p:cxnSp>
        <p:nvCxnSpPr>
          <p:cNvPr id="8" name="Straight Connector 7"/>
          <p:cNvCxnSpPr/>
          <p:nvPr/>
        </p:nvCxnSpPr>
        <p:spPr>
          <a:xfrm>
            <a:off x="1" y="3352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209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609600"/>
            <a:ext cx="5465615" cy="2031951"/>
          </a:xfrm>
          <a:prstGeom prst="rect">
            <a:avLst/>
          </a:prstGeom>
          <a:ln w="12700">
            <a:solidFill>
              <a:schemeClr val="tx1"/>
            </a:solidFill>
          </a:ln>
        </p:spPr>
      </p:pic>
    </p:spTree>
    <p:extLst>
      <p:ext uri="{BB962C8B-B14F-4D97-AF65-F5344CB8AC3E}">
        <p14:creationId xmlns:p14="http://schemas.microsoft.com/office/powerpoint/2010/main" val="339761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173615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793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1000">
                <a:srgbClr val="000000">
                  <a:alpha val="0"/>
                </a:srgbClr>
              </a:gs>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764373"/>
            <a:ext cx="11049000" cy="1293028"/>
          </a:xfrm>
        </p:spPr>
        <p:txBody>
          <a:bodyPr/>
          <a:lstStyle/>
          <a:p>
            <a:pPr algn="l"/>
            <a:r>
              <a:rPr lang="en-US" dirty="0"/>
              <a:t>Today’s 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457200" y="2529075"/>
            <a:ext cx="10515600" cy="3109725"/>
          </a:xfrm>
        </p:spPr>
        <p:txBody>
          <a:bodyPr/>
          <a:lstStyle/>
          <a:p>
            <a:r>
              <a:rPr lang="en-US" dirty="0"/>
              <a:t>A bit about me</a:t>
            </a:r>
          </a:p>
          <a:p>
            <a:r>
              <a:rPr lang="en-US" dirty="0"/>
              <a:t>A bit about games studio on academic campuses (at least mine)</a:t>
            </a:r>
            <a:endParaRPr lang="en-US" dirty="0">
              <a:sym typeface="Wingdings" panose="05000000000000000000" pitchFamily="2" charset="2"/>
            </a:endParaRPr>
          </a:p>
          <a:p>
            <a:r>
              <a:rPr lang="en-US" dirty="0"/>
              <a:t>A bit about some things I am investigating personally</a:t>
            </a:r>
          </a:p>
          <a:p>
            <a:r>
              <a:rPr lang="en-US" dirty="0"/>
              <a:t>Some ideas about how all those things connect</a:t>
            </a:r>
          </a:p>
          <a:p>
            <a:r>
              <a:rPr lang="en-US" dirty="0"/>
              <a:t>Q&amp;A</a:t>
            </a:r>
          </a:p>
          <a:p>
            <a:endParaRPr lang="en-US" dirty="0"/>
          </a:p>
          <a:p>
            <a:pPr marL="0" indent="0">
              <a:buNone/>
            </a:pPr>
            <a:r>
              <a:rPr lang="en-US" dirty="0"/>
              <a:t>Hopefully through all of that, some sense of me, my approach, my values, and motivation comes through…</a:t>
            </a:r>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9525"/>
            <a:ext cx="12192000" cy="5724525"/>
          </a:xfrm>
          <a:prstGeom prst="rect">
            <a:avLst/>
          </a:prstGeom>
        </p:spPr>
      </p:pic>
      <p:sp>
        <p:nvSpPr>
          <p:cNvPr id="9" name="Rectangle 8"/>
          <p:cNvSpPr/>
          <p:nvPr/>
        </p:nvSpPr>
        <p:spPr>
          <a:xfrm>
            <a:off x="-1" y="0"/>
            <a:ext cx="12174513" cy="402335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SUMMER WITH THE</a:t>
            </a:r>
            <a:br>
              <a:rPr lang="en-US" dirty="0"/>
            </a:br>
            <a:r>
              <a:rPr lang="en-US" dirty="0"/>
              <a:t>BUFFALO BILLS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8712" y="2895600"/>
            <a:ext cx="4191000" cy="2590800"/>
          </a:xfrm>
          <a:ln w="285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8250"/>
            <a:ext cx="5105400" cy="2552700"/>
          </a:xfrm>
          <a:prstGeom prst="rect">
            <a:avLst/>
          </a:prstGeom>
          <a:ln w="285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2248716"/>
            <a:ext cx="5857875" cy="3237684"/>
          </a:xfrm>
          <a:prstGeom prst="rect">
            <a:avLst/>
          </a:prstGeom>
          <a:ln w="28575">
            <a:solidFill>
              <a:schemeClr val="tx1"/>
            </a:solidFill>
          </a:ln>
        </p:spPr>
      </p:pic>
      <p:cxnSp>
        <p:nvCxnSpPr>
          <p:cNvPr id="8" name="Straight Connector 7"/>
          <p:cNvCxnSpPr/>
          <p:nvPr/>
        </p:nvCxnSpPr>
        <p:spPr>
          <a:xfrm>
            <a:off x="0" y="57150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4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BFE1D-7FAC-4D60-A80C-789FD14931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3095625"/>
          </a:xfrm>
          <a:prstGeom prst="rect">
            <a:avLst/>
          </a:prstGeom>
        </p:spPr>
      </p:pic>
      <p:pic>
        <p:nvPicPr>
          <p:cNvPr id="7" name="Picture 6">
            <a:extLst>
              <a:ext uri="{FF2B5EF4-FFF2-40B4-BE49-F238E27FC236}">
                <a16:creationId xmlns:a16="http://schemas.microsoft.com/office/drawing/2014/main" id="{EE92FE23-229B-42B2-8A40-0D21B5F143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29600" y="3394656"/>
            <a:ext cx="3962400" cy="2667000"/>
          </a:xfrm>
          <a:prstGeom prst="rect">
            <a:avLst/>
          </a:prstGeom>
        </p:spPr>
      </p:pic>
      <p:pic>
        <p:nvPicPr>
          <p:cNvPr id="9" name="Picture 8">
            <a:extLst>
              <a:ext uri="{FF2B5EF4-FFF2-40B4-BE49-F238E27FC236}">
                <a16:creationId xmlns:a16="http://schemas.microsoft.com/office/drawing/2014/main" id="{C5ACA09F-B9DE-4132-96D0-449FB51007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6440" y="3421486"/>
            <a:ext cx="4224270" cy="2640169"/>
          </a:xfrm>
          <a:prstGeom prst="rect">
            <a:avLst/>
          </a:prstGeom>
        </p:spPr>
      </p:pic>
      <p:pic>
        <p:nvPicPr>
          <p:cNvPr id="11" name="Picture 10">
            <a:extLst>
              <a:ext uri="{FF2B5EF4-FFF2-40B4-BE49-F238E27FC236}">
                <a16:creationId xmlns:a16="http://schemas.microsoft.com/office/drawing/2014/main" id="{80D3361F-AB1B-4B4A-B83F-C48A0B55399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3429000"/>
            <a:ext cx="3678848" cy="2632655"/>
          </a:xfrm>
          <a:prstGeom prst="rect">
            <a:avLst/>
          </a:prstGeom>
        </p:spPr>
      </p:pic>
      <p:cxnSp>
        <p:nvCxnSpPr>
          <p:cNvPr id="12" name="Straight Connector 11">
            <a:extLst>
              <a:ext uri="{FF2B5EF4-FFF2-40B4-BE49-F238E27FC236}">
                <a16:creationId xmlns:a16="http://schemas.microsoft.com/office/drawing/2014/main" id="{DBDE54EA-EA85-431B-B646-DBC0EA6D105A}"/>
              </a:ext>
            </a:extLst>
          </p:cNvPr>
          <p:cNvCxnSpPr/>
          <p:nvPr/>
        </p:nvCxnSpPr>
        <p:spPr>
          <a:xfrm>
            <a:off x="0" y="309562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1E291A-6292-4930-A07F-525417BAF9F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0569" y="2235476"/>
            <a:ext cx="704631" cy="710634"/>
          </a:xfrm>
          <a:prstGeom prst="rect">
            <a:avLst/>
          </a:prstGeom>
        </p:spPr>
      </p:pic>
      <p:pic>
        <p:nvPicPr>
          <p:cNvPr id="14" name="Picture 13">
            <a:extLst>
              <a:ext uri="{FF2B5EF4-FFF2-40B4-BE49-F238E27FC236}">
                <a16:creationId xmlns:a16="http://schemas.microsoft.com/office/drawing/2014/main" id="{27FA83E7-B6F0-427E-B3E7-816A08B696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277600" y="2235476"/>
            <a:ext cx="704631" cy="710634"/>
          </a:xfrm>
          <a:prstGeom prst="rect">
            <a:avLst/>
          </a:prstGeom>
        </p:spPr>
      </p:pic>
    </p:spTree>
    <p:extLst>
      <p:ext uri="{BB962C8B-B14F-4D97-AF65-F5344CB8AC3E}">
        <p14:creationId xmlns:p14="http://schemas.microsoft.com/office/powerpoint/2010/main" val="396362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6EB9E2D-88E3-4733-87F3-511DE20226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5925" y="2725313"/>
            <a:ext cx="3332675" cy="1807438"/>
          </a:xfrm>
          <a:prstGeom prst="rect">
            <a:avLst/>
          </a:prstGeom>
        </p:spPr>
      </p:pic>
      <p:pic>
        <p:nvPicPr>
          <p:cNvPr id="13" name="Picture 12">
            <a:extLst>
              <a:ext uri="{FF2B5EF4-FFF2-40B4-BE49-F238E27FC236}">
                <a16:creationId xmlns:a16="http://schemas.microsoft.com/office/drawing/2014/main" id="{BFAC0601-7D61-4D20-83D9-939DB797CD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flipH="1" flipV="1">
            <a:off x="4025231" y="4532752"/>
            <a:ext cx="2706909" cy="1487050"/>
          </a:xfrm>
          <a:prstGeom prst="rect">
            <a:avLst/>
          </a:prstGeom>
          <a:ln w="19050">
            <a:solidFill>
              <a:schemeClr val="tx1"/>
            </a:solidFill>
          </a:ln>
        </p:spPr>
      </p:pic>
      <p:pic>
        <p:nvPicPr>
          <p:cNvPr id="15" name="Picture 14">
            <a:extLst>
              <a:ext uri="{FF2B5EF4-FFF2-40B4-BE49-F238E27FC236}">
                <a16:creationId xmlns:a16="http://schemas.microsoft.com/office/drawing/2014/main" id="{AC5194CC-3569-4269-A0B4-D8B39CFA33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H="1" flipV="1">
            <a:off x="4025229" y="3048000"/>
            <a:ext cx="2706912" cy="1488041"/>
          </a:xfrm>
          <a:prstGeom prst="rect">
            <a:avLst/>
          </a:prstGeom>
          <a:ln w="19050">
            <a:solidFill>
              <a:schemeClr val="tx1"/>
            </a:solidFill>
          </a:ln>
        </p:spPr>
      </p:pic>
      <p:pic>
        <p:nvPicPr>
          <p:cNvPr id="17" name="Picture 16">
            <a:extLst>
              <a:ext uri="{FF2B5EF4-FFF2-40B4-BE49-F238E27FC236}">
                <a16:creationId xmlns:a16="http://schemas.microsoft.com/office/drawing/2014/main" id="{3B41CE68-C7EB-4556-A66A-7F7F4D9008D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0800000" flipH="1" flipV="1">
            <a:off x="4025227" y="1559960"/>
            <a:ext cx="2700293" cy="1488040"/>
          </a:xfrm>
          <a:prstGeom prst="rect">
            <a:avLst/>
          </a:prstGeom>
          <a:ln w="19050">
            <a:solidFill>
              <a:schemeClr val="tx1"/>
            </a:solidFill>
          </a:ln>
        </p:spPr>
      </p:pic>
      <p:pic>
        <p:nvPicPr>
          <p:cNvPr id="19" name="Picture 18">
            <a:extLst>
              <a:ext uri="{FF2B5EF4-FFF2-40B4-BE49-F238E27FC236}">
                <a16:creationId xmlns:a16="http://schemas.microsoft.com/office/drawing/2014/main" id="{D1AE600F-FC79-4CCB-9B66-FFC26D7C274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flipH="1" flipV="1">
            <a:off x="4005642" y="0"/>
            <a:ext cx="2693541" cy="1563249"/>
          </a:xfrm>
          <a:prstGeom prst="rect">
            <a:avLst/>
          </a:prstGeom>
          <a:ln w="19050">
            <a:solidFill>
              <a:schemeClr val="tx1"/>
            </a:solidFill>
          </a:ln>
        </p:spPr>
      </p:pic>
      <p:pic>
        <p:nvPicPr>
          <p:cNvPr id="21" name="Picture 20">
            <a:extLst>
              <a:ext uri="{FF2B5EF4-FFF2-40B4-BE49-F238E27FC236}">
                <a16:creationId xmlns:a16="http://schemas.microsoft.com/office/drawing/2014/main" id="{940E20FF-3978-449A-809E-BA827D125A0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0800000" flipV="1">
            <a:off x="-2" y="4549499"/>
            <a:ext cx="1404556" cy="673048"/>
          </a:xfrm>
          <a:prstGeom prst="rect">
            <a:avLst/>
          </a:prstGeom>
          <a:ln w="19050">
            <a:solidFill>
              <a:schemeClr val="tx1"/>
            </a:solidFill>
          </a:ln>
        </p:spPr>
      </p:pic>
      <p:pic>
        <p:nvPicPr>
          <p:cNvPr id="5" name="Picture 4">
            <a:extLst>
              <a:ext uri="{FF2B5EF4-FFF2-40B4-BE49-F238E27FC236}">
                <a16:creationId xmlns:a16="http://schemas.microsoft.com/office/drawing/2014/main" id="{A6B1C1C8-268D-42C2-988A-5AF18983B90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 y="-1"/>
            <a:ext cx="4005645" cy="2683487"/>
          </a:xfrm>
          <a:prstGeom prst="rect">
            <a:avLst/>
          </a:prstGeom>
          <a:ln w="19050">
            <a:solidFill>
              <a:schemeClr val="tx1"/>
            </a:solidFill>
          </a:ln>
        </p:spPr>
      </p:pic>
      <p:pic>
        <p:nvPicPr>
          <p:cNvPr id="11" name="Picture 10">
            <a:extLst>
              <a:ext uri="{FF2B5EF4-FFF2-40B4-BE49-F238E27FC236}">
                <a16:creationId xmlns:a16="http://schemas.microsoft.com/office/drawing/2014/main" id="{E4A850C6-D469-4C80-B82F-EB8B85CBE50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0800000" flipH="1" flipV="1">
            <a:off x="1404556" y="4549499"/>
            <a:ext cx="2601088" cy="1470301"/>
          </a:xfrm>
          <a:prstGeom prst="rect">
            <a:avLst/>
          </a:prstGeom>
          <a:ln w="19050">
            <a:solidFill>
              <a:schemeClr val="tx1"/>
            </a:solidFill>
          </a:ln>
        </p:spPr>
      </p:pic>
      <p:pic>
        <p:nvPicPr>
          <p:cNvPr id="27" name="Picture 26">
            <a:extLst>
              <a:ext uri="{FF2B5EF4-FFF2-40B4-BE49-F238E27FC236}">
                <a16:creationId xmlns:a16="http://schemas.microsoft.com/office/drawing/2014/main" id="{2942C065-9BF9-4F9C-B9B7-B0432AF6EEF9}"/>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5222547"/>
            <a:ext cx="1381980" cy="797254"/>
          </a:xfrm>
          <a:prstGeom prst="rect">
            <a:avLst/>
          </a:prstGeom>
          <a:ln w="19050">
            <a:solidFill>
              <a:schemeClr val="tx1"/>
            </a:solidFill>
          </a:ln>
        </p:spPr>
      </p:pic>
      <p:pic>
        <p:nvPicPr>
          <p:cNvPr id="7" name="Picture 6">
            <a:extLst>
              <a:ext uri="{FF2B5EF4-FFF2-40B4-BE49-F238E27FC236}">
                <a16:creationId xmlns:a16="http://schemas.microsoft.com/office/drawing/2014/main" id="{51B3FF2C-2E68-4DD6-90BC-7935E965311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725520" y="3048000"/>
            <a:ext cx="5466480" cy="2971801"/>
          </a:xfrm>
          <a:prstGeom prst="rect">
            <a:avLst/>
          </a:prstGeom>
          <a:ln w="19050">
            <a:solidFill>
              <a:schemeClr val="tx1"/>
            </a:solidFill>
          </a:ln>
        </p:spPr>
      </p:pic>
      <p:pic>
        <p:nvPicPr>
          <p:cNvPr id="9" name="Picture 8">
            <a:extLst>
              <a:ext uri="{FF2B5EF4-FFF2-40B4-BE49-F238E27FC236}">
                <a16:creationId xmlns:a16="http://schemas.microsoft.com/office/drawing/2014/main" id="{90809DA2-992C-42EF-AA6F-F9213145A1CB}"/>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718768" y="0"/>
            <a:ext cx="5479649" cy="3048000"/>
          </a:xfrm>
          <a:prstGeom prst="rect">
            <a:avLst/>
          </a:prstGeom>
          <a:ln w="19050">
            <a:solidFill>
              <a:schemeClr val="tx1"/>
            </a:solidFill>
          </a:ln>
        </p:spPr>
      </p:pic>
      <p:sp>
        <p:nvSpPr>
          <p:cNvPr id="28" name="Rectangle 27">
            <a:extLst>
              <a:ext uri="{FF2B5EF4-FFF2-40B4-BE49-F238E27FC236}">
                <a16:creationId xmlns:a16="http://schemas.microsoft.com/office/drawing/2014/main" id="{5B6C7ED1-5F75-4870-BB6C-25EA321A113C}"/>
              </a:ext>
            </a:extLst>
          </p:cNvPr>
          <p:cNvSpPr/>
          <p:nvPr/>
        </p:nvSpPr>
        <p:spPr>
          <a:xfrm>
            <a:off x="0" y="3445484"/>
            <a:ext cx="12192000" cy="2574316"/>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4F90D7B1-387C-4D1E-99FB-63240C44119A}"/>
              </a:ext>
            </a:extLst>
          </p:cNvPr>
          <p:cNvSpPr>
            <a:spLocks noGrp="1"/>
          </p:cNvSpPr>
          <p:nvPr>
            <p:ph type="title"/>
          </p:nvPr>
        </p:nvSpPr>
        <p:spPr>
          <a:xfrm>
            <a:off x="2286001" y="5298040"/>
            <a:ext cx="9738756" cy="875433"/>
          </a:xfrm>
        </p:spPr>
        <p:txBody>
          <a:bodyPr/>
          <a:lstStyle/>
          <a:p>
            <a:r>
              <a:rPr lang="en-US" dirty="0"/>
              <a:t>IN GAME UI, DESIGN, GAMEPLAY, ETC.</a:t>
            </a:r>
          </a:p>
        </p:txBody>
      </p:sp>
    </p:spTree>
    <p:extLst>
      <p:ext uri="{BB962C8B-B14F-4D97-AF65-F5344CB8AC3E}">
        <p14:creationId xmlns:p14="http://schemas.microsoft.com/office/powerpoint/2010/main" val="88452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8F99-D833-4DC3-8E43-EC3544446745}"/>
              </a:ext>
            </a:extLst>
          </p:cNvPr>
          <p:cNvSpPr>
            <a:spLocks noGrp="1"/>
          </p:cNvSpPr>
          <p:nvPr>
            <p:ph type="title"/>
          </p:nvPr>
        </p:nvSpPr>
        <p:spPr>
          <a:xfrm>
            <a:off x="1905000" y="685800"/>
            <a:ext cx="10058400" cy="1293028"/>
          </a:xfrm>
        </p:spPr>
        <p:txBody>
          <a:bodyPr/>
          <a:lstStyle/>
          <a:p>
            <a:r>
              <a:rPr lang="en-US" dirty="0"/>
              <a:t>OUT OF GAME UI/UX and MENUFLOW</a:t>
            </a:r>
          </a:p>
        </p:txBody>
      </p:sp>
      <p:pic>
        <p:nvPicPr>
          <p:cNvPr id="5" name="Picture 4">
            <a:extLst>
              <a:ext uri="{FF2B5EF4-FFF2-40B4-BE49-F238E27FC236}">
                <a16:creationId xmlns:a16="http://schemas.microsoft.com/office/drawing/2014/main" id="{BB1EFADD-1937-497D-AE91-D4A26035351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9558" y="1410887"/>
            <a:ext cx="6292442" cy="3846913"/>
          </a:xfrm>
          <a:prstGeom prst="rect">
            <a:avLst/>
          </a:prstGeom>
          <a:ln w="25400">
            <a:solidFill>
              <a:schemeClr val="tx1"/>
            </a:solidFill>
          </a:ln>
        </p:spPr>
      </p:pic>
      <p:pic>
        <p:nvPicPr>
          <p:cNvPr id="7" name="Picture 6">
            <a:extLst>
              <a:ext uri="{FF2B5EF4-FFF2-40B4-BE49-F238E27FC236}">
                <a16:creationId xmlns:a16="http://schemas.microsoft.com/office/drawing/2014/main" id="{FE6661EF-C02E-4BBF-8BE4-85E28D5D6B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43" y="1410887"/>
            <a:ext cx="5978472" cy="3846913"/>
          </a:xfrm>
          <a:prstGeom prst="rect">
            <a:avLst/>
          </a:prstGeom>
          <a:ln w="25400">
            <a:solidFill>
              <a:schemeClr val="tx1"/>
            </a:solidFill>
          </a:ln>
        </p:spPr>
      </p:pic>
      <p:pic>
        <p:nvPicPr>
          <p:cNvPr id="15" name="Picture 14">
            <a:extLst>
              <a:ext uri="{FF2B5EF4-FFF2-40B4-BE49-F238E27FC236}">
                <a16:creationId xmlns:a16="http://schemas.microsoft.com/office/drawing/2014/main" id="{46C2F94E-2CF0-453D-BC6C-E2AC047206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53400" y="5633845"/>
            <a:ext cx="533399" cy="538355"/>
          </a:xfrm>
          <a:prstGeom prst="rect">
            <a:avLst/>
          </a:prstGeom>
        </p:spPr>
      </p:pic>
      <p:pic>
        <p:nvPicPr>
          <p:cNvPr id="17" name="Picture 16">
            <a:extLst>
              <a:ext uri="{FF2B5EF4-FFF2-40B4-BE49-F238E27FC236}">
                <a16:creationId xmlns:a16="http://schemas.microsoft.com/office/drawing/2014/main" id="{6CCB77B3-3E45-40E3-9459-EB42D313906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48800" y="5432040"/>
            <a:ext cx="2457010" cy="889836"/>
          </a:xfrm>
          <a:prstGeom prst="rect">
            <a:avLst/>
          </a:prstGeom>
        </p:spPr>
      </p:pic>
      <p:sp>
        <p:nvSpPr>
          <p:cNvPr id="18" name="Arrow: Up 17">
            <a:extLst>
              <a:ext uri="{FF2B5EF4-FFF2-40B4-BE49-F238E27FC236}">
                <a16:creationId xmlns:a16="http://schemas.microsoft.com/office/drawing/2014/main" id="{9B343FEB-4EEF-4B80-8B29-313AE5A8EC29}"/>
              </a:ext>
            </a:extLst>
          </p:cNvPr>
          <p:cNvSpPr/>
          <p:nvPr/>
        </p:nvSpPr>
        <p:spPr>
          <a:xfrm rot="5400000">
            <a:off x="3901143" y="3642657"/>
            <a:ext cx="304800" cy="4297086"/>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991153EE-5CBE-4A52-89CE-087C0CD6149C}"/>
              </a:ext>
            </a:extLst>
          </p:cNvPr>
          <p:cNvSpPr/>
          <p:nvPr/>
        </p:nvSpPr>
        <p:spPr>
          <a:xfrm rot="5400000">
            <a:off x="8388244" y="4344690"/>
            <a:ext cx="223645" cy="2354665"/>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BFB88CB9-A509-4B82-AA4E-FC39EE895B24}"/>
              </a:ext>
            </a:extLst>
          </p:cNvPr>
          <p:cNvSpPr/>
          <p:nvPr/>
        </p:nvSpPr>
        <p:spPr>
          <a:xfrm rot="5400000">
            <a:off x="7618709" y="5340245"/>
            <a:ext cx="223646" cy="830664"/>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81300645-8146-4EDA-83CE-560DD57B2138}"/>
              </a:ext>
            </a:extLst>
          </p:cNvPr>
          <p:cNvSpPr/>
          <p:nvPr/>
        </p:nvSpPr>
        <p:spPr>
          <a:xfrm rot="5400000">
            <a:off x="8962710" y="5370425"/>
            <a:ext cx="233553" cy="770302"/>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47AB3731-F06E-4F98-AB0B-6BBC2690675E}"/>
              </a:ext>
            </a:extLst>
          </p:cNvPr>
          <p:cNvSpPr/>
          <p:nvPr/>
        </p:nvSpPr>
        <p:spPr>
          <a:xfrm rot="5400000" flipV="1">
            <a:off x="3972220" y="3335502"/>
            <a:ext cx="157108" cy="4297087"/>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904987-51A5-41B8-AD8A-6D4046DC4C6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8996" y="4495800"/>
            <a:ext cx="1476004" cy="1447800"/>
          </a:xfrm>
          <a:prstGeom prst="rect">
            <a:avLst/>
          </a:prstGeom>
        </p:spPr>
      </p:pic>
      <p:pic>
        <p:nvPicPr>
          <p:cNvPr id="13" name="Picture 12">
            <a:extLst>
              <a:ext uri="{FF2B5EF4-FFF2-40B4-BE49-F238E27FC236}">
                <a16:creationId xmlns:a16="http://schemas.microsoft.com/office/drawing/2014/main" id="{605D64E8-4CDB-41C6-BF3C-3CBEDED3240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02086" y="4879173"/>
            <a:ext cx="1113113" cy="1054312"/>
          </a:xfrm>
          <a:prstGeom prst="rect">
            <a:avLst/>
          </a:prstGeom>
        </p:spPr>
      </p:pic>
    </p:spTree>
    <p:extLst>
      <p:ext uri="{BB962C8B-B14F-4D97-AF65-F5344CB8AC3E}">
        <p14:creationId xmlns:p14="http://schemas.microsoft.com/office/powerpoint/2010/main" val="249587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E1DCE4-4B01-4E4C-83C9-2BD0D1F010E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55" y="4730"/>
            <a:ext cx="12192000" cy="3424270"/>
          </a:xfrm>
          <a:prstGeom prst="rect">
            <a:avLst/>
          </a:prstGeom>
        </p:spPr>
      </p:pic>
      <p:cxnSp>
        <p:nvCxnSpPr>
          <p:cNvPr id="7" name="Straight Connector 6">
            <a:extLst>
              <a:ext uri="{FF2B5EF4-FFF2-40B4-BE49-F238E27FC236}">
                <a16:creationId xmlns:a16="http://schemas.microsoft.com/office/drawing/2014/main" id="{C0059E35-0861-49E4-97A2-4FDA2E92C0C0}"/>
              </a:ext>
            </a:extLst>
          </p:cNvPr>
          <p:cNvCxnSpPr/>
          <p:nvPr/>
        </p:nvCxnSpPr>
        <p:spPr>
          <a:xfrm>
            <a:off x="0" y="34290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9BE4AF-9EA5-487C-A62E-6ACE3BD7B8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981200"/>
            <a:ext cx="4953000" cy="3239797"/>
          </a:xfrm>
          <a:prstGeom prst="rect">
            <a:avLst/>
          </a:prstGeom>
          <a:ln w="25400">
            <a:solidFill>
              <a:schemeClr val="tx1"/>
            </a:solidFill>
          </a:ln>
          <a:effectLst>
            <a:outerShdw blurRad="63500" sx="114000" sy="114000" algn="ctr" rotWithShape="0">
              <a:prstClr val="black">
                <a:alpha val="66000"/>
              </a:prstClr>
            </a:outerShdw>
          </a:effectLst>
        </p:spPr>
      </p:pic>
      <p:pic>
        <p:nvPicPr>
          <p:cNvPr id="11" name="Picture 10">
            <a:extLst>
              <a:ext uri="{FF2B5EF4-FFF2-40B4-BE49-F238E27FC236}">
                <a16:creationId xmlns:a16="http://schemas.microsoft.com/office/drawing/2014/main" id="{52006499-F579-40EB-997A-217CE304F0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72655" y="1920585"/>
            <a:ext cx="3767790" cy="3361026"/>
          </a:xfrm>
          <a:prstGeom prst="rect">
            <a:avLst/>
          </a:prstGeom>
          <a:effectLst>
            <a:outerShdw blurRad="63500" sx="114000" sy="114000" algn="ctr" rotWithShape="0">
              <a:prstClr val="black">
                <a:alpha val="72000"/>
              </a:prstClr>
            </a:outerShdw>
          </a:effectLst>
        </p:spPr>
      </p:pic>
      <p:pic>
        <p:nvPicPr>
          <p:cNvPr id="13" name="Picture 12">
            <a:extLst>
              <a:ext uri="{FF2B5EF4-FFF2-40B4-BE49-F238E27FC236}">
                <a16:creationId xmlns:a16="http://schemas.microsoft.com/office/drawing/2014/main" id="{F3ECDEED-A224-4F01-87A4-023C00EAC85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02900" y="1628010"/>
            <a:ext cx="1479501" cy="1479501"/>
          </a:xfrm>
          <a:prstGeom prst="rect">
            <a:avLst/>
          </a:prstGeom>
          <a:effectLst>
            <a:outerShdw blurRad="63500" sx="129000" sy="129000" algn="ctr" rotWithShape="0">
              <a:prstClr val="black">
                <a:alpha val="66000"/>
              </a:prstClr>
            </a:outerShdw>
          </a:effectLst>
        </p:spPr>
      </p:pic>
      <p:pic>
        <p:nvPicPr>
          <p:cNvPr id="15" name="Picture 14">
            <a:extLst>
              <a:ext uri="{FF2B5EF4-FFF2-40B4-BE49-F238E27FC236}">
                <a16:creationId xmlns:a16="http://schemas.microsoft.com/office/drawing/2014/main" id="{F1F8AD42-08AE-4962-AA0B-884FFBA3AAF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02901" y="3802111"/>
            <a:ext cx="1479500" cy="1479500"/>
          </a:xfrm>
          <a:prstGeom prst="rect">
            <a:avLst/>
          </a:prstGeom>
        </p:spPr>
      </p:pic>
      <p:sp>
        <p:nvSpPr>
          <p:cNvPr id="16" name="Title 1">
            <a:extLst>
              <a:ext uri="{FF2B5EF4-FFF2-40B4-BE49-F238E27FC236}">
                <a16:creationId xmlns:a16="http://schemas.microsoft.com/office/drawing/2014/main" id="{30418F9D-86DD-4B21-B082-54D18287FCB6}"/>
              </a:ext>
            </a:extLst>
          </p:cNvPr>
          <p:cNvSpPr>
            <a:spLocks noGrp="1"/>
          </p:cNvSpPr>
          <p:nvPr>
            <p:ph type="title"/>
          </p:nvPr>
        </p:nvSpPr>
        <p:spPr>
          <a:xfrm>
            <a:off x="304800" y="5360095"/>
            <a:ext cx="10058400" cy="637410"/>
          </a:xfrm>
        </p:spPr>
        <p:txBody>
          <a:bodyPr/>
          <a:lstStyle/>
          <a:p>
            <a:pPr algn="l"/>
            <a:r>
              <a:rPr lang="en-US" sz="4100" dirty="0"/>
              <a:t>COMMUNICATIONS INFRASTRUCTURE</a:t>
            </a:r>
          </a:p>
        </p:txBody>
      </p:sp>
    </p:spTree>
    <p:extLst>
      <p:ext uri="{BB962C8B-B14F-4D97-AF65-F5344CB8AC3E}">
        <p14:creationId xmlns:p14="http://schemas.microsoft.com/office/powerpoint/2010/main" val="300967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8" y="1798639"/>
            <a:ext cx="909638" cy="882647"/>
          </a:xfrm>
          <a:prstGeom prst="rect">
            <a:avLst/>
          </a:prstGeom>
          <a:ln w="254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4150" y="0"/>
            <a:ext cx="919164" cy="914400"/>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 y="1776412"/>
            <a:ext cx="909638" cy="909638"/>
          </a:xfrm>
          <a:prstGeom prst="rect">
            <a:avLst/>
          </a:prstGeom>
          <a:ln w="254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288" y="1790699"/>
            <a:ext cx="897731" cy="901525"/>
          </a:xfrm>
          <a:prstGeom prst="rect">
            <a:avLst/>
          </a:prstGeom>
          <a:ln w="25400">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38326" y="909638"/>
            <a:ext cx="909638" cy="889001"/>
          </a:xfrm>
          <a:prstGeom prst="rect">
            <a:avLst/>
          </a:prstGeom>
          <a:ln w="25400">
            <a:solidFill>
              <a:schemeClr val="tx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4400" y="885824"/>
            <a:ext cx="909638" cy="909638"/>
          </a:xfrm>
          <a:prstGeom prst="rect">
            <a:avLst/>
          </a:prstGeom>
          <a:ln w="25400">
            <a:solidFill>
              <a:schemeClr val="tx1"/>
            </a:solidFill>
          </a:ln>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050" y="890587"/>
            <a:ext cx="892969" cy="909638"/>
          </a:xfrm>
          <a:prstGeom prst="rect">
            <a:avLst/>
          </a:prstGeom>
          <a:ln w="25400">
            <a:solidFill>
              <a:schemeClr val="tx1"/>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24038" y="0"/>
            <a:ext cx="909638" cy="909638"/>
          </a:xfrm>
          <a:prstGeom prst="rect">
            <a:avLst/>
          </a:prstGeom>
          <a:ln w="25400">
            <a:solidFill>
              <a:schemeClr val="tx1"/>
            </a:solidFill>
          </a:ln>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4400" y="0"/>
            <a:ext cx="909638" cy="909638"/>
          </a:xfrm>
          <a:prstGeom prst="rect">
            <a:avLst/>
          </a:prstGeom>
          <a:ln w="25400">
            <a:solidFill>
              <a:schemeClr val="tx1"/>
            </a:solidFill>
          </a:ln>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3818" y="0"/>
            <a:ext cx="900108" cy="909638"/>
          </a:xfrm>
          <a:prstGeom prst="rect">
            <a:avLst/>
          </a:prstGeom>
          <a:ln w="25400">
            <a:solidFill>
              <a:schemeClr val="tx1"/>
            </a:solidFill>
          </a:ln>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3671892" y="-14288"/>
            <a:ext cx="900108" cy="923927"/>
          </a:xfrm>
          <a:prstGeom prst="rect">
            <a:avLst/>
          </a:prstGeom>
          <a:ln w="25400">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67017" y="1776413"/>
            <a:ext cx="876298" cy="909638"/>
          </a:xfrm>
          <a:prstGeom prst="rect">
            <a:avLst/>
          </a:prstGeom>
          <a:ln w="25400">
            <a:solidFill>
              <a:schemeClr val="tx1"/>
            </a:solidFill>
          </a:ln>
        </p:spPr>
      </p:pic>
      <p:pic>
        <p:nvPicPr>
          <p:cNvPr id="16" name="Picture 15"/>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767016" y="935038"/>
            <a:ext cx="876298" cy="863601"/>
          </a:xfrm>
          <a:prstGeom prst="rect">
            <a:avLst/>
          </a:prstGeom>
          <a:ln w="25400">
            <a:solidFill>
              <a:schemeClr val="tx1"/>
            </a:solidFill>
          </a:ln>
        </p:spPr>
      </p:pic>
      <p:pic>
        <p:nvPicPr>
          <p:cNvPr id="17" name="Picture 16"/>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6348403" y="2706685"/>
            <a:ext cx="5823841" cy="2767768"/>
          </a:xfrm>
          <a:prstGeom prst="rect">
            <a:avLst/>
          </a:prstGeom>
          <a:ln w="25400">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92668" y="923398"/>
            <a:ext cx="1684423" cy="875241"/>
          </a:xfrm>
          <a:prstGeom prst="rect">
            <a:avLst/>
          </a:prstGeom>
          <a:ln w="25400">
            <a:solidFill>
              <a:schemeClr val="tx1"/>
            </a:solidFill>
          </a:ln>
        </p:spPr>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510216" y="-14288"/>
            <a:ext cx="1666875" cy="925866"/>
          </a:xfrm>
          <a:prstGeom prst="rect">
            <a:avLst/>
          </a:prstGeom>
          <a:ln w="25400">
            <a:solidFill>
              <a:schemeClr val="tx1"/>
            </a:solidFill>
          </a:ln>
        </p:spPr>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662368" y="1821815"/>
            <a:ext cx="1847848" cy="864235"/>
          </a:xfrm>
          <a:prstGeom prst="rect">
            <a:avLst/>
          </a:prstGeom>
          <a:ln w="25400">
            <a:solidFill>
              <a:schemeClr val="tx1"/>
            </a:solidFill>
          </a:ln>
        </p:spPr>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98640" y="1058"/>
            <a:ext cx="911576" cy="911576"/>
          </a:xfrm>
          <a:prstGeom prst="rect">
            <a:avLst/>
          </a:prstGeom>
          <a:ln w="25400">
            <a:solidFill>
              <a:schemeClr val="tx1"/>
            </a:solidFill>
          </a:ln>
        </p:spPr>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1219744" y="-3702"/>
            <a:ext cx="952500" cy="889526"/>
          </a:xfrm>
          <a:prstGeom prst="rect">
            <a:avLst/>
          </a:prstGeom>
          <a:ln w="25400">
            <a:solidFill>
              <a:schemeClr val="tx1"/>
            </a:solidFill>
          </a:ln>
        </p:spPr>
      </p:pic>
      <p:pic>
        <p:nvPicPr>
          <p:cNvPr id="24" name="Picture 23"/>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5529270" y="1824637"/>
            <a:ext cx="1647822" cy="859296"/>
          </a:xfrm>
          <a:prstGeom prst="rect">
            <a:avLst/>
          </a:prstGeom>
          <a:ln w="25400">
            <a:solidFill>
              <a:schemeClr val="tx1"/>
            </a:solidFill>
          </a:ln>
        </p:spPr>
      </p:pic>
      <p:pic>
        <p:nvPicPr>
          <p:cNvPr id="25" name="Picture 24"/>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200900" y="914400"/>
            <a:ext cx="952500" cy="889001"/>
          </a:xfrm>
          <a:prstGeom prst="rect">
            <a:avLst/>
          </a:prstGeom>
          <a:ln w="25400">
            <a:solidFill>
              <a:schemeClr val="tx1"/>
            </a:solidFill>
          </a:ln>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986955" y="911223"/>
            <a:ext cx="2185289" cy="1770063"/>
          </a:xfrm>
          <a:prstGeom prst="rect">
            <a:avLst/>
          </a:prstGeom>
          <a:ln w="25400">
            <a:solidFill>
              <a:schemeClr val="tx1"/>
            </a:solidFill>
          </a:ln>
        </p:spPr>
      </p:pic>
      <p:pic>
        <p:nvPicPr>
          <p:cNvPr id="27" name="Picture 26"/>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7200900" y="0"/>
            <a:ext cx="952500" cy="910520"/>
          </a:xfrm>
          <a:prstGeom prst="rect">
            <a:avLst/>
          </a:prstGeom>
          <a:ln w="25400">
            <a:solidFill>
              <a:schemeClr val="tx1"/>
            </a:solidFill>
          </a:ln>
        </p:spPr>
      </p:pic>
      <p:pic>
        <p:nvPicPr>
          <p:cNvPr id="28" name="Picture 27"/>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602962" y="935038"/>
            <a:ext cx="907254" cy="863601"/>
          </a:xfrm>
          <a:prstGeom prst="rect">
            <a:avLst/>
          </a:prstGeom>
          <a:ln w="25400">
            <a:solidFill>
              <a:schemeClr val="tx1"/>
            </a:solidFill>
          </a:ln>
        </p:spPr>
      </p:pic>
      <p:pic>
        <p:nvPicPr>
          <p:cNvPr id="30" name="Picture 29"/>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3671892" y="935038"/>
            <a:ext cx="900108" cy="863601"/>
          </a:xfrm>
          <a:prstGeom prst="rect">
            <a:avLst/>
          </a:prstGeom>
          <a:ln w="25400">
            <a:solidFill>
              <a:schemeClr val="tx1"/>
            </a:solidFill>
          </a:ln>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77209" y="19578"/>
            <a:ext cx="1785943" cy="1809221"/>
          </a:xfrm>
          <a:prstGeom prst="rect">
            <a:avLst/>
          </a:prstGeom>
          <a:ln w="25400">
            <a:solidFill>
              <a:schemeClr val="tx1"/>
            </a:solidFill>
          </a:ln>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91725" y="-14288"/>
            <a:ext cx="1438275" cy="900112"/>
          </a:xfrm>
          <a:prstGeom prst="rect">
            <a:avLst/>
          </a:prstGeom>
          <a:ln w="25400">
            <a:solidFill>
              <a:schemeClr val="tx1"/>
            </a:solidFill>
          </a:ln>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96146" y="1828800"/>
            <a:ext cx="1795454" cy="852486"/>
          </a:xfrm>
          <a:prstGeom prst="rect">
            <a:avLst/>
          </a:prstGeom>
          <a:ln w="25400">
            <a:solidFill>
              <a:schemeClr val="tx1"/>
            </a:solidFill>
          </a:ln>
        </p:spPr>
      </p:pic>
      <p:pic>
        <p:nvPicPr>
          <p:cNvPr id="23" name="Picture 22"/>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9016298" y="1828800"/>
            <a:ext cx="952500" cy="852486"/>
          </a:xfrm>
          <a:prstGeom prst="rect">
            <a:avLst/>
          </a:prstGeom>
          <a:ln w="25400">
            <a:solidFill>
              <a:schemeClr val="tx1"/>
            </a:solidFill>
          </a:ln>
        </p:spPr>
      </p:pic>
      <p:pic>
        <p:nvPicPr>
          <p:cNvPr id="33" name="Picture 32"/>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19754" y="2708278"/>
            <a:ext cx="2713921" cy="983192"/>
          </a:xfrm>
          <a:prstGeom prst="rect">
            <a:avLst/>
          </a:prstGeom>
          <a:ln w="25400">
            <a:solidFill>
              <a:schemeClr val="tx1"/>
            </a:solidFill>
          </a:ln>
        </p:spPr>
      </p:pic>
      <p:pic>
        <p:nvPicPr>
          <p:cNvPr id="34" name="Picture 3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757489" y="2709864"/>
            <a:ext cx="1814511" cy="981606"/>
          </a:xfrm>
          <a:prstGeom prst="rect">
            <a:avLst/>
          </a:prstGeom>
          <a:ln w="25400">
            <a:solidFill>
              <a:schemeClr val="tx1"/>
            </a:solidFill>
          </a:ln>
        </p:spPr>
      </p:pic>
      <p:pic>
        <p:nvPicPr>
          <p:cNvPr id="35" name="Picture 3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586292" y="2711274"/>
            <a:ext cx="1738308" cy="980196"/>
          </a:xfrm>
          <a:prstGeom prst="rect">
            <a:avLst/>
          </a:prstGeom>
          <a:ln w="25400">
            <a:solidFill>
              <a:schemeClr val="tx1"/>
            </a:solidFill>
          </a:ln>
        </p:spPr>
      </p:pic>
      <p:pic>
        <p:nvPicPr>
          <p:cNvPr id="36" name="Picture 35"/>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2743200" y="3715283"/>
            <a:ext cx="974807" cy="993324"/>
          </a:xfrm>
          <a:prstGeom prst="rect">
            <a:avLst/>
          </a:prstGeom>
          <a:ln w="25400">
            <a:solidFill>
              <a:schemeClr val="tx1"/>
            </a:solidFill>
          </a:ln>
        </p:spPr>
      </p:pic>
      <p:pic>
        <p:nvPicPr>
          <p:cNvPr id="38" name="Picture 3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9755" y="3715283"/>
            <a:ext cx="2704395" cy="1759170"/>
          </a:xfrm>
          <a:prstGeom prst="rect">
            <a:avLst/>
          </a:prstGeom>
          <a:ln w="25400">
            <a:solidFill>
              <a:schemeClr val="tx1"/>
            </a:solidFill>
          </a:ln>
        </p:spPr>
      </p:pic>
      <p:pic>
        <p:nvPicPr>
          <p:cNvPr id="39" name="Picture 38"/>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3737057" y="3715283"/>
            <a:ext cx="2587544" cy="993325"/>
          </a:xfrm>
          <a:prstGeom prst="rect">
            <a:avLst/>
          </a:prstGeom>
          <a:ln w="25400">
            <a:solidFill>
              <a:schemeClr val="tx1"/>
            </a:solidFill>
          </a:ln>
        </p:spPr>
      </p:pic>
      <p:pic>
        <p:nvPicPr>
          <p:cNvPr id="40" name="Picture 39"/>
          <p:cNvPicPr>
            <a:picLocks noChangeAspect="1"/>
          </p:cNvPicPr>
          <p:nvPr/>
        </p:nvPicPr>
        <p:blipFill rotWithShape="1">
          <a:blip r:embed="rId38" cstate="email">
            <a:extLst>
              <a:ext uri="{28A0092B-C50C-407E-A947-70E740481C1C}">
                <a14:useLocalDpi xmlns:a14="http://schemas.microsoft.com/office/drawing/2010/main" val="0"/>
              </a:ext>
            </a:extLst>
          </a:blip>
          <a:srcRect/>
          <a:stretch/>
        </p:blipFill>
        <p:spPr>
          <a:xfrm>
            <a:off x="2747963" y="4732420"/>
            <a:ext cx="3579270" cy="742033"/>
          </a:xfrm>
          <a:prstGeom prst="rect">
            <a:avLst/>
          </a:prstGeom>
          <a:ln w="25400">
            <a:solidFill>
              <a:schemeClr val="tx1"/>
            </a:solidFill>
          </a:ln>
        </p:spPr>
      </p:pic>
      <p:sp>
        <p:nvSpPr>
          <p:cNvPr id="41" name="Rectangle 40"/>
          <p:cNvSpPr/>
          <p:nvPr/>
        </p:nvSpPr>
        <p:spPr>
          <a:xfrm>
            <a:off x="2133600" y="5547340"/>
            <a:ext cx="9838972" cy="38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 YEARS OF LEARNING THROUGH MAKING AT MAGIC.  5 YEARS OF PROJECTS &amp; MEDIA.</a:t>
            </a:r>
          </a:p>
        </p:txBody>
      </p:sp>
    </p:spTree>
    <p:extLst>
      <p:ext uri="{BB962C8B-B14F-4D97-AF65-F5344CB8AC3E}">
        <p14:creationId xmlns:p14="http://schemas.microsoft.com/office/powerpoint/2010/main" val="2536992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0C2E-0428-472B-8DB0-7E3EEB72319B}"/>
              </a:ext>
            </a:extLst>
          </p:cNvPr>
          <p:cNvSpPr>
            <a:spLocks noGrp="1"/>
          </p:cNvSpPr>
          <p:nvPr>
            <p:ph type="title"/>
          </p:nvPr>
        </p:nvSpPr>
        <p:spPr>
          <a:xfrm>
            <a:off x="1219200" y="764373"/>
            <a:ext cx="10287000" cy="1293028"/>
          </a:xfrm>
        </p:spPr>
        <p:txBody>
          <a:bodyPr/>
          <a:lstStyle/>
          <a:p>
            <a:r>
              <a:rPr lang="en-US" dirty="0"/>
              <a:t>MOST SUCCESSFUL PROJECT (measuring by ACADEMIC impact)</a:t>
            </a:r>
          </a:p>
        </p:txBody>
      </p:sp>
      <p:sp>
        <p:nvSpPr>
          <p:cNvPr id="3" name="Content Placeholder 2">
            <a:extLst>
              <a:ext uri="{FF2B5EF4-FFF2-40B4-BE49-F238E27FC236}">
                <a16:creationId xmlns:a16="http://schemas.microsoft.com/office/drawing/2014/main" id="{6E047D8F-B2CB-4B34-89BD-57DAD60663E1}"/>
              </a:ext>
            </a:extLst>
          </p:cNvPr>
          <p:cNvSpPr>
            <a:spLocks noGrp="1"/>
          </p:cNvSpPr>
          <p:nvPr>
            <p:ph idx="1"/>
          </p:nvPr>
        </p:nvSpPr>
        <p:spPr>
          <a:xfrm>
            <a:off x="6096000" y="2194560"/>
            <a:ext cx="5410200" cy="4024125"/>
          </a:xfrm>
        </p:spPr>
        <p:txBody>
          <a:bodyPr/>
          <a:lstStyle/>
          <a:p>
            <a:r>
              <a:rPr lang="en-US" dirty="0"/>
              <a:t>Funded first internally</a:t>
            </a:r>
          </a:p>
          <a:p>
            <a:r>
              <a:rPr lang="en-US" dirty="0"/>
              <a:t>Then by NEH</a:t>
            </a:r>
          </a:p>
          <a:p>
            <a:r>
              <a:rPr lang="en-US" dirty="0"/>
              <a:t>Then by NEH (again)</a:t>
            </a:r>
          </a:p>
          <a:p>
            <a:r>
              <a:rPr lang="en-US" dirty="0"/>
              <a:t>Then we figured out board game creation and printing</a:t>
            </a:r>
          </a:p>
          <a:p>
            <a:r>
              <a:rPr lang="en-US" dirty="0"/>
              <a:t>Then we figured out publishing</a:t>
            </a:r>
          </a:p>
          <a:p>
            <a:r>
              <a:rPr lang="en-US" dirty="0"/>
              <a:t>Then we figured out distribution</a:t>
            </a:r>
          </a:p>
          <a:p>
            <a:r>
              <a:rPr lang="en-US" dirty="0"/>
              <a:t>Then we figured out marketing</a:t>
            </a:r>
          </a:p>
          <a:p>
            <a:r>
              <a:rPr lang="en-US" dirty="0"/>
              <a:t>You’ll see it here in May, or lots of other places, and ICHENG/SMOP</a:t>
            </a:r>
          </a:p>
        </p:txBody>
      </p:sp>
      <p:pic>
        <p:nvPicPr>
          <p:cNvPr id="4" name="Picture 3">
            <a:extLst>
              <a:ext uri="{FF2B5EF4-FFF2-40B4-BE49-F238E27FC236}">
                <a16:creationId xmlns:a16="http://schemas.microsoft.com/office/drawing/2014/main" id="{91F3755B-3062-47EB-9C18-0E20F8D3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5" y="2194560"/>
            <a:ext cx="5763448" cy="3749040"/>
          </a:xfrm>
          <a:prstGeom prst="rect">
            <a:avLst/>
          </a:prstGeom>
          <a:ln w="25400">
            <a:solidFill>
              <a:schemeClr val="tx1"/>
            </a:solidFill>
          </a:ln>
        </p:spPr>
      </p:pic>
    </p:spTree>
    <p:extLst>
      <p:ext uri="{BB962C8B-B14F-4D97-AF65-F5344CB8AC3E}">
        <p14:creationId xmlns:p14="http://schemas.microsoft.com/office/powerpoint/2010/main" val="321899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F31F-6A06-4897-BA24-C7705B91DF04}"/>
              </a:ext>
            </a:extLst>
          </p:cNvPr>
          <p:cNvSpPr>
            <a:spLocks noGrp="1"/>
          </p:cNvSpPr>
          <p:nvPr>
            <p:ph type="title"/>
          </p:nvPr>
        </p:nvSpPr>
        <p:spPr/>
        <p:txBody>
          <a:bodyPr/>
          <a:lstStyle/>
          <a:p>
            <a:r>
              <a:rPr lang="en-US" dirty="0"/>
              <a:t>MOST SUCCESSFUL PROJECT</a:t>
            </a:r>
            <a:br>
              <a:rPr lang="en-US" dirty="0"/>
            </a:br>
            <a:r>
              <a:rPr lang="en-US" dirty="0"/>
              <a:t>(BY DOLLARS, ONE WAY)</a:t>
            </a:r>
          </a:p>
        </p:txBody>
      </p:sp>
      <p:sp>
        <p:nvSpPr>
          <p:cNvPr id="3" name="Content Placeholder 2">
            <a:extLst>
              <a:ext uri="{FF2B5EF4-FFF2-40B4-BE49-F238E27FC236}">
                <a16:creationId xmlns:a16="http://schemas.microsoft.com/office/drawing/2014/main" id="{EB37B564-BA44-4D25-B8EE-87A605B0B8C2}"/>
              </a:ext>
            </a:extLst>
          </p:cNvPr>
          <p:cNvSpPr>
            <a:spLocks noGrp="1"/>
          </p:cNvSpPr>
          <p:nvPr>
            <p:ph idx="1"/>
          </p:nvPr>
        </p:nvSpPr>
        <p:spPr>
          <a:xfrm>
            <a:off x="4419600" y="2209800"/>
            <a:ext cx="7086600" cy="4024125"/>
          </a:xfrm>
        </p:spPr>
        <p:txBody>
          <a:bodyPr/>
          <a:lstStyle/>
          <a:p>
            <a:r>
              <a:rPr lang="en-US" dirty="0"/>
              <a:t>… was an NSF award studying early computer science education that had no “product”</a:t>
            </a:r>
          </a:p>
          <a:p>
            <a:r>
              <a:rPr lang="en-US" dirty="0"/>
              <a:t>But we used the studio for grant support, designing logos for SIGCSE, providing logistical website support for CFP and workshop coordination, etc.</a:t>
            </a:r>
          </a:p>
          <a:p>
            <a:r>
              <a:rPr lang="en-US" dirty="0"/>
              <a:t>We also used the studio as a workspace for the NSF grant, and let the software and hardware licenses bleed back into academics</a:t>
            </a:r>
          </a:p>
          <a:p>
            <a:r>
              <a:rPr lang="en-US" dirty="0"/>
              <a:t>Dedicated staff support, marketing, and logistics</a:t>
            </a:r>
          </a:p>
          <a:p>
            <a:endParaRPr lang="en-US" dirty="0"/>
          </a:p>
        </p:txBody>
      </p:sp>
      <p:pic>
        <p:nvPicPr>
          <p:cNvPr id="5" name="Picture 4">
            <a:extLst>
              <a:ext uri="{FF2B5EF4-FFF2-40B4-BE49-F238E27FC236}">
                <a16:creationId xmlns:a16="http://schemas.microsoft.com/office/drawing/2014/main" id="{07157064-0045-4F54-AB2C-B0E048E4D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000503" cy="5334000"/>
          </a:xfrm>
          <a:prstGeom prst="rect">
            <a:avLst/>
          </a:prstGeom>
          <a:ln>
            <a:solidFill>
              <a:schemeClr val="tx1"/>
            </a:solidFill>
          </a:ln>
        </p:spPr>
      </p:pic>
    </p:spTree>
    <p:extLst>
      <p:ext uri="{BB962C8B-B14F-4D97-AF65-F5344CB8AC3E}">
        <p14:creationId xmlns:p14="http://schemas.microsoft.com/office/powerpoint/2010/main" val="53809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4365A-C5EF-4062-97F6-882C10256A9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0320"/>
            <a:ext cx="12192000" cy="6040120"/>
          </a:xfrm>
          <a:prstGeom prst="rect">
            <a:avLst/>
          </a:prstGeom>
        </p:spPr>
      </p:pic>
      <p:sp>
        <p:nvSpPr>
          <p:cNvPr id="6" name="Rectangle 5">
            <a:extLst>
              <a:ext uri="{FF2B5EF4-FFF2-40B4-BE49-F238E27FC236}">
                <a16:creationId xmlns:a16="http://schemas.microsoft.com/office/drawing/2014/main" id="{26BD0457-1F5F-49EA-9A5C-474E8880DD50}"/>
              </a:ext>
            </a:extLst>
          </p:cNvPr>
          <p:cNvSpPr/>
          <p:nvPr/>
        </p:nvSpPr>
        <p:spPr>
          <a:xfrm>
            <a:off x="0" y="-20320"/>
            <a:ext cx="12192000" cy="6113947"/>
          </a:xfrm>
          <a:prstGeom prst="rect">
            <a:avLst/>
          </a:prstGeom>
          <a:gradFill>
            <a:gsLst>
              <a:gs pos="885">
                <a:schemeClr val="bg1">
                  <a:alpha val="0"/>
                </a:schemeClr>
              </a:gs>
              <a:gs pos="29000">
                <a:schemeClr val="bg1">
                  <a:alpha val="58000"/>
                </a:schemeClr>
              </a:gs>
              <a:gs pos="89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1A7AD-0152-4F06-8668-F2125B60882D}"/>
              </a:ext>
            </a:extLst>
          </p:cNvPr>
          <p:cNvSpPr>
            <a:spLocks noGrp="1"/>
          </p:cNvSpPr>
          <p:nvPr>
            <p:ph type="title"/>
          </p:nvPr>
        </p:nvSpPr>
        <p:spPr/>
        <p:txBody>
          <a:bodyPr/>
          <a:lstStyle/>
          <a:p>
            <a:r>
              <a:rPr lang="en-US" dirty="0"/>
              <a:t>MOST SUCCESSFUL PROJECT</a:t>
            </a:r>
            <a:br>
              <a:rPr lang="en-US" dirty="0"/>
            </a:br>
            <a:r>
              <a:rPr lang="en-US" dirty="0"/>
              <a:t>(BY DOLLARS, ANOTHER WAY)</a:t>
            </a:r>
          </a:p>
        </p:txBody>
      </p:sp>
      <p:sp>
        <p:nvSpPr>
          <p:cNvPr id="3" name="Content Placeholder 2">
            <a:extLst>
              <a:ext uri="{FF2B5EF4-FFF2-40B4-BE49-F238E27FC236}">
                <a16:creationId xmlns:a16="http://schemas.microsoft.com/office/drawing/2014/main" id="{B11A8CFC-04D0-4C57-8A55-2D137C00E858}"/>
              </a:ext>
            </a:extLst>
          </p:cNvPr>
          <p:cNvSpPr>
            <a:spLocks noGrp="1"/>
          </p:cNvSpPr>
          <p:nvPr>
            <p:ph idx="1"/>
          </p:nvPr>
        </p:nvSpPr>
        <p:spPr>
          <a:xfrm>
            <a:off x="4114800" y="2194560"/>
            <a:ext cx="7391400" cy="4024125"/>
          </a:xfrm>
        </p:spPr>
        <p:txBody>
          <a:bodyPr/>
          <a:lstStyle/>
          <a:p>
            <a:r>
              <a:rPr lang="en-US" dirty="0"/>
              <a:t>SUPER DARYL DELUXE</a:t>
            </a:r>
          </a:p>
          <a:p>
            <a:r>
              <a:rPr lang="en-US" dirty="0"/>
              <a:t>First Investment by the RIT Venture Fund in a game</a:t>
            </a:r>
          </a:p>
          <a:p>
            <a:r>
              <a:rPr lang="en-US" dirty="0"/>
              <a:t>Support for Dan &amp; Gary (the authors) post-graduation, in connection with studio resources</a:t>
            </a:r>
          </a:p>
          <a:p>
            <a:r>
              <a:rPr lang="en-US" dirty="0"/>
              <a:t>Winner best visuals INTEL Game Challenge</a:t>
            </a:r>
          </a:p>
          <a:p>
            <a:r>
              <a:rPr lang="en-US" dirty="0"/>
              <a:t>Winner Microsoft Imagine Cup</a:t>
            </a:r>
          </a:p>
          <a:p>
            <a:r>
              <a:rPr lang="en-US" dirty="0"/>
              <a:t>Released on </a:t>
            </a:r>
            <a:r>
              <a:rPr lang="en-US" dirty="0" err="1"/>
              <a:t>Playstation</a:t>
            </a:r>
            <a:r>
              <a:rPr lang="en-US" dirty="0"/>
              <a:t> and other platforms</a:t>
            </a:r>
          </a:p>
          <a:p>
            <a:r>
              <a:rPr lang="en-US" dirty="0"/>
              <a:t>Often cited in student applications (which for a tuition based university is a big deal)</a:t>
            </a:r>
          </a:p>
          <a:p>
            <a:endParaRPr lang="en-US" dirty="0"/>
          </a:p>
          <a:p>
            <a:endParaRPr lang="en-US" dirty="0"/>
          </a:p>
        </p:txBody>
      </p:sp>
      <p:cxnSp>
        <p:nvCxnSpPr>
          <p:cNvPr id="7" name="Google Shape;220;p27">
            <a:extLst>
              <a:ext uri="{FF2B5EF4-FFF2-40B4-BE49-F238E27FC236}">
                <a16:creationId xmlns:a16="http://schemas.microsoft.com/office/drawing/2014/main" id="{085ACE19-266B-44A2-A9CC-63A8286F3C7C}"/>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8671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8118-40A4-4020-B5EE-029ECC2DDE1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5025"/>
            <a:ext cx="12192001" cy="5958626"/>
          </a:xfrm>
          <a:prstGeom prst="rect">
            <a:avLst/>
          </a:prstGeom>
        </p:spPr>
      </p:pic>
      <p:sp>
        <p:nvSpPr>
          <p:cNvPr id="5" name="Rectangle 4">
            <a:extLst>
              <a:ext uri="{FF2B5EF4-FFF2-40B4-BE49-F238E27FC236}">
                <a16:creationId xmlns:a16="http://schemas.microsoft.com/office/drawing/2014/main" id="{CBFED941-ED8E-411E-B2E3-E690EB653D50}"/>
              </a:ext>
            </a:extLst>
          </p:cNvPr>
          <p:cNvSpPr/>
          <p:nvPr/>
        </p:nvSpPr>
        <p:spPr>
          <a:xfrm>
            <a:off x="0" y="76200"/>
            <a:ext cx="12192000" cy="5867400"/>
          </a:xfrm>
          <a:prstGeom prst="rect">
            <a:avLst/>
          </a:prstGeom>
          <a:gradFill>
            <a:gsLst>
              <a:gs pos="0">
                <a:schemeClr val="bg1">
                  <a:alpha val="0"/>
                </a:schemeClr>
              </a:gs>
              <a:gs pos="7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2F22E-10C6-4863-A1B2-6E1FF9FC4855}"/>
              </a:ext>
            </a:extLst>
          </p:cNvPr>
          <p:cNvSpPr>
            <a:spLocks noGrp="1"/>
          </p:cNvSpPr>
          <p:nvPr>
            <p:ph type="title"/>
          </p:nvPr>
        </p:nvSpPr>
        <p:spPr>
          <a:xfrm>
            <a:off x="3200400" y="3505200"/>
            <a:ext cx="8610600" cy="543556"/>
          </a:xfrm>
        </p:spPr>
        <p:txBody>
          <a:bodyPr/>
          <a:lstStyle/>
          <a:p>
            <a:r>
              <a:rPr lang="en-US" dirty="0"/>
              <a:t>MOST SUCCESSFUL PROJECT </a:t>
            </a:r>
            <a:br>
              <a:rPr lang="en-US" dirty="0"/>
            </a:br>
            <a:r>
              <a:rPr lang="en-US" dirty="0"/>
              <a:t>(BY DOLLARS, A THIRD WAY)</a:t>
            </a:r>
          </a:p>
        </p:txBody>
      </p:sp>
      <p:sp>
        <p:nvSpPr>
          <p:cNvPr id="3" name="Content Placeholder 2">
            <a:extLst>
              <a:ext uri="{FF2B5EF4-FFF2-40B4-BE49-F238E27FC236}">
                <a16:creationId xmlns:a16="http://schemas.microsoft.com/office/drawing/2014/main" id="{2349926C-0E65-4BF8-A14B-62414C887B90}"/>
              </a:ext>
            </a:extLst>
          </p:cNvPr>
          <p:cNvSpPr>
            <a:spLocks noGrp="1"/>
          </p:cNvSpPr>
          <p:nvPr>
            <p:ph idx="1"/>
          </p:nvPr>
        </p:nvSpPr>
        <p:spPr>
          <a:xfrm>
            <a:off x="4800600" y="4935388"/>
            <a:ext cx="7010400" cy="1691640"/>
          </a:xfrm>
        </p:spPr>
        <p:txBody>
          <a:bodyPr/>
          <a:lstStyle/>
          <a:p>
            <a:r>
              <a:rPr lang="en-US" dirty="0"/>
              <a:t>In raw ROI, the NFL project was the clear winner</a:t>
            </a:r>
          </a:p>
          <a:p>
            <a:r>
              <a:rPr lang="en-US" dirty="0"/>
              <a:t>In institutional reputation gain, things are very mixed and largely unmeasurable </a:t>
            </a:r>
            <a:r>
              <a:rPr lang="en-US" dirty="0">
                <a:sym typeface="Wingdings" panose="05000000000000000000" pitchFamily="2" charset="2"/>
              </a:rPr>
              <a:t></a:t>
            </a:r>
          </a:p>
          <a:p>
            <a:endParaRPr lang="en-US" dirty="0"/>
          </a:p>
        </p:txBody>
      </p:sp>
    </p:spTree>
    <p:extLst>
      <p:ext uri="{BB962C8B-B14F-4D97-AF65-F5344CB8AC3E}">
        <p14:creationId xmlns:p14="http://schemas.microsoft.com/office/powerpoint/2010/main" val="100398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7628" b="-98436"/>
          <a:stretch/>
        </p:blipFill>
        <p:spPr>
          <a:xfrm>
            <a:off x="-457200" y="2362200"/>
            <a:ext cx="6426398" cy="428426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t="-103174" r="-4919"/>
          <a:stretch/>
        </p:blipFill>
        <p:spPr>
          <a:xfrm>
            <a:off x="6019800" y="177800"/>
            <a:ext cx="6477000" cy="4318000"/>
          </a:xfrm>
          <a:prstGeom prst="rect">
            <a:avLst/>
          </a:prstGeom>
        </p:spPr>
      </p:pic>
      <p:cxnSp>
        <p:nvCxnSpPr>
          <p:cNvPr id="8" name="Straight Connector 7"/>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0" y="23622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Andrew Phelps\Desktop\andy_pac_ma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752600"/>
            <a:ext cx="3737102" cy="3721464"/>
          </a:xfrm>
          <a:prstGeom prst="rect">
            <a:avLst/>
          </a:prstGeom>
          <a:noFill/>
          <a:ln w="15875">
            <a:solidFill>
              <a:schemeClr val="tx1"/>
            </a:solidFill>
          </a:ln>
          <a:effectLst>
            <a:outerShdw blurRad="355600" sx="116000" sy="116000" algn="ctr" rotWithShape="0">
              <a:prstClr val="black">
                <a:alpha val="77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688172"/>
            <a:ext cx="12192000" cy="1293028"/>
          </a:xfrm>
        </p:spPr>
        <p:txBody>
          <a:bodyPr/>
          <a:lstStyle/>
          <a:p>
            <a:pPr algn="ctr"/>
            <a:r>
              <a:rPr lang="en-US" dirty="0"/>
              <a:t>HI, I’m (STILL) ANDY</a:t>
            </a:r>
          </a:p>
        </p:txBody>
      </p:sp>
    </p:spTree>
    <p:extLst>
      <p:ext uri="{BB962C8B-B14F-4D97-AF65-F5344CB8AC3E}">
        <p14:creationId xmlns:p14="http://schemas.microsoft.com/office/powerpoint/2010/main" val="403907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AC097-AFD3-4F13-80A1-F1C47457EEA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6019800"/>
          </a:xfrm>
          <a:prstGeom prst="rect">
            <a:avLst/>
          </a:prstGeom>
        </p:spPr>
      </p:pic>
      <p:sp>
        <p:nvSpPr>
          <p:cNvPr id="6" name="Rectangle 5">
            <a:extLst>
              <a:ext uri="{FF2B5EF4-FFF2-40B4-BE49-F238E27FC236}">
                <a16:creationId xmlns:a16="http://schemas.microsoft.com/office/drawing/2014/main" id="{7CDF7613-55D8-48B9-890C-62B25F096297}"/>
              </a:ext>
            </a:extLst>
          </p:cNvPr>
          <p:cNvSpPr/>
          <p:nvPr/>
        </p:nvSpPr>
        <p:spPr>
          <a:xfrm>
            <a:off x="685800" y="-20320"/>
            <a:ext cx="11506200" cy="6113947"/>
          </a:xfrm>
          <a:prstGeom prst="rect">
            <a:avLst/>
          </a:prstGeom>
          <a:gradFill>
            <a:gsLst>
              <a:gs pos="885">
                <a:schemeClr val="bg1">
                  <a:alpha val="0"/>
                </a:schemeClr>
              </a:gs>
              <a:gs pos="29000">
                <a:schemeClr val="bg1">
                  <a:alpha val="58000"/>
                </a:schemeClr>
              </a:gs>
              <a:gs pos="41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C4A79-1C24-4314-BE54-9C35A0FDB159}"/>
              </a:ext>
            </a:extLst>
          </p:cNvPr>
          <p:cNvSpPr>
            <a:spLocks noGrp="1"/>
          </p:cNvSpPr>
          <p:nvPr>
            <p:ph type="title"/>
          </p:nvPr>
        </p:nvSpPr>
        <p:spPr/>
        <p:txBody>
          <a:bodyPr/>
          <a:lstStyle/>
          <a:p>
            <a:r>
              <a:rPr lang="en-US" dirty="0"/>
              <a:t>MOST SUCCESSFUL PROJECT</a:t>
            </a:r>
            <a:br>
              <a:rPr lang="en-US" dirty="0"/>
            </a:br>
            <a:r>
              <a:rPr lang="en-US" dirty="0"/>
              <a:t>(BY EDUCATIONAL IMPACT)</a:t>
            </a:r>
          </a:p>
        </p:txBody>
      </p:sp>
      <p:sp>
        <p:nvSpPr>
          <p:cNvPr id="3" name="Content Placeholder 2">
            <a:extLst>
              <a:ext uri="{FF2B5EF4-FFF2-40B4-BE49-F238E27FC236}">
                <a16:creationId xmlns:a16="http://schemas.microsoft.com/office/drawing/2014/main" id="{32AF1D35-E80B-4CAB-9A66-5945BC991BCE}"/>
              </a:ext>
            </a:extLst>
          </p:cNvPr>
          <p:cNvSpPr>
            <a:spLocks noGrp="1"/>
          </p:cNvSpPr>
          <p:nvPr>
            <p:ph idx="1"/>
          </p:nvPr>
        </p:nvSpPr>
        <p:spPr>
          <a:xfrm>
            <a:off x="4419600" y="2194560"/>
            <a:ext cx="7086600" cy="4024125"/>
          </a:xfrm>
        </p:spPr>
        <p:txBody>
          <a:bodyPr/>
          <a:lstStyle/>
          <a:p>
            <a:r>
              <a:rPr lang="en-US" dirty="0"/>
              <a:t>HACK, SLASH &amp; BACKSTAB</a:t>
            </a:r>
          </a:p>
          <a:p>
            <a:r>
              <a:rPr lang="en-US" dirty="0"/>
              <a:t>Most students impacted</a:t>
            </a:r>
          </a:p>
          <a:p>
            <a:r>
              <a:rPr lang="en-US" dirty="0"/>
              <a:t>Longest production run</a:t>
            </a:r>
          </a:p>
          <a:p>
            <a:r>
              <a:rPr lang="en-US" dirty="0"/>
              <a:t>Highest visibility on console market, and thereby on student portfolio tie-ins and industry reputation</a:t>
            </a:r>
          </a:p>
          <a:p>
            <a:r>
              <a:rPr lang="en-US" dirty="0"/>
              <a:t>Largest number of students with f/t placements afterward</a:t>
            </a:r>
          </a:p>
          <a:p>
            <a:endParaRPr lang="en-US" dirty="0"/>
          </a:p>
        </p:txBody>
      </p:sp>
      <p:cxnSp>
        <p:nvCxnSpPr>
          <p:cNvPr id="7" name="Google Shape;220;p27">
            <a:extLst>
              <a:ext uri="{FF2B5EF4-FFF2-40B4-BE49-F238E27FC236}">
                <a16:creationId xmlns:a16="http://schemas.microsoft.com/office/drawing/2014/main" id="{BF946CC5-AB3B-4391-8B09-8B754F8A19FA}"/>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758494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DESIGN PRINCIPLE</a:t>
            </a:r>
          </a:p>
        </p:txBody>
      </p:sp>
      <p:sp>
        <p:nvSpPr>
          <p:cNvPr id="3" name="Content Placeholder 2"/>
          <p:cNvSpPr>
            <a:spLocks noGrp="1"/>
          </p:cNvSpPr>
          <p:nvPr>
            <p:ph idx="1"/>
          </p:nvPr>
        </p:nvSpPr>
        <p:spPr>
          <a:xfrm>
            <a:off x="5410200" y="1538475"/>
            <a:ext cx="6248400" cy="4024125"/>
          </a:xfrm>
        </p:spPr>
        <p:txBody>
          <a:bodyPr/>
          <a:lstStyle/>
          <a:p>
            <a:pPr marL="0" indent="0">
              <a:buNone/>
            </a:pPr>
            <a:r>
              <a:rPr lang="en-US" b="1" dirty="0"/>
              <a:t>NO SPACE SHOULD BE USED FOR ONLY ONE THING, OR BY ONLY ONE CONSTITUENCY</a:t>
            </a:r>
            <a:r>
              <a:rPr lang="en-US" dirty="0"/>
              <a:t>:  OUR COMMITMENT TO MULTI-DISCIPLINARY AND CROSS-DISCIPLINARY WORK SHOULD EXTEND TO THE PHYSICAL BUILDING DESIGN, TECHNOLOGY SELECTION, ADMINISTRATION AND OPERATIONS, CULTURE &amp; COMMUNITY.</a:t>
            </a:r>
          </a:p>
          <a:p>
            <a:pPr marL="0" indent="0">
              <a:buNone/>
            </a:pPr>
            <a:endParaRPr lang="en-US" sz="1000" dirty="0"/>
          </a:p>
          <a:p>
            <a:pPr marL="0" indent="0">
              <a:buNone/>
            </a:pPr>
            <a:r>
              <a:rPr lang="en-US" dirty="0"/>
              <a:t>WE WERE TRYING FOR A PARTICLE ACCELERATOR FOR THE HAPPY ACCIDENT.</a:t>
            </a:r>
          </a:p>
          <a:p>
            <a:pPr marL="0" indent="0">
              <a:buNone/>
            </a:pPr>
            <a:endParaRPr lang="en-US" sz="1000" dirty="0"/>
          </a:p>
          <a:p>
            <a:pPr marL="0" indent="0">
              <a:buNone/>
            </a:pPr>
            <a:r>
              <a:rPr lang="en-US" dirty="0"/>
              <a:t>(AND MODEL FOR OUR STUDENTS HOW COLLABORATION AND TEAMS FUNCTION – </a:t>
            </a:r>
            <a:r>
              <a:rPr lang="en-US" sz="2800" b="1" dirty="0"/>
              <a:t>EXPERIENTIAL EDUCATION DELUXE</a:t>
            </a:r>
            <a:r>
              <a:rPr lang="en-US" dirty="0"/>
              <a:t>)</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914400"/>
            <a:ext cx="4876800" cy="3103418"/>
          </a:xfrm>
          <a:prstGeom prst="rect">
            <a:avLst/>
          </a:prstGeom>
          <a:ln w="28575">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3200400"/>
            <a:ext cx="4191000" cy="2357438"/>
          </a:xfrm>
          <a:prstGeom prst="rect">
            <a:avLst/>
          </a:prstGeom>
        </p:spPr>
      </p:pic>
    </p:spTree>
    <p:extLst>
      <p:ext uri="{BB962C8B-B14F-4D97-AF65-F5344CB8AC3E}">
        <p14:creationId xmlns:p14="http://schemas.microsoft.com/office/powerpoint/2010/main" val="350982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yDYSKuUy0yr5p8ws85RtKHIhgVKFmDp_xi1he1fd_AFMwAaws_5zaqTWjC1I2ZWiNhSX4Pjl1LmWy16NCZpVZNDcn4ardLWH2W0jy_j9le-byw0-_saa2idoWVHQedcsq2Kpw6jeckk">
            <a:extLst>
              <a:ext uri="{FF2B5EF4-FFF2-40B4-BE49-F238E27FC236}">
                <a16:creationId xmlns:a16="http://schemas.microsoft.com/office/drawing/2014/main" id="{B965CB7B-9EF1-40A2-8597-EE65D7BD32F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92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EE0E413-2EDB-44A2-A6D9-E0E29FE615BE}"/>
              </a:ext>
            </a:extLst>
          </p:cNvPr>
          <p:cNvSpPr/>
          <p:nvPr/>
        </p:nvSpPr>
        <p:spPr>
          <a:xfrm>
            <a:off x="0" y="2819400"/>
            <a:ext cx="12192000" cy="3124200"/>
          </a:xfrm>
          <a:prstGeom prst="rect">
            <a:avLst/>
          </a:prstGeom>
          <a:gradFill>
            <a:gsLst>
              <a:gs pos="0">
                <a:schemeClr val="bg1">
                  <a:alpha val="0"/>
                </a:schemeClr>
              </a:gs>
              <a:gs pos="7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0B4E-DFA5-454B-8B07-DC989A97F329}"/>
              </a:ext>
            </a:extLst>
          </p:cNvPr>
          <p:cNvSpPr>
            <a:spLocks noGrp="1"/>
          </p:cNvSpPr>
          <p:nvPr>
            <p:ph type="title"/>
          </p:nvPr>
        </p:nvSpPr>
        <p:spPr>
          <a:xfrm>
            <a:off x="1905000" y="5029200"/>
            <a:ext cx="9829800" cy="1293028"/>
          </a:xfrm>
        </p:spPr>
        <p:txBody>
          <a:bodyPr/>
          <a:lstStyle/>
          <a:p>
            <a:r>
              <a:rPr lang="en-US" dirty="0"/>
              <a:t>PART 2: RESEARCH and IDEAS</a:t>
            </a:r>
            <a:br>
              <a:rPr lang="en-US" dirty="0"/>
            </a:br>
            <a:endParaRPr lang="en-US" dirty="0"/>
          </a:p>
        </p:txBody>
      </p:sp>
    </p:spTree>
    <p:extLst>
      <p:ext uri="{BB962C8B-B14F-4D97-AF65-F5344CB8AC3E}">
        <p14:creationId xmlns:p14="http://schemas.microsoft.com/office/powerpoint/2010/main" val="2962490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a:stretch/>
        </p:blipFill>
        <p:spPr>
          <a:xfrm>
            <a:off x="0" y="0"/>
            <a:ext cx="12192000" cy="6034778"/>
          </a:xfrm>
          <a:prstGeom prst="rect">
            <a:avLst/>
          </a:prstGeom>
          <a:noFill/>
          <a:ln>
            <a:noFill/>
          </a:ln>
        </p:spPr>
      </p:pic>
      <p:sp>
        <p:nvSpPr>
          <p:cNvPr id="210" name="Google Shape;210;p26"/>
          <p:cNvSpPr/>
          <p:nvPr/>
        </p:nvSpPr>
        <p:spPr>
          <a:xfrm>
            <a:off x="0" y="0"/>
            <a:ext cx="12192000" cy="3810000"/>
          </a:xfrm>
          <a:prstGeom prst="rect">
            <a:avLst/>
          </a:prstGeom>
          <a:gradFill>
            <a:gsLst>
              <a:gs pos="0">
                <a:schemeClr val="dk1"/>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1" name="Google Shape;211;p26"/>
          <p:cNvSpPr txBox="1">
            <a:spLocks noGrp="1"/>
          </p:cNvSpPr>
          <p:nvPr>
            <p:ph type="title"/>
          </p:nvPr>
        </p:nvSpPr>
        <p:spPr>
          <a:xfrm>
            <a:off x="0" y="764373"/>
            <a:ext cx="12192000" cy="129302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Century Gothic"/>
              <a:buNone/>
            </a:pPr>
            <a:r>
              <a:rPr lang="en-US" sz="3600"/>
              <a:t>IDEA: MAYBE DEVELOPMENT STREAMING CAN HELP</a:t>
            </a:r>
            <a:br>
              <a:rPr lang="en-US" sz="3600"/>
            </a:br>
            <a:r>
              <a:rPr lang="en-US" sz="3600"/>
              <a:t>PUBLIC UNDERSTANDING OF GAMEDEV?</a:t>
            </a:r>
            <a:endParaRPr/>
          </a:p>
        </p:txBody>
      </p:sp>
      <p:cxnSp>
        <p:nvCxnSpPr>
          <p:cNvPr id="212" name="Google Shape;212;p26"/>
          <p:cNvCxnSpPr/>
          <p:nvPr/>
        </p:nvCxnSpPr>
        <p:spPr>
          <a:xfrm>
            <a:off x="0" y="6019800"/>
            <a:ext cx="12192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7"/>
          <p:cNvPicPr preferRelativeResize="0">
            <a:picLocks noGrp="1"/>
          </p:cNvPicPr>
          <p:nvPr>
            <p:ph type="body" idx="1"/>
          </p:nvPr>
        </p:nvPicPr>
        <p:blipFill rotWithShape="1">
          <a:blip r:embed="rId3">
            <a:alphaModFix/>
          </a:blip>
          <a:srcRect/>
          <a:stretch/>
        </p:blipFill>
        <p:spPr>
          <a:xfrm>
            <a:off x="1" y="1"/>
            <a:ext cx="12192000" cy="5105394"/>
          </a:xfrm>
          <a:prstGeom prst="rect">
            <a:avLst/>
          </a:prstGeom>
          <a:noFill/>
          <a:ln>
            <a:noFill/>
          </a:ln>
        </p:spPr>
      </p:pic>
      <p:sp>
        <p:nvSpPr>
          <p:cNvPr id="219" name="Google Shape;219;p27"/>
          <p:cNvSpPr/>
          <p:nvPr/>
        </p:nvSpPr>
        <p:spPr>
          <a:xfrm rot="-5400000">
            <a:off x="5067305" y="-2019306"/>
            <a:ext cx="2057391" cy="12192000"/>
          </a:xfrm>
          <a:prstGeom prst="rect">
            <a:avLst/>
          </a:prstGeom>
          <a:gradFill>
            <a:gsLst>
              <a:gs pos="0">
                <a:schemeClr val="dk1"/>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220" name="Google Shape;220;p27"/>
          <p:cNvCxnSpPr/>
          <p:nvPr/>
        </p:nvCxnSpPr>
        <p:spPr>
          <a:xfrm>
            <a:off x="-1" y="4953000"/>
            <a:ext cx="12192000" cy="0"/>
          </a:xfrm>
          <a:prstGeom prst="straightConnector1">
            <a:avLst/>
          </a:prstGeom>
          <a:noFill/>
          <a:ln w="15875" cap="flat" cmpd="sng">
            <a:solidFill>
              <a:schemeClr val="lt1"/>
            </a:solidFill>
            <a:prstDash val="solid"/>
            <a:round/>
            <a:headEnd type="none" w="sm" len="sm"/>
            <a:tailEnd type="none" w="sm" len="sm"/>
          </a:ln>
        </p:spPr>
      </p:cxnSp>
      <p:sp>
        <p:nvSpPr>
          <p:cNvPr id="221" name="Google Shape;221;p27"/>
          <p:cNvSpPr txBox="1">
            <a:spLocks noGrp="1"/>
          </p:cNvSpPr>
          <p:nvPr>
            <p:ph type="title"/>
          </p:nvPr>
        </p:nvSpPr>
        <p:spPr>
          <a:xfrm>
            <a:off x="114300" y="5029200"/>
            <a:ext cx="8610600" cy="1293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a:t>RETHINKING APPRENTICESHIP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0ED82-7944-400B-B200-C8E55EC3948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25"/>
          <a:stretch/>
        </p:blipFill>
        <p:spPr>
          <a:xfrm>
            <a:off x="0" y="1"/>
            <a:ext cx="12192000" cy="5943600"/>
          </a:xfrm>
          <a:prstGeom prst="rect">
            <a:avLst/>
          </a:prstGeom>
        </p:spPr>
      </p:pic>
      <p:sp>
        <p:nvSpPr>
          <p:cNvPr id="7" name="Rectangle 6">
            <a:extLst>
              <a:ext uri="{FF2B5EF4-FFF2-40B4-BE49-F238E27FC236}">
                <a16:creationId xmlns:a16="http://schemas.microsoft.com/office/drawing/2014/main" id="{38A166C3-F41A-4832-83CE-8A07B5E8B568}"/>
              </a:ext>
            </a:extLst>
          </p:cNvPr>
          <p:cNvSpPr/>
          <p:nvPr/>
        </p:nvSpPr>
        <p:spPr>
          <a:xfrm>
            <a:off x="0" y="0"/>
            <a:ext cx="12192000" cy="5943589"/>
          </a:xfrm>
          <a:prstGeom prst="rect">
            <a:avLst/>
          </a:prstGeom>
          <a:gradFill>
            <a:gsLst>
              <a:gs pos="0">
                <a:schemeClr val="bg1"/>
              </a:gs>
              <a:gs pos="100000">
                <a:schemeClr val="bg1">
                  <a:alpha val="4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2416075-C6B0-4D95-99D9-3C5E597F256C}"/>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06B9F1D-C2D5-4703-BFB6-231EBB04D91F}"/>
              </a:ext>
            </a:extLst>
          </p:cNvPr>
          <p:cNvSpPr>
            <a:spLocks noGrp="1"/>
          </p:cNvSpPr>
          <p:nvPr>
            <p:ph idx="1"/>
          </p:nvPr>
        </p:nvSpPr>
        <p:spPr>
          <a:xfrm>
            <a:off x="381000" y="1524000"/>
            <a:ext cx="10820400" cy="4024125"/>
          </a:xfrm>
        </p:spPr>
        <p:txBody>
          <a:bodyPr>
            <a:normAutofit/>
          </a:bodyPr>
          <a:lstStyle/>
          <a:p>
            <a:r>
              <a:rPr lang="en-US" dirty="0"/>
              <a:t>Game industry studies</a:t>
            </a:r>
          </a:p>
          <a:p>
            <a:pPr lvl="1"/>
            <a:r>
              <a:rPr lang="en-US" dirty="0"/>
              <a:t>Co-creativity (John Banks)</a:t>
            </a:r>
          </a:p>
          <a:p>
            <a:pPr lvl="1"/>
            <a:r>
              <a:rPr lang="en-US" dirty="0"/>
              <a:t>Game talk (Casey O’Donnell)</a:t>
            </a:r>
          </a:p>
          <a:p>
            <a:r>
              <a:rPr lang="en-US" dirty="0"/>
              <a:t>Live streaming gameplay</a:t>
            </a:r>
          </a:p>
          <a:p>
            <a:pPr lvl="1"/>
            <a:r>
              <a:rPr lang="en-US" dirty="0"/>
              <a:t>Broadcasting play (TL Taylor)</a:t>
            </a:r>
          </a:p>
          <a:p>
            <a:pPr lvl="1"/>
            <a:r>
              <a:rPr lang="en-US" dirty="0"/>
              <a:t>Hamilton W. A., Garretson O., &amp; </a:t>
            </a:r>
            <a:r>
              <a:rPr lang="en-US" dirty="0" err="1"/>
              <a:t>Kerne</a:t>
            </a:r>
            <a:r>
              <a:rPr lang="en-US" dirty="0"/>
              <a:t> A. (2014, April 26–May 1). </a:t>
            </a:r>
            <a:r>
              <a:rPr lang="en-US" i="1" dirty="0"/>
              <a:t>Streaming on Twitch: Fostering Participatory Communities of Play within Live Mixed Media</a:t>
            </a:r>
            <a:r>
              <a:rPr lang="en-US" dirty="0"/>
              <a:t>. In Proceedings of the SIGCHI Conference on Human Factors in Computing Systems (CHI ’14). New York, NY, USA.</a:t>
            </a:r>
          </a:p>
          <a:p>
            <a:endParaRPr lang="en-US" dirty="0"/>
          </a:p>
          <a:p>
            <a:pPr marL="0" indent="0">
              <a:buNone/>
            </a:pPr>
            <a:endParaRPr lang="en-US" dirty="0"/>
          </a:p>
        </p:txBody>
      </p:sp>
    </p:spTree>
    <p:extLst>
      <p:ext uri="{BB962C8B-B14F-4D97-AF65-F5344CB8AC3E}">
        <p14:creationId xmlns:p14="http://schemas.microsoft.com/office/powerpoint/2010/main" val="1709035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DAB66-DC1B-4DCD-838B-729F0A26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87254" cy="6093627"/>
          </a:xfrm>
          <a:prstGeom prst="rect">
            <a:avLst/>
          </a:prstGeom>
        </p:spPr>
      </p:pic>
      <p:sp>
        <p:nvSpPr>
          <p:cNvPr id="8" name="Rectangle 7">
            <a:extLst>
              <a:ext uri="{FF2B5EF4-FFF2-40B4-BE49-F238E27FC236}">
                <a16:creationId xmlns:a16="http://schemas.microsoft.com/office/drawing/2014/main" id="{FE2463B2-A13B-414C-82E5-AB7092C824F6}"/>
              </a:ext>
            </a:extLst>
          </p:cNvPr>
          <p:cNvSpPr/>
          <p:nvPr/>
        </p:nvSpPr>
        <p:spPr>
          <a:xfrm>
            <a:off x="0" y="0"/>
            <a:ext cx="12192000" cy="6106690"/>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2018-06-11 at 2.15.36 PM.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371106" y="384204"/>
            <a:ext cx="6363694" cy="5347674"/>
          </a:xfrm>
          <a:ln w="25400">
            <a:solidFill>
              <a:schemeClr val="tx1"/>
            </a:solidFill>
          </a:ln>
        </p:spPr>
      </p:pic>
      <p:sp>
        <p:nvSpPr>
          <p:cNvPr id="2" name="Title 1"/>
          <p:cNvSpPr>
            <a:spLocks noGrp="1"/>
          </p:cNvSpPr>
          <p:nvPr>
            <p:ph type="title"/>
          </p:nvPr>
        </p:nvSpPr>
        <p:spPr>
          <a:xfrm>
            <a:off x="0" y="764373"/>
            <a:ext cx="5029200" cy="1293028"/>
          </a:xfrm>
        </p:spPr>
        <p:txBody>
          <a:bodyPr/>
          <a:lstStyle/>
          <a:p>
            <a:r>
              <a:rPr lang="en-US" dirty="0"/>
              <a:t>A tale of </a:t>
            </a:r>
            <a:br>
              <a:rPr lang="en-US" dirty="0"/>
            </a:br>
            <a:r>
              <a:rPr lang="en-US" dirty="0"/>
              <a:t>two Adams</a:t>
            </a:r>
          </a:p>
        </p:txBody>
      </p:sp>
      <p:sp>
        <p:nvSpPr>
          <p:cNvPr id="3" name="Content Placeholder 2"/>
          <p:cNvSpPr>
            <a:spLocks noGrp="1"/>
          </p:cNvSpPr>
          <p:nvPr>
            <p:ph sz="half" idx="1"/>
          </p:nvPr>
        </p:nvSpPr>
        <p:spPr>
          <a:xfrm>
            <a:off x="685800" y="3352800"/>
            <a:ext cx="4343400" cy="2865883"/>
          </a:xfrm>
        </p:spPr>
        <p:txBody>
          <a:bodyPr/>
          <a:lstStyle/>
          <a:p>
            <a:pPr marL="0" indent="0" algn="r">
              <a:buNone/>
            </a:pPr>
            <a:r>
              <a:rPr lang="en-US" dirty="0"/>
              <a:t>Adam (1) (programmer making </a:t>
            </a:r>
            <a:r>
              <a:rPr lang="en-US" i="1" dirty="0"/>
              <a:t>Bot Land</a:t>
            </a:r>
            <a:r>
              <a:rPr lang="en-US" dirty="0"/>
              <a:t>)</a:t>
            </a:r>
          </a:p>
          <a:p>
            <a:pPr marL="0" indent="0" algn="r">
              <a:buNone/>
            </a:pPr>
            <a:endParaRPr lang="en-US" dirty="0"/>
          </a:p>
          <a:p>
            <a:pPr marL="0" indent="0" algn="r">
              <a:buNone/>
            </a:pPr>
            <a:r>
              <a:rPr lang="en-US" dirty="0" err="1"/>
              <a:t>Chluaid</a:t>
            </a:r>
            <a:r>
              <a:rPr lang="en-US" dirty="0"/>
              <a:t> (artist on </a:t>
            </a:r>
            <a:r>
              <a:rPr lang="en-US" i="1" dirty="0" err="1"/>
              <a:t>BrackenSack</a:t>
            </a:r>
            <a:r>
              <a:rPr lang="en-US" i="1" dirty="0"/>
              <a:t>: A </a:t>
            </a:r>
            <a:r>
              <a:rPr lang="en-US" i="1" dirty="0" err="1"/>
              <a:t>Dashkin</a:t>
            </a:r>
            <a:r>
              <a:rPr lang="en-US" i="1" dirty="0"/>
              <a:t> Game</a:t>
            </a:r>
            <a:r>
              <a:rPr lang="en-US" dirty="0"/>
              <a:t>) (and also named Adam (2) IRL)</a:t>
            </a:r>
          </a:p>
        </p:txBody>
      </p:sp>
      <p:cxnSp>
        <p:nvCxnSpPr>
          <p:cNvPr id="7" name="Straight Connector 6">
            <a:extLst>
              <a:ext uri="{FF2B5EF4-FFF2-40B4-BE49-F238E27FC236}">
                <a16:creationId xmlns:a16="http://schemas.microsoft.com/office/drawing/2014/main" id="{AB7D9663-7277-418D-BF8F-FCC2D39F356E}"/>
              </a:ext>
            </a:extLst>
          </p:cNvPr>
          <p:cNvCxnSpPr/>
          <p:nvPr/>
        </p:nvCxnSpPr>
        <p:spPr>
          <a:xfrm>
            <a:off x="0" y="609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2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5F1F4-69B5-481E-BBB5-491DA7E7B2FD}"/>
              </a:ext>
            </a:extLst>
          </p:cNvPr>
          <p:cNvSpPr/>
          <p:nvPr/>
        </p:nvSpPr>
        <p:spPr>
          <a:xfrm>
            <a:off x="0" y="0"/>
            <a:ext cx="12192000" cy="1676400"/>
          </a:xfrm>
          <a:prstGeom prst="rect">
            <a:avLst/>
          </a:prstGeom>
          <a:gradFill>
            <a:gsLst>
              <a:gs pos="0">
                <a:srgbClr val="00B0F0"/>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B7CA55-91EF-4714-9300-E99ADA22F790}"/>
              </a:ext>
            </a:extLst>
          </p:cNvPr>
          <p:cNvSpPr/>
          <p:nvPr/>
        </p:nvSpPr>
        <p:spPr>
          <a:xfrm>
            <a:off x="0" y="1676400"/>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F994A-26C7-4F66-992B-10A793F7310C}"/>
              </a:ext>
            </a:extLst>
          </p:cNvPr>
          <p:cNvSpPr>
            <a:spLocks noGrp="1"/>
          </p:cNvSpPr>
          <p:nvPr>
            <p:ph type="title"/>
          </p:nvPr>
        </p:nvSpPr>
        <p:spPr/>
        <p:txBody>
          <a:bodyPr/>
          <a:lstStyle/>
          <a:p>
            <a:r>
              <a:rPr lang="en-US" dirty="0"/>
              <a:t>A Tale Of Two Adams</a:t>
            </a:r>
          </a:p>
        </p:txBody>
      </p:sp>
      <p:sp>
        <p:nvSpPr>
          <p:cNvPr id="3" name="Content Placeholder 2">
            <a:extLst>
              <a:ext uri="{FF2B5EF4-FFF2-40B4-BE49-F238E27FC236}">
                <a16:creationId xmlns:a16="http://schemas.microsoft.com/office/drawing/2014/main" id="{30E64711-2BA1-444A-86E9-27C3FD5EFA0A}"/>
              </a:ext>
            </a:extLst>
          </p:cNvPr>
          <p:cNvSpPr>
            <a:spLocks noGrp="1"/>
          </p:cNvSpPr>
          <p:nvPr>
            <p:ph idx="1"/>
          </p:nvPr>
        </p:nvSpPr>
        <p:spPr>
          <a:xfrm>
            <a:off x="762000" y="1828800"/>
            <a:ext cx="4343400" cy="3749040"/>
          </a:xfrm>
        </p:spPr>
        <p:txBody>
          <a:bodyPr/>
          <a:lstStyle/>
          <a:p>
            <a:pPr marL="0" indent="0">
              <a:buNone/>
            </a:pPr>
            <a:r>
              <a:rPr lang="en-US" sz="3200" b="1" dirty="0"/>
              <a:t>“coder </a:t>
            </a:r>
            <a:r>
              <a:rPr lang="en-US" sz="3200" b="1" dirty="0" err="1"/>
              <a:t>adam</a:t>
            </a:r>
            <a:r>
              <a:rPr lang="en-US" sz="3200" b="1" dirty="0"/>
              <a:t>”</a:t>
            </a:r>
          </a:p>
          <a:p>
            <a:r>
              <a:rPr lang="en-US" b="1" dirty="0"/>
              <a:t>Talk aloud protocol</a:t>
            </a:r>
          </a:p>
          <a:p>
            <a:r>
              <a:rPr lang="en-US" b="1" dirty="0"/>
              <a:t>Careful attention to chat</a:t>
            </a:r>
          </a:p>
          <a:p>
            <a:r>
              <a:rPr lang="en-US" b="1" dirty="0"/>
              <a:t>Lots of questions &amp; advice to/from other developers</a:t>
            </a:r>
          </a:p>
          <a:p>
            <a:r>
              <a:rPr lang="en-US" b="1" dirty="0"/>
              <a:t>Streams as a commitment to practice</a:t>
            </a:r>
          </a:p>
          <a:p>
            <a:r>
              <a:rPr lang="en-US" b="1" dirty="0"/>
              <a:t>Small community, not about audience per se</a:t>
            </a:r>
          </a:p>
          <a:p>
            <a:endParaRPr lang="en-US" dirty="0"/>
          </a:p>
        </p:txBody>
      </p:sp>
      <p:sp>
        <p:nvSpPr>
          <p:cNvPr id="4" name="Content Placeholder 2">
            <a:extLst>
              <a:ext uri="{FF2B5EF4-FFF2-40B4-BE49-F238E27FC236}">
                <a16:creationId xmlns:a16="http://schemas.microsoft.com/office/drawing/2014/main" id="{BB51390A-9788-476A-81C6-AA2449B092FA}"/>
              </a:ext>
            </a:extLst>
          </p:cNvPr>
          <p:cNvSpPr txBox="1">
            <a:spLocks/>
          </p:cNvSpPr>
          <p:nvPr/>
        </p:nvSpPr>
        <p:spPr>
          <a:xfrm>
            <a:off x="5715000" y="1828800"/>
            <a:ext cx="5486400" cy="3749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“artist </a:t>
            </a:r>
            <a:r>
              <a:rPr lang="en-US" sz="3200" b="1" dirty="0" err="1"/>
              <a:t>adam</a:t>
            </a:r>
            <a:r>
              <a:rPr lang="en-US" sz="3200" b="1" dirty="0"/>
              <a:t>”</a:t>
            </a:r>
          </a:p>
          <a:p>
            <a:r>
              <a:rPr lang="en-US" b="1" dirty="0"/>
              <a:t>A kind of ‘visual stepwise process’</a:t>
            </a:r>
          </a:p>
          <a:p>
            <a:r>
              <a:rPr lang="en-US" b="1" dirty="0"/>
              <a:t>Specifically wanted less feedback</a:t>
            </a:r>
          </a:p>
          <a:p>
            <a:r>
              <a:rPr lang="en-US" b="1" dirty="0"/>
              <a:t>Streams as a commitment to practice</a:t>
            </a:r>
          </a:p>
          <a:p>
            <a:r>
              <a:rPr lang="en-US" b="1" dirty="0"/>
              <a:t>Small community, not about audience per se</a:t>
            </a:r>
          </a:p>
          <a:p>
            <a:r>
              <a:rPr lang="en-US" b="1" dirty="0"/>
              <a:t>Cultivation of community for visibility / connections</a:t>
            </a:r>
          </a:p>
        </p:txBody>
      </p:sp>
    </p:spTree>
    <p:extLst>
      <p:ext uri="{BB962C8B-B14F-4D97-AF65-F5344CB8AC3E}">
        <p14:creationId xmlns:p14="http://schemas.microsoft.com/office/powerpoint/2010/main" val="1017737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GENERAL DISCOURSE ON LIVE STREAMING &amp; ASSOCIATED ISSUES</a:t>
            </a:r>
            <a:endParaRPr/>
          </a:p>
        </p:txBody>
      </p:sp>
      <p:sp>
        <p:nvSpPr>
          <p:cNvPr id="253" name="Google Shape;253;p31"/>
          <p:cNvSpPr txBox="1">
            <a:spLocks noGrp="1"/>
          </p:cNvSpPr>
          <p:nvPr>
            <p:ph type="body" idx="1"/>
          </p:nvPr>
        </p:nvSpPr>
        <p:spPr>
          <a:xfrm>
            <a:off x="762000" y="2057401"/>
            <a:ext cx="107442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a:t>Most working developers make the case for a </a:t>
            </a:r>
            <a:r>
              <a:rPr lang="en-US" sz="2800" b="1"/>
              <a:t>grass roots approach that will “build up a community”</a:t>
            </a:r>
            <a:r>
              <a:rPr lang="en-US"/>
              <a:t> around the game being created…</a:t>
            </a:r>
            <a:endParaRPr/>
          </a:p>
          <a:p>
            <a:pPr marL="228600" lvl="0" indent="-228600" algn="l" rtl="0">
              <a:lnSpc>
                <a:spcPct val="90000"/>
              </a:lnSpc>
              <a:spcBef>
                <a:spcPts val="1000"/>
              </a:spcBef>
              <a:spcAft>
                <a:spcPts val="0"/>
              </a:spcAft>
              <a:buClr>
                <a:schemeClr val="lt1"/>
              </a:buClr>
              <a:buSzPts val="2200"/>
              <a:buChar char="•"/>
            </a:pPr>
            <a:r>
              <a:rPr lang="en-US"/>
              <a:t>A second goal for developers to live </a:t>
            </a:r>
            <a:r>
              <a:rPr lang="en-US" sz="2800" b="1"/>
              <a:t>stream is [daily] accountability</a:t>
            </a:r>
            <a:r>
              <a:rPr lang="en-US"/>
              <a:t>.</a:t>
            </a:r>
            <a:endParaRPr/>
          </a:p>
          <a:p>
            <a:pPr marL="228600" lvl="0" indent="-228600" algn="l" rtl="0">
              <a:lnSpc>
                <a:spcPct val="90000"/>
              </a:lnSpc>
              <a:spcBef>
                <a:spcPts val="1000"/>
              </a:spcBef>
              <a:spcAft>
                <a:spcPts val="0"/>
              </a:spcAft>
              <a:buClr>
                <a:schemeClr val="lt1"/>
              </a:buClr>
              <a:buSzPts val="2200"/>
              <a:buChar char="•"/>
            </a:pPr>
            <a:r>
              <a:rPr lang="en-US"/>
              <a:t>Additional goal to </a:t>
            </a:r>
            <a:r>
              <a:rPr lang="en-US" sz="2800" b="1"/>
              <a:t>prevent cloning of the game by other developers  </a:t>
            </a:r>
            <a:endParaRPr/>
          </a:p>
          <a:p>
            <a:pPr marL="228600" lvl="0" indent="-228600" algn="l" rtl="0">
              <a:lnSpc>
                <a:spcPct val="90000"/>
              </a:lnSpc>
              <a:spcBef>
                <a:spcPts val="1000"/>
              </a:spcBef>
              <a:spcAft>
                <a:spcPts val="0"/>
              </a:spcAft>
              <a:buClr>
                <a:schemeClr val="lt1"/>
              </a:buClr>
              <a:buSzPts val="2200"/>
              <a:buChar char="•"/>
            </a:pPr>
            <a:r>
              <a:rPr lang="en-US"/>
              <a:t>One of the most remarked on outcomes for streamers </a:t>
            </a:r>
            <a:r>
              <a:rPr lang="en-US" sz="2800" b="1"/>
              <a:t>is feedback and/or help: both in terms of offering instructional help to others </a:t>
            </a:r>
            <a:r>
              <a:rPr lang="en-US" sz="2400"/>
              <a:t>or</a:t>
            </a:r>
            <a:r>
              <a:rPr lang="en-US" sz="2800" b="1"/>
              <a:t> gaining help or feedback from viewers</a:t>
            </a:r>
            <a:endParaRPr b="1"/>
          </a:p>
        </p:txBody>
      </p:sp>
      <p:pic>
        <p:nvPicPr>
          <p:cNvPr id="254" name="Google Shape;254;p31"/>
          <p:cNvPicPr preferRelativeResize="0"/>
          <p:nvPr/>
        </p:nvPicPr>
        <p:blipFill rotWithShape="1">
          <a:blip r:embed="rId3">
            <a:alphaModFix amt="35000"/>
          </a:blip>
          <a:srcRect/>
          <a:stretch/>
        </p:blipFill>
        <p:spPr>
          <a:xfrm>
            <a:off x="0" y="0"/>
            <a:ext cx="12192000" cy="6093627"/>
          </a:xfrm>
          <a:prstGeom prst="rect">
            <a:avLst/>
          </a:prstGeom>
          <a:noFill/>
          <a:ln>
            <a:noFill/>
          </a:ln>
        </p:spPr>
      </p:pic>
      <p:cxnSp>
        <p:nvCxnSpPr>
          <p:cNvPr id="255" name="Google Shape;255;p31"/>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8595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261" name="Google Shape;261;p32"/>
          <p:cNvSpPr txBox="1">
            <a:spLocks noGrp="1"/>
          </p:cNvSpPr>
          <p:nvPr>
            <p:ph type="title"/>
          </p:nvPr>
        </p:nvSpPr>
        <p:spPr>
          <a:xfrm>
            <a:off x="2895600" y="433879"/>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dirty="0"/>
              <a:t>NOTIONS OF “AUTHENTICITY”</a:t>
            </a:r>
            <a:endParaRPr dirty="0"/>
          </a:p>
        </p:txBody>
      </p:sp>
      <p:sp>
        <p:nvSpPr>
          <p:cNvPr id="262" name="Google Shape;262;p32"/>
          <p:cNvSpPr txBox="1">
            <a:spLocks noGrp="1"/>
          </p:cNvSpPr>
          <p:nvPr>
            <p:ph type="body" idx="1"/>
          </p:nvPr>
        </p:nvSpPr>
        <p:spPr>
          <a:xfrm>
            <a:off x="1175607" y="1219200"/>
            <a:ext cx="10940193"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dirty="0"/>
              <a:t>Nearly all developers cited streaming as a way to “hear straight from players about what they think of the concept, art, gameplay and </a:t>
            </a:r>
            <a:r>
              <a:rPr lang="en-US" sz="2800" b="1" dirty="0"/>
              <a:t>what they want to see in the game” before it’s complete</a:t>
            </a:r>
            <a:r>
              <a:rPr lang="en-US" dirty="0"/>
              <a:t>. </a:t>
            </a:r>
            <a:endParaRPr dirty="0"/>
          </a:p>
          <a:p>
            <a:pPr marL="228600" lvl="0" indent="-228600" algn="l" rtl="0">
              <a:lnSpc>
                <a:spcPct val="90000"/>
              </a:lnSpc>
              <a:spcBef>
                <a:spcPts val="1000"/>
              </a:spcBef>
              <a:spcAft>
                <a:spcPts val="0"/>
              </a:spcAft>
              <a:buClr>
                <a:schemeClr val="lt1"/>
              </a:buClr>
              <a:buSzPts val="2200"/>
              <a:buChar char="•"/>
            </a:pPr>
            <a:r>
              <a:rPr lang="en-US" dirty="0"/>
              <a:t>This echoes John Banks’ findings about </a:t>
            </a:r>
            <a:r>
              <a:rPr lang="en-US" dirty="0" err="1"/>
              <a:t>Auran</a:t>
            </a:r>
            <a:r>
              <a:rPr lang="en-US" dirty="0"/>
              <a:t> and the ways that some developers </a:t>
            </a:r>
            <a:r>
              <a:rPr lang="en-US" sz="2800" b="1" dirty="0"/>
              <a:t>strive to work with players to shape how their games get made</a:t>
            </a:r>
            <a:r>
              <a:rPr lang="en-US" dirty="0"/>
              <a:t>.</a:t>
            </a:r>
            <a:endParaRPr dirty="0"/>
          </a:p>
          <a:p>
            <a:pPr marL="228600" lvl="0" indent="-228600" algn="l" rtl="0">
              <a:lnSpc>
                <a:spcPct val="90000"/>
              </a:lnSpc>
              <a:spcBef>
                <a:spcPts val="1000"/>
              </a:spcBef>
              <a:spcAft>
                <a:spcPts val="0"/>
              </a:spcAft>
              <a:buClr>
                <a:schemeClr val="lt1"/>
              </a:buClr>
              <a:buSzPts val="2200"/>
              <a:buChar char="•"/>
            </a:pPr>
            <a:r>
              <a:rPr lang="en-US" dirty="0"/>
              <a:t>Most developers have </a:t>
            </a:r>
            <a:r>
              <a:rPr lang="en-US" sz="2800" b="1" dirty="0"/>
              <a:t>largely been positive, or fairly vague, </a:t>
            </a:r>
            <a:r>
              <a:rPr lang="en-US" dirty="0"/>
              <a:t>on how useful such feedback can be however. </a:t>
            </a:r>
          </a:p>
          <a:p>
            <a:pPr marL="228600" lvl="0" indent="-228600" algn="l" rtl="0">
              <a:lnSpc>
                <a:spcPct val="90000"/>
              </a:lnSpc>
              <a:spcBef>
                <a:spcPts val="1000"/>
              </a:spcBef>
              <a:spcAft>
                <a:spcPts val="0"/>
              </a:spcAft>
              <a:buClr>
                <a:schemeClr val="lt1"/>
              </a:buClr>
              <a:buSzPts val="2200"/>
              <a:buChar char="•"/>
            </a:pPr>
            <a:r>
              <a:rPr lang="en-US" dirty="0"/>
              <a:t>Deep well around the “</a:t>
            </a:r>
            <a:r>
              <a:rPr lang="en-US" b="1" dirty="0"/>
              <a:t>this is real because it’s live</a:t>
            </a:r>
            <a:r>
              <a:rPr lang="en-US" dirty="0"/>
              <a:t>” and because it’s “</a:t>
            </a:r>
            <a:r>
              <a:rPr lang="en-US" b="1" dirty="0"/>
              <a:t>everyday people</a:t>
            </a:r>
            <a:r>
              <a:rPr lang="en-US" dirty="0"/>
              <a:t>”</a:t>
            </a:r>
          </a:p>
          <a:p>
            <a:pPr lvl="0">
              <a:buClr>
                <a:schemeClr val="lt1"/>
              </a:buClr>
              <a:buSzPts val="2200"/>
            </a:pPr>
            <a:r>
              <a:rPr lang="en-US" dirty="0"/>
              <a:t>“Development Streaming and Authenticity: Cultural Connections, Participatory Democracy and Potential Practices of Engagement” in 2 weeks</a:t>
            </a:r>
            <a:endParaRPr dirty="0"/>
          </a:p>
        </p:txBody>
      </p:sp>
      <p:cxnSp>
        <p:nvCxnSpPr>
          <p:cNvPr id="263" name="Google Shape;263;p32"/>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pic>
        <p:nvPicPr>
          <p:cNvPr id="3" name="Picture 2">
            <a:extLst>
              <a:ext uri="{FF2B5EF4-FFF2-40B4-BE49-F238E27FC236}">
                <a16:creationId xmlns:a16="http://schemas.microsoft.com/office/drawing/2014/main" id="{B7E58928-6530-475C-B1DA-B0DDBD4B98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a:off x="-2303318" y="2618979"/>
            <a:ext cx="5782243" cy="881792"/>
          </a:xfrm>
          <a:prstGeom prst="rect">
            <a:avLst/>
          </a:prstGeom>
          <a:ln w="254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0"/>
            <a:ext cx="12185206" cy="5622965"/>
          </a:xfrm>
          <a:prstGeom prst="rect">
            <a:avLst/>
          </a:prstGeom>
        </p:spPr>
      </p:pic>
      <p:sp>
        <p:nvSpPr>
          <p:cNvPr id="5" name="Rectangle 4"/>
          <p:cNvSpPr/>
          <p:nvPr/>
        </p:nvSpPr>
        <p:spPr>
          <a:xfrm>
            <a:off x="1" y="73232"/>
            <a:ext cx="12192000" cy="5717968"/>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Z:\Andystuff\My Pictures\2004-05-04_0001\Top.bmp"/>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48200" y="1905000"/>
            <a:ext cx="2895600" cy="1905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33600" y="4117172"/>
            <a:ext cx="7940040" cy="1293028"/>
          </a:xfrm>
        </p:spPr>
        <p:txBody>
          <a:bodyPr/>
          <a:lstStyle/>
          <a:p>
            <a:pPr algn="ctr"/>
            <a:r>
              <a:rPr lang="en-US" dirty="0"/>
              <a:t>I (STILL) make things.</a:t>
            </a:r>
          </a:p>
        </p:txBody>
      </p:sp>
    </p:spTree>
    <p:extLst>
      <p:ext uri="{BB962C8B-B14F-4D97-AF65-F5344CB8AC3E}">
        <p14:creationId xmlns:p14="http://schemas.microsoft.com/office/powerpoint/2010/main" val="300412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8EB8-636E-4F33-8428-8CFCD76640C9}"/>
              </a:ext>
            </a:extLst>
          </p:cNvPr>
          <p:cNvSpPr>
            <a:spLocks noGrp="1"/>
          </p:cNvSpPr>
          <p:nvPr>
            <p:ph type="title"/>
          </p:nvPr>
        </p:nvSpPr>
        <p:spPr/>
        <p:txBody>
          <a:bodyPr/>
          <a:lstStyle/>
          <a:p>
            <a:r>
              <a:rPr lang="en-US" dirty="0"/>
              <a:t>Art streaming</a:t>
            </a:r>
          </a:p>
        </p:txBody>
      </p:sp>
      <p:pic>
        <p:nvPicPr>
          <p:cNvPr id="5" name="Content Placeholder 4">
            <a:extLst>
              <a:ext uri="{FF2B5EF4-FFF2-40B4-BE49-F238E27FC236}">
                <a16:creationId xmlns:a16="http://schemas.microsoft.com/office/drawing/2014/main" id="{FA9910F8-A889-45DA-BFA2-9DA322C469BF}"/>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0"/>
            <a:ext cx="4514850" cy="6019800"/>
          </a:xfrm>
        </p:spPr>
      </p:pic>
      <p:sp>
        <p:nvSpPr>
          <p:cNvPr id="6" name="Rectangle 5">
            <a:extLst>
              <a:ext uri="{FF2B5EF4-FFF2-40B4-BE49-F238E27FC236}">
                <a16:creationId xmlns:a16="http://schemas.microsoft.com/office/drawing/2014/main" id="{26AF60E3-E241-4D8B-B050-26300C1B1CC4}"/>
              </a:ext>
            </a:extLst>
          </p:cNvPr>
          <p:cNvSpPr/>
          <p:nvPr/>
        </p:nvSpPr>
        <p:spPr>
          <a:xfrm>
            <a:off x="4114800" y="381000"/>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BA68E9-7B61-46CE-8E4A-8C50D30E7A13}"/>
              </a:ext>
            </a:extLst>
          </p:cNvPr>
          <p:cNvSpPr/>
          <p:nvPr/>
        </p:nvSpPr>
        <p:spPr>
          <a:xfrm>
            <a:off x="5029200" y="992974"/>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700A94-98E5-4F9D-84D7-7C8A6439E022}"/>
              </a:ext>
            </a:extLst>
          </p:cNvPr>
          <p:cNvSpPr/>
          <p:nvPr/>
        </p:nvSpPr>
        <p:spPr>
          <a:xfrm>
            <a:off x="3600450" y="1875541"/>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5657AF-55F7-4544-A44A-FD071EAA1DED}"/>
              </a:ext>
            </a:extLst>
          </p:cNvPr>
          <p:cNvSpPr/>
          <p:nvPr/>
        </p:nvSpPr>
        <p:spPr>
          <a:xfrm>
            <a:off x="6628130" y="1905345"/>
            <a:ext cx="1487170" cy="144745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0ABD17-C1F7-4FF3-AFE3-EA6C62DF538C}"/>
              </a:ext>
            </a:extLst>
          </p:cNvPr>
          <p:cNvSpPr/>
          <p:nvPr/>
        </p:nvSpPr>
        <p:spPr>
          <a:xfrm>
            <a:off x="4337051" y="3276599"/>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F6F753-E7B0-4A38-8B5B-8A909C667096}"/>
              </a:ext>
            </a:extLst>
          </p:cNvPr>
          <p:cNvSpPr/>
          <p:nvPr/>
        </p:nvSpPr>
        <p:spPr>
          <a:xfrm>
            <a:off x="5410200" y="2177967"/>
            <a:ext cx="1828800" cy="18288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6FC76-8DF4-498A-A5DC-B4C16E29B0C4}"/>
              </a:ext>
            </a:extLst>
          </p:cNvPr>
          <p:cNvSpPr/>
          <p:nvPr/>
        </p:nvSpPr>
        <p:spPr>
          <a:xfrm>
            <a:off x="7263130" y="3065781"/>
            <a:ext cx="1174750" cy="119939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4CB7AE-F35B-4AC2-89DE-7733C8BE9909}"/>
              </a:ext>
            </a:extLst>
          </p:cNvPr>
          <p:cNvSpPr/>
          <p:nvPr/>
        </p:nvSpPr>
        <p:spPr>
          <a:xfrm>
            <a:off x="8402320" y="1614426"/>
            <a:ext cx="990600" cy="885949"/>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0193DB-9F10-4F22-8F8C-FB052A951A70}"/>
              </a:ext>
            </a:extLst>
          </p:cNvPr>
          <p:cNvSpPr/>
          <p:nvPr/>
        </p:nvSpPr>
        <p:spPr>
          <a:xfrm>
            <a:off x="9220200" y="2259764"/>
            <a:ext cx="661670" cy="56709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9B880E-71D3-4284-8CEC-E057915083E5}"/>
              </a:ext>
            </a:extLst>
          </p:cNvPr>
          <p:cNvSpPr/>
          <p:nvPr/>
        </p:nvSpPr>
        <p:spPr>
          <a:xfrm>
            <a:off x="3972560" y="4586908"/>
            <a:ext cx="1437639" cy="1427812"/>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D555E5-56DD-47DA-BB4C-BDB6DD28AF20}"/>
              </a:ext>
            </a:extLst>
          </p:cNvPr>
          <p:cNvSpPr/>
          <p:nvPr/>
        </p:nvSpPr>
        <p:spPr>
          <a:xfrm>
            <a:off x="4079875" y="-31741"/>
            <a:ext cx="1330324" cy="1081528"/>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81D57A-61FF-49DA-A596-D4784DA64392}"/>
              </a:ext>
            </a:extLst>
          </p:cNvPr>
          <p:cNvSpPr/>
          <p:nvPr/>
        </p:nvSpPr>
        <p:spPr>
          <a:xfrm>
            <a:off x="11017250" y="3672508"/>
            <a:ext cx="1174750" cy="1128092"/>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EF9012-9064-4BA4-B5C1-522BEC112262}"/>
              </a:ext>
            </a:extLst>
          </p:cNvPr>
          <p:cNvSpPr/>
          <p:nvPr/>
        </p:nvSpPr>
        <p:spPr>
          <a:xfrm>
            <a:off x="9881870" y="4329174"/>
            <a:ext cx="844550" cy="77622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44D370-B981-4161-9CF5-08CFF9AC5499}"/>
              </a:ext>
            </a:extLst>
          </p:cNvPr>
          <p:cNvSpPr/>
          <p:nvPr/>
        </p:nvSpPr>
        <p:spPr>
          <a:xfrm>
            <a:off x="9535158" y="4006766"/>
            <a:ext cx="693421" cy="643807"/>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B0C637-4C52-4B3E-B0E8-7B8EEA117C80}"/>
              </a:ext>
            </a:extLst>
          </p:cNvPr>
          <p:cNvSpPr/>
          <p:nvPr/>
        </p:nvSpPr>
        <p:spPr>
          <a:xfrm>
            <a:off x="5542915" y="5410200"/>
            <a:ext cx="622936" cy="577766"/>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C7642F9-2FF7-4012-B983-EDEA58C6F2F0}"/>
              </a:ext>
            </a:extLst>
          </p:cNvPr>
          <p:cNvSpPr/>
          <p:nvPr/>
        </p:nvSpPr>
        <p:spPr>
          <a:xfrm>
            <a:off x="6416673" y="4236554"/>
            <a:ext cx="555627" cy="564046"/>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C753A8-D24A-471B-910A-31E40D5B7C77}"/>
              </a:ext>
            </a:extLst>
          </p:cNvPr>
          <p:cNvSpPr/>
          <p:nvPr/>
        </p:nvSpPr>
        <p:spPr>
          <a:xfrm>
            <a:off x="7772401" y="3665476"/>
            <a:ext cx="1372868" cy="1165101"/>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oogle Shape;220;p27">
            <a:extLst>
              <a:ext uri="{FF2B5EF4-FFF2-40B4-BE49-F238E27FC236}">
                <a16:creationId xmlns:a16="http://schemas.microsoft.com/office/drawing/2014/main" id="{396BBB97-8B91-472F-8104-D112A19B790F}"/>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2999779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F9CA10-B5B4-42D3-B329-76FEB0C7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34300" cy="5867400"/>
          </a:xfrm>
          <a:prstGeom prst="rect">
            <a:avLst/>
          </a:prstGeom>
        </p:spPr>
      </p:pic>
      <p:sp>
        <p:nvSpPr>
          <p:cNvPr id="7" name="Rectangle 6">
            <a:extLst>
              <a:ext uri="{FF2B5EF4-FFF2-40B4-BE49-F238E27FC236}">
                <a16:creationId xmlns:a16="http://schemas.microsoft.com/office/drawing/2014/main" id="{BD833E96-92EE-4A65-8D60-D963872006EC}"/>
              </a:ext>
            </a:extLst>
          </p:cNvPr>
          <p:cNvSpPr/>
          <p:nvPr/>
        </p:nvSpPr>
        <p:spPr>
          <a:xfrm>
            <a:off x="0" y="0"/>
            <a:ext cx="7734300" cy="5867400"/>
          </a:xfrm>
          <a:prstGeom prst="rect">
            <a:avLst/>
          </a:prstGeom>
          <a:gradFill>
            <a:gsLst>
              <a:gs pos="0">
                <a:schemeClr val="bg1">
                  <a:alpha val="0"/>
                </a:schemeClr>
              </a:gs>
              <a:gs pos="9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B5F4E-D54E-42F8-B1A0-8BF182FD0862}"/>
              </a:ext>
            </a:extLst>
          </p:cNvPr>
          <p:cNvSpPr>
            <a:spLocks noGrp="1"/>
          </p:cNvSpPr>
          <p:nvPr>
            <p:ph type="title"/>
          </p:nvPr>
        </p:nvSpPr>
        <p:spPr>
          <a:xfrm>
            <a:off x="3200400" y="228600"/>
            <a:ext cx="8610600" cy="1293028"/>
          </a:xfrm>
        </p:spPr>
        <p:txBody>
          <a:bodyPr/>
          <a:lstStyle/>
          <a:p>
            <a:r>
              <a:rPr lang="en-US" dirty="0"/>
              <a:t>THE BOB ROSS THING</a:t>
            </a:r>
          </a:p>
        </p:txBody>
      </p:sp>
      <p:sp>
        <p:nvSpPr>
          <p:cNvPr id="3" name="Content Placeholder 2">
            <a:extLst>
              <a:ext uri="{FF2B5EF4-FFF2-40B4-BE49-F238E27FC236}">
                <a16:creationId xmlns:a16="http://schemas.microsoft.com/office/drawing/2014/main" id="{BF354157-C1F9-4151-B839-5C4D8AC5E6CF}"/>
              </a:ext>
            </a:extLst>
          </p:cNvPr>
          <p:cNvSpPr>
            <a:spLocks noGrp="1"/>
          </p:cNvSpPr>
          <p:nvPr>
            <p:ph idx="1"/>
          </p:nvPr>
        </p:nvSpPr>
        <p:spPr>
          <a:xfrm>
            <a:off x="4191000" y="881164"/>
            <a:ext cx="7696200" cy="4602863"/>
          </a:xfrm>
        </p:spPr>
        <p:txBody>
          <a:bodyPr/>
          <a:lstStyle/>
          <a:p>
            <a:r>
              <a:rPr lang="en-US" dirty="0"/>
              <a:t>many art streamers attempt to mimic a formulaic step-wise, talk aloud protocol as popularized most famously by Bob Ross on his television program “The Joy of Painting”, but there are numerous exceptions and experiments. </a:t>
            </a:r>
          </a:p>
          <a:p>
            <a:r>
              <a:rPr lang="en-US" dirty="0"/>
              <a:t>Indeed, the retro-style Ross stream is the most widely viewed in this entire sub-culture, often with a focus on merely connecting socially while satirizing the medium</a:t>
            </a:r>
          </a:p>
          <a:p>
            <a:r>
              <a:rPr lang="en-US" dirty="0"/>
              <a:t>occasionally to reflect upon subject, technique, and practice in ways that explore both the creation of the work itself as well as the performative act of creating work for a television program (which is related in obvious fashion to particular aspects of streaming).</a:t>
            </a:r>
          </a:p>
        </p:txBody>
      </p:sp>
      <p:sp>
        <p:nvSpPr>
          <p:cNvPr id="4" name="Title 1">
            <a:extLst>
              <a:ext uri="{FF2B5EF4-FFF2-40B4-BE49-F238E27FC236}">
                <a16:creationId xmlns:a16="http://schemas.microsoft.com/office/drawing/2014/main" id="{61B4DB44-B041-417D-A10B-E6967AF45B6C}"/>
              </a:ext>
            </a:extLst>
          </p:cNvPr>
          <p:cNvSpPr txBox="1">
            <a:spLocks/>
          </p:cNvSpPr>
          <p:nvPr/>
        </p:nvSpPr>
        <p:spPr>
          <a:xfrm>
            <a:off x="0" y="4879123"/>
            <a:ext cx="4191000"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CABIN CHANCE</a:t>
            </a:r>
          </a:p>
        </p:txBody>
      </p:sp>
      <p:cxnSp>
        <p:nvCxnSpPr>
          <p:cNvPr id="8" name="Google Shape;212;p26">
            <a:extLst>
              <a:ext uri="{FF2B5EF4-FFF2-40B4-BE49-F238E27FC236}">
                <a16:creationId xmlns:a16="http://schemas.microsoft.com/office/drawing/2014/main" id="{3B22FE36-AD31-4975-8F74-7B64DC470886}"/>
              </a:ext>
            </a:extLst>
          </p:cNvPr>
          <p:cNvCxnSpPr/>
          <p:nvPr/>
        </p:nvCxnSpPr>
        <p:spPr>
          <a:xfrm>
            <a:off x="0" y="5867400"/>
            <a:ext cx="12192000" cy="0"/>
          </a:xfrm>
          <a:prstGeom prst="straightConnector1">
            <a:avLst/>
          </a:prstGeom>
          <a:noFill/>
          <a:ln w="1905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152361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62FA-F14E-4124-8E21-D818BC54C330}"/>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B1193A3F-6B27-41D8-A4A4-A291912A47C7}"/>
              </a:ext>
            </a:extLst>
          </p:cNvPr>
          <p:cNvSpPr>
            <a:spLocks noGrp="1"/>
          </p:cNvSpPr>
          <p:nvPr>
            <p:ph idx="1"/>
          </p:nvPr>
        </p:nvSpPr>
        <p:spPr>
          <a:xfrm>
            <a:off x="685800" y="1828800"/>
            <a:ext cx="10820400" cy="4389885"/>
          </a:xfrm>
        </p:spPr>
        <p:txBody>
          <a:bodyPr/>
          <a:lstStyle/>
          <a:p>
            <a:pPr marL="0" indent="0">
              <a:buNone/>
            </a:pPr>
            <a:r>
              <a:rPr lang="en-US" dirty="0"/>
              <a:t>Explore early observations of this activity over approximately a year.  </a:t>
            </a:r>
          </a:p>
          <a:p>
            <a:pPr marL="0" indent="0">
              <a:buNone/>
            </a:pPr>
            <a:r>
              <a:rPr lang="en-US" dirty="0"/>
              <a:t>During this period, different streams were selected several times weekly from the first three pages of the Twitch ‘Art’ channel, with an effort to vary the gender, presumed age, location, and artistic subject of the streamer.  </a:t>
            </a:r>
          </a:p>
          <a:p>
            <a:pPr marL="0" indent="0">
              <a:buNone/>
            </a:pPr>
            <a:r>
              <a:rPr lang="en-US" dirty="0"/>
              <a:t>Streams were observed for an hour or more, both watching the stream live and monitoring the chat.  </a:t>
            </a:r>
          </a:p>
          <a:p>
            <a:pPr marL="0" indent="0">
              <a:buNone/>
            </a:pPr>
            <a:r>
              <a:rPr lang="en-US" dirty="0"/>
              <a:t>During this time notes were taken in real time on the activities therein, and analyzed later to draw conclusions and recognize repeated patterns of behavior.  </a:t>
            </a:r>
          </a:p>
          <a:p>
            <a:pPr marL="0" indent="0">
              <a:buNone/>
            </a:pPr>
            <a:r>
              <a:rPr lang="en-US" dirty="0"/>
              <a:t>As such, this presentation represents early work in exploring and understanding this activity.</a:t>
            </a:r>
          </a:p>
          <a:p>
            <a:endParaRPr lang="en-US" dirty="0"/>
          </a:p>
        </p:txBody>
      </p:sp>
    </p:spTree>
    <p:extLst>
      <p:ext uri="{BB962C8B-B14F-4D97-AF65-F5344CB8AC3E}">
        <p14:creationId xmlns:p14="http://schemas.microsoft.com/office/powerpoint/2010/main" val="4134388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9"/>
          <p:cNvPicPr preferRelativeResize="0"/>
          <p:nvPr/>
        </p:nvPicPr>
        <p:blipFill rotWithShape="1">
          <a:blip r:embed="rId3">
            <a:alphaModFix/>
          </a:blip>
          <a:srcRect/>
          <a:stretch/>
        </p:blipFill>
        <p:spPr>
          <a:xfrm>
            <a:off x="0" y="13063"/>
            <a:ext cx="12192000" cy="6093627"/>
          </a:xfrm>
          <a:prstGeom prst="rect">
            <a:avLst/>
          </a:prstGeom>
          <a:noFill/>
          <a:ln>
            <a:noFill/>
          </a:ln>
        </p:spPr>
      </p:pic>
      <p:sp>
        <p:nvSpPr>
          <p:cNvPr id="236" name="Google Shape;236;p29"/>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7" name="Google Shape;237;p29"/>
          <p:cNvSpPr txBox="1">
            <a:spLocks noGrp="1"/>
          </p:cNvSpPr>
          <p:nvPr>
            <p:ph type="title"/>
          </p:nvPr>
        </p:nvSpPr>
        <p:spPr>
          <a:xfrm>
            <a:off x="457200" y="609600"/>
            <a:ext cx="9067800" cy="1293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a:t>ADDITIONAL POTENTIAL CRITERION FOR EVALUATING STREAMS</a:t>
            </a:r>
            <a:endParaRPr/>
          </a:p>
        </p:txBody>
      </p:sp>
      <p:sp>
        <p:nvSpPr>
          <p:cNvPr id="238" name="Google Shape;238;p29"/>
          <p:cNvSpPr txBox="1">
            <a:spLocks noGrp="1"/>
          </p:cNvSpPr>
          <p:nvPr>
            <p:ph type="body" idx="1"/>
          </p:nvPr>
        </p:nvSpPr>
        <p:spPr>
          <a:xfrm>
            <a:off x="457200" y="1917102"/>
            <a:ext cx="9067800" cy="4024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b="1"/>
              <a:t>1) </a:t>
            </a:r>
            <a:r>
              <a:rPr lang="en-US"/>
              <a:t>the degree to which formal and informal design processes and principles are discussed and presented to the audience </a:t>
            </a:r>
            <a:endParaRPr/>
          </a:p>
          <a:p>
            <a:pPr marL="0" lvl="0" indent="0" algn="l" rtl="0">
              <a:lnSpc>
                <a:spcPct val="90000"/>
              </a:lnSpc>
              <a:spcBef>
                <a:spcPts val="1000"/>
              </a:spcBef>
              <a:spcAft>
                <a:spcPts val="0"/>
              </a:spcAft>
              <a:buClr>
                <a:schemeClr val="lt1"/>
              </a:buClr>
              <a:buSzPts val="2200"/>
              <a:buNone/>
            </a:pPr>
            <a:r>
              <a:rPr lang="en-US" b="1"/>
              <a:t>2) </a:t>
            </a:r>
            <a:r>
              <a:rPr lang="en-US"/>
              <a:t>the type of design vocabulary employed in the stream sessions </a:t>
            </a:r>
            <a:endParaRPr/>
          </a:p>
          <a:p>
            <a:pPr marL="0" lvl="0" indent="0" algn="l" rtl="0">
              <a:lnSpc>
                <a:spcPct val="90000"/>
              </a:lnSpc>
              <a:spcBef>
                <a:spcPts val="1000"/>
              </a:spcBef>
              <a:spcAft>
                <a:spcPts val="0"/>
              </a:spcAft>
              <a:buClr>
                <a:schemeClr val="lt1"/>
              </a:buClr>
              <a:buSzPts val="2200"/>
              <a:buNone/>
            </a:pPr>
            <a:r>
              <a:rPr lang="en-US" b="1"/>
              <a:t>3) </a:t>
            </a:r>
            <a:r>
              <a:rPr lang="en-US"/>
              <a:t>how streaming as an activity forces (or fails to enforce) a type of reflexive self-study of the role of a game designer, developer and/or artist </a:t>
            </a:r>
            <a:endParaRPr/>
          </a:p>
          <a:p>
            <a:pPr marL="0" lvl="0" indent="0" algn="l" rtl="0">
              <a:lnSpc>
                <a:spcPct val="90000"/>
              </a:lnSpc>
              <a:spcBef>
                <a:spcPts val="1000"/>
              </a:spcBef>
              <a:spcAft>
                <a:spcPts val="0"/>
              </a:spcAft>
              <a:buClr>
                <a:schemeClr val="lt1"/>
              </a:buClr>
              <a:buSzPts val="2200"/>
              <a:buNone/>
            </a:pPr>
            <a:r>
              <a:rPr lang="en-US" b="1"/>
              <a:t>4) </a:t>
            </a:r>
            <a:r>
              <a:rPr lang="en-US"/>
              <a:t>the role of the stream audience during the live session as an interactive influence on the design of the game itself</a:t>
            </a:r>
            <a:endParaRPr/>
          </a:p>
          <a:p>
            <a:pPr marL="0" lvl="0" indent="0" algn="l" rtl="0">
              <a:lnSpc>
                <a:spcPct val="90000"/>
              </a:lnSpc>
              <a:spcBef>
                <a:spcPts val="1000"/>
              </a:spcBef>
              <a:spcAft>
                <a:spcPts val="0"/>
              </a:spcAft>
              <a:buClr>
                <a:schemeClr val="lt1"/>
              </a:buClr>
              <a:buSzPts val="2200"/>
              <a:buNone/>
            </a:pPr>
            <a:r>
              <a:rPr lang="en-US" b="1"/>
              <a:t>5) </a:t>
            </a:r>
            <a:r>
              <a:rPr lang="en-US"/>
              <a:t>the potential of the stream in question to help inform novice- or non-developers about issues and paradigms in game design, development and production </a:t>
            </a:r>
            <a:endParaRPr/>
          </a:p>
        </p:txBody>
      </p:sp>
      <p:cxnSp>
        <p:nvCxnSpPr>
          <p:cNvPr id="239" name="Google Shape;239;p29"/>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5;p29">
            <a:extLst>
              <a:ext uri="{FF2B5EF4-FFF2-40B4-BE49-F238E27FC236}">
                <a16:creationId xmlns:a16="http://schemas.microsoft.com/office/drawing/2014/main" id="{9D79C949-FA4D-4EBA-8806-5EA96837CAE7}"/>
              </a:ext>
            </a:extLst>
          </p:cNvPr>
          <p:cNvPicPr preferRelativeResize="0"/>
          <p:nvPr/>
        </p:nvPicPr>
        <p:blipFill rotWithShape="1">
          <a:blip r:embed="rId2">
            <a:alphaModFix/>
          </a:blip>
          <a:srcRect/>
          <a:stretch/>
        </p:blipFill>
        <p:spPr>
          <a:xfrm>
            <a:off x="0" y="13063"/>
            <a:ext cx="12192000" cy="6093627"/>
          </a:xfrm>
          <a:prstGeom prst="rect">
            <a:avLst/>
          </a:prstGeom>
          <a:noFill/>
          <a:ln>
            <a:noFill/>
          </a:ln>
        </p:spPr>
      </p:pic>
      <p:sp>
        <p:nvSpPr>
          <p:cNvPr id="5" name="Google Shape;236;p29">
            <a:extLst>
              <a:ext uri="{FF2B5EF4-FFF2-40B4-BE49-F238E27FC236}">
                <a16:creationId xmlns:a16="http://schemas.microsoft.com/office/drawing/2014/main" id="{9F8E0A60-99CD-4736-A6FE-643469ECC21C}"/>
              </a:ext>
            </a:extLst>
          </p:cNvPr>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F30CF2F4-CD80-41EA-A4D4-DADDF7EAA54B}"/>
              </a:ext>
            </a:extLst>
          </p:cNvPr>
          <p:cNvSpPr>
            <a:spLocks noGrp="1"/>
          </p:cNvSpPr>
          <p:nvPr>
            <p:ph type="title"/>
          </p:nvPr>
        </p:nvSpPr>
        <p:spPr/>
        <p:txBody>
          <a:bodyPr/>
          <a:lstStyle/>
          <a:p>
            <a:r>
              <a:rPr lang="en-US" dirty="0"/>
              <a:t>Why care?</a:t>
            </a:r>
          </a:p>
        </p:txBody>
      </p:sp>
      <p:sp>
        <p:nvSpPr>
          <p:cNvPr id="3" name="Content Placeholder 2">
            <a:extLst>
              <a:ext uri="{FF2B5EF4-FFF2-40B4-BE49-F238E27FC236}">
                <a16:creationId xmlns:a16="http://schemas.microsoft.com/office/drawing/2014/main" id="{3D961F60-FC68-4CA5-89FD-09F9164F08F2}"/>
              </a:ext>
            </a:extLst>
          </p:cNvPr>
          <p:cNvSpPr>
            <a:spLocks noGrp="1"/>
          </p:cNvSpPr>
          <p:nvPr>
            <p:ph idx="1"/>
          </p:nvPr>
        </p:nvSpPr>
        <p:spPr>
          <a:xfrm>
            <a:off x="675640" y="1524000"/>
            <a:ext cx="10820400" cy="4024125"/>
          </a:xfrm>
        </p:spPr>
        <p:txBody>
          <a:bodyPr/>
          <a:lstStyle/>
          <a:p>
            <a:r>
              <a:rPr lang="en-US" dirty="0"/>
              <a:t>Currently within the academy there is mounting pressure to deliver education via distance learning methodologies, and studio arts are often seen as problematic in that context. </a:t>
            </a:r>
          </a:p>
          <a:p>
            <a:r>
              <a:rPr lang="en-US" dirty="0"/>
              <a:t>Most current approaches focus on blending on-site studio practice with online reflection and critique (Bender et al 2006)</a:t>
            </a:r>
          </a:p>
          <a:p>
            <a:r>
              <a:rPr lang="en-US" dirty="0"/>
              <a:t>Yet in streaming, the scale and format of critique in a given online space often matures organically from a somewhat sophomoric from to discussion of both art streaming as a performative act as well as a discussion of the piece and critique of artistic process</a:t>
            </a:r>
          </a:p>
          <a:p>
            <a:r>
              <a:rPr lang="en-US" dirty="0"/>
              <a:t>There is also an informal system of skill levelling and knowledge acquisition as individual streamers seek to associate with others who are producing work at a similar or slightly aspirational level, in addition to pursuit of consuming celebrity streams or post-mortems of famous work.</a:t>
            </a:r>
          </a:p>
        </p:txBody>
      </p:sp>
    </p:spTree>
    <p:extLst>
      <p:ext uri="{BB962C8B-B14F-4D97-AF65-F5344CB8AC3E}">
        <p14:creationId xmlns:p14="http://schemas.microsoft.com/office/powerpoint/2010/main" val="1035646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5;p29">
            <a:extLst>
              <a:ext uri="{FF2B5EF4-FFF2-40B4-BE49-F238E27FC236}">
                <a16:creationId xmlns:a16="http://schemas.microsoft.com/office/drawing/2014/main" id="{7FE8A268-E07E-4906-9D3B-9AC7E4C31BAD}"/>
              </a:ext>
            </a:extLst>
          </p:cNvPr>
          <p:cNvPicPr preferRelativeResize="0"/>
          <p:nvPr/>
        </p:nvPicPr>
        <p:blipFill rotWithShape="1">
          <a:blip r:embed="rId2">
            <a:alphaModFix/>
          </a:blip>
          <a:srcRect/>
          <a:stretch/>
        </p:blipFill>
        <p:spPr>
          <a:xfrm>
            <a:off x="0" y="13063"/>
            <a:ext cx="12192000" cy="6093627"/>
          </a:xfrm>
          <a:prstGeom prst="rect">
            <a:avLst/>
          </a:prstGeom>
          <a:noFill/>
          <a:ln>
            <a:noFill/>
          </a:ln>
        </p:spPr>
      </p:pic>
      <p:sp>
        <p:nvSpPr>
          <p:cNvPr id="5" name="Google Shape;236;p29">
            <a:extLst>
              <a:ext uri="{FF2B5EF4-FFF2-40B4-BE49-F238E27FC236}">
                <a16:creationId xmlns:a16="http://schemas.microsoft.com/office/drawing/2014/main" id="{49DFDBD6-8474-4119-B049-93EF1056C648}"/>
              </a:ext>
            </a:extLst>
          </p:cNvPr>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EF3DD8D2-7D38-498E-AB81-BF497FE39E05}"/>
              </a:ext>
            </a:extLst>
          </p:cNvPr>
          <p:cNvSpPr>
            <a:spLocks noGrp="1"/>
          </p:cNvSpPr>
          <p:nvPr>
            <p:ph type="title"/>
          </p:nvPr>
        </p:nvSpPr>
        <p:spPr>
          <a:xfrm>
            <a:off x="685800" y="764373"/>
            <a:ext cx="10820400" cy="1293028"/>
          </a:xfrm>
        </p:spPr>
        <p:txBody>
          <a:bodyPr/>
          <a:lstStyle/>
          <a:p>
            <a:r>
              <a:rPr lang="en-US" dirty="0"/>
              <a:t>Link to games &amp; (sometimes) esports</a:t>
            </a:r>
          </a:p>
        </p:txBody>
      </p:sp>
      <p:sp>
        <p:nvSpPr>
          <p:cNvPr id="3" name="Content Placeholder 2">
            <a:extLst>
              <a:ext uri="{FF2B5EF4-FFF2-40B4-BE49-F238E27FC236}">
                <a16:creationId xmlns:a16="http://schemas.microsoft.com/office/drawing/2014/main" id="{CFB72B3D-CF84-4F8B-8336-45B3E15EFFB7}"/>
              </a:ext>
            </a:extLst>
          </p:cNvPr>
          <p:cNvSpPr>
            <a:spLocks noGrp="1"/>
          </p:cNvSpPr>
          <p:nvPr>
            <p:ph idx="1"/>
          </p:nvPr>
        </p:nvSpPr>
        <p:spPr/>
        <p:txBody>
          <a:bodyPr/>
          <a:lstStyle/>
          <a:p>
            <a:r>
              <a:rPr lang="en-US" dirty="0"/>
              <a:t>Additionally, the practice of these streamers often involves the pre-negotiation of ‘attend my stream and I’ll attend yours’ for both individual collaboration and review, as well as the bolstering of Twitch-based metrics’ </a:t>
            </a:r>
          </a:p>
          <a:p>
            <a:r>
              <a:rPr lang="en-US" dirty="0"/>
              <a:t>Individual streams and groups arise from common artistic practices (i.e. exploring ‘brushing technique’ or ‘experimenting with palette’ or particular forms or subjects, as well as process-oriented paradigms such as ‘sketch to paint’ or ‘polishing and print techniques’)</a:t>
            </a:r>
          </a:p>
          <a:p>
            <a:r>
              <a:rPr lang="en-US" dirty="0"/>
              <a:t>There is also significant anecdotal evidence that these linkages, relationships, and connection patterns are informed by, and intertwined with, other networks that surround commercial games and esports</a:t>
            </a:r>
          </a:p>
        </p:txBody>
      </p:sp>
    </p:spTree>
    <p:extLst>
      <p:ext uri="{BB962C8B-B14F-4D97-AF65-F5344CB8AC3E}">
        <p14:creationId xmlns:p14="http://schemas.microsoft.com/office/powerpoint/2010/main" val="658645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1"/>
          <p:cNvSpPr txBox="1">
            <a:spLocks noGrp="1"/>
          </p:cNvSpPr>
          <p:nvPr>
            <p:ph type="body" idx="1"/>
          </p:nvPr>
        </p:nvSpPr>
        <p:spPr>
          <a:xfrm>
            <a:off x="4191000" y="152400"/>
            <a:ext cx="7848600" cy="4953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Char char="•"/>
            </a:pPr>
            <a:r>
              <a:rPr lang="en-US" sz="2000"/>
              <a:t>A </a:t>
            </a:r>
            <a:r>
              <a:rPr lang="en-US" sz="2000" b="1"/>
              <a:t>first</a:t>
            </a:r>
            <a:r>
              <a:rPr lang="en-US" sz="2000"/>
              <a:t> use of developer streams is for the instructor to use the technology to stream themselves performing various tasks and activities. </a:t>
            </a:r>
            <a:endParaRPr/>
          </a:p>
          <a:p>
            <a:pPr marL="228600" lvl="0" indent="-228600" algn="l" rtl="0">
              <a:lnSpc>
                <a:spcPct val="90000"/>
              </a:lnSpc>
              <a:spcBef>
                <a:spcPts val="1000"/>
              </a:spcBef>
              <a:spcAft>
                <a:spcPts val="0"/>
              </a:spcAft>
              <a:buClr>
                <a:schemeClr val="lt1"/>
              </a:buClr>
              <a:buSzPts val="2000"/>
              <a:buChar char="•"/>
            </a:pPr>
            <a:r>
              <a:rPr lang="en-US" sz="2000" b="1"/>
              <a:t>Second</a:t>
            </a:r>
            <a:r>
              <a:rPr lang="en-US" sz="2000"/>
              <a:t>, there may be significant value in having students stream their own creations either as a form of ‘well played’ exercise, or simply as a walkthrough and talk-aloud critique of the project they have delivered. </a:t>
            </a:r>
            <a:endParaRPr/>
          </a:p>
          <a:p>
            <a:pPr marL="228600" lvl="0" indent="-228600" algn="l" rtl="0">
              <a:lnSpc>
                <a:spcPct val="90000"/>
              </a:lnSpc>
              <a:spcBef>
                <a:spcPts val="1000"/>
              </a:spcBef>
              <a:spcAft>
                <a:spcPts val="0"/>
              </a:spcAft>
              <a:buClr>
                <a:schemeClr val="lt1"/>
              </a:buClr>
              <a:buSzPts val="2000"/>
              <a:buChar char="•"/>
            </a:pPr>
            <a:r>
              <a:rPr lang="en-US" sz="2000" b="1"/>
              <a:t>Third</a:t>
            </a:r>
            <a:r>
              <a:rPr lang="en-US" sz="2000"/>
              <a:t>, along with streaming final games and prototypes, having students stream their own development work to then examine and reflect on it could be incredibly valuable. </a:t>
            </a:r>
            <a:endParaRPr/>
          </a:p>
          <a:p>
            <a:pPr marL="228600" lvl="0" indent="-228600" algn="l" rtl="0">
              <a:lnSpc>
                <a:spcPct val="90000"/>
              </a:lnSpc>
              <a:spcBef>
                <a:spcPts val="1000"/>
              </a:spcBef>
              <a:spcAft>
                <a:spcPts val="0"/>
              </a:spcAft>
              <a:buClr>
                <a:schemeClr val="lt1"/>
              </a:buClr>
              <a:buSzPts val="2000"/>
              <a:buChar char="•"/>
            </a:pPr>
            <a:r>
              <a:rPr lang="en-US" sz="2000" b="1"/>
              <a:t>Fourth</a:t>
            </a:r>
            <a:r>
              <a:rPr lang="en-US" sz="2000"/>
              <a:t>, having students stream their own work and development process can surface such work across an entire student body. </a:t>
            </a:r>
            <a:endParaRPr/>
          </a:p>
          <a:p>
            <a:pPr marL="228600" lvl="0" indent="-228600" algn="l" rtl="0">
              <a:lnSpc>
                <a:spcPct val="90000"/>
              </a:lnSpc>
              <a:spcBef>
                <a:spcPts val="1000"/>
              </a:spcBef>
              <a:spcAft>
                <a:spcPts val="0"/>
              </a:spcAft>
              <a:buClr>
                <a:schemeClr val="lt1"/>
              </a:buClr>
              <a:buSzPts val="2000"/>
              <a:buChar char="•"/>
            </a:pPr>
            <a:r>
              <a:rPr lang="en-US" sz="2000" b="1"/>
              <a:t>Fifth</a:t>
            </a:r>
            <a:r>
              <a:rPr lang="en-US" sz="2000"/>
              <a:t>, development streaming has the potential to engage students in a wider community that extends substantially beyond the campus. </a:t>
            </a:r>
            <a:endParaRPr/>
          </a:p>
          <a:p>
            <a:pPr marL="228600" lvl="0" indent="-228600" algn="l" rtl="0">
              <a:lnSpc>
                <a:spcPct val="90000"/>
              </a:lnSpc>
              <a:spcBef>
                <a:spcPts val="1000"/>
              </a:spcBef>
              <a:spcAft>
                <a:spcPts val="0"/>
              </a:spcAft>
              <a:buClr>
                <a:schemeClr val="lt1"/>
              </a:buClr>
              <a:buSzPts val="2000"/>
              <a:buChar char="•"/>
            </a:pPr>
            <a:r>
              <a:rPr lang="en-US" sz="2000" b="1"/>
              <a:t>Finally</a:t>
            </a:r>
            <a:r>
              <a:rPr lang="en-US" sz="2000"/>
              <a:t>, it may be useful to explore having students essentially “cross the streams” to help acclimatize students in a given role with their counterparts in other majors or areas of a curriculum. </a:t>
            </a:r>
            <a:endParaRPr/>
          </a:p>
        </p:txBody>
      </p:sp>
      <p:pic>
        <p:nvPicPr>
          <p:cNvPr id="339" name="Google Shape;339;p41"/>
          <p:cNvPicPr preferRelativeResize="0"/>
          <p:nvPr/>
        </p:nvPicPr>
        <p:blipFill rotWithShape="1">
          <a:blip r:embed="rId3">
            <a:alphaModFix/>
          </a:blip>
          <a:srcRect/>
          <a:stretch/>
        </p:blipFill>
        <p:spPr>
          <a:xfrm>
            <a:off x="152400" y="169985"/>
            <a:ext cx="3962400" cy="3486680"/>
          </a:xfrm>
          <a:prstGeom prst="rect">
            <a:avLst/>
          </a:prstGeom>
          <a:noFill/>
          <a:ln>
            <a:noFill/>
          </a:ln>
        </p:spPr>
      </p:pic>
      <p:sp>
        <p:nvSpPr>
          <p:cNvPr id="340" name="Google Shape;340;p41"/>
          <p:cNvSpPr txBox="1">
            <a:spLocks noGrp="1"/>
          </p:cNvSpPr>
          <p:nvPr>
            <p:ph type="title"/>
          </p:nvPr>
        </p:nvSpPr>
        <p:spPr>
          <a:xfrm>
            <a:off x="150725" y="3798136"/>
            <a:ext cx="3964075" cy="24502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a:t>FUTURE WORK: EDUCATIONAL POTENTIALITIES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5;p29">
            <a:extLst>
              <a:ext uri="{FF2B5EF4-FFF2-40B4-BE49-F238E27FC236}">
                <a16:creationId xmlns:a16="http://schemas.microsoft.com/office/drawing/2014/main" id="{20CE895B-2D1C-4E2E-9F67-A8EC3CC62F50}"/>
              </a:ext>
            </a:extLst>
          </p:cNvPr>
          <p:cNvPicPr preferRelativeResize="0"/>
          <p:nvPr/>
        </p:nvPicPr>
        <p:blipFill rotWithShape="1">
          <a:blip r:embed="rId2">
            <a:alphaModFix/>
          </a:blip>
          <a:srcRect/>
          <a:stretch/>
        </p:blipFill>
        <p:spPr>
          <a:xfrm>
            <a:off x="0" y="13063"/>
            <a:ext cx="12192000" cy="6093627"/>
          </a:xfrm>
          <a:prstGeom prst="rect">
            <a:avLst/>
          </a:prstGeom>
          <a:noFill/>
          <a:ln>
            <a:noFill/>
          </a:ln>
        </p:spPr>
      </p:pic>
      <p:sp>
        <p:nvSpPr>
          <p:cNvPr id="5" name="Google Shape;236;p29">
            <a:extLst>
              <a:ext uri="{FF2B5EF4-FFF2-40B4-BE49-F238E27FC236}">
                <a16:creationId xmlns:a16="http://schemas.microsoft.com/office/drawing/2014/main" id="{699C6527-A110-4CD4-8484-72F7AFAA7BA6}"/>
              </a:ext>
            </a:extLst>
          </p:cNvPr>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E6FF871A-7B63-4D02-8CB1-C1218199E021}"/>
              </a:ext>
            </a:extLst>
          </p:cNvPr>
          <p:cNvSpPr>
            <a:spLocks noGrp="1"/>
          </p:cNvSpPr>
          <p:nvPr>
            <p:ph type="title"/>
          </p:nvPr>
        </p:nvSpPr>
        <p:spPr/>
        <p:txBody>
          <a:bodyPr/>
          <a:lstStyle/>
          <a:p>
            <a:r>
              <a:rPr lang="en-US" dirty="0"/>
              <a:t>CRITIQUE</a:t>
            </a:r>
          </a:p>
        </p:txBody>
      </p:sp>
      <p:sp>
        <p:nvSpPr>
          <p:cNvPr id="3" name="Content Placeholder 2">
            <a:extLst>
              <a:ext uri="{FF2B5EF4-FFF2-40B4-BE49-F238E27FC236}">
                <a16:creationId xmlns:a16="http://schemas.microsoft.com/office/drawing/2014/main" id="{85E24A90-2797-4F54-8015-4287A38E068A}"/>
              </a:ext>
            </a:extLst>
          </p:cNvPr>
          <p:cNvSpPr>
            <a:spLocks noGrp="1"/>
          </p:cNvSpPr>
          <p:nvPr>
            <p:ph idx="1"/>
          </p:nvPr>
        </p:nvSpPr>
        <p:spPr/>
        <p:txBody>
          <a:bodyPr/>
          <a:lstStyle/>
          <a:p>
            <a:r>
              <a:rPr lang="en-US" dirty="0"/>
              <a:t>it is unclear to what extent individual streamers are pre-selecting their best work for online engagement, and thus self-promotion in a very curated way, versus embracing the potential of raw potential for authenticity inherent in the streaming platform</a:t>
            </a:r>
          </a:p>
          <a:p>
            <a:r>
              <a:rPr lang="en-US" dirty="0"/>
              <a:t>Equally at issue is the idea of inclusion and engagement in these channels</a:t>
            </a:r>
          </a:p>
          <a:p>
            <a:pPr lvl="1"/>
            <a:r>
              <a:rPr lang="en-US" dirty="0"/>
              <a:t>There remains a fixation on sexualized subject matter coupled with observed instances of individual streamers attempting to exert ‘expert knowledge’ (which is sometimes academically problematic) through either formalism (i.e. terminology) and/or raw skill (i.e. early mastery of demonstrable technique) to dominate the conversation and discourse.</a:t>
            </a:r>
          </a:p>
          <a:p>
            <a:pPr marL="0" indent="0">
              <a:buNone/>
            </a:pPr>
            <a:endParaRPr lang="en-US" dirty="0"/>
          </a:p>
        </p:txBody>
      </p:sp>
    </p:spTree>
    <p:extLst>
      <p:ext uri="{BB962C8B-B14F-4D97-AF65-F5344CB8AC3E}">
        <p14:creationId xmlns:p14="http://schemas.microsoft.com/office/powerpoint/2010/main" val="394184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8ABB27-9901-40C1-9139-6001D713EA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5290868"/>
          </a:xfrm>
        </p:spPr>
      </p:pic>
      <p:sp>
        <p:nvSpPr>
          <p:cNvPr id="6" name="Rectangle 5">
            <a:extLst>
              <a:ext uri="{FF2B5EF4-FFF2-40B4-BE49-F238E27FC236}">
                <a16:creationId xmlns:a16="http://schemas.microsoft.com/office/drawing/2014/main" id="{C880B848-9A04-4C7F-8432-6EE6F3354CCC}"/>
              </a:ext>
            </a:extLst>
          </p:cNvPr>
          <p:cNvSpPr/>
          <p:nvPr/>
        </p:nvSpPr>
        <p:spPr>
          <a:xfrm>
            <a:off x="0" y="0"/>
            <a:ext cx="12192000" cy="5791200"/>
          </a:xfrm>
          <a:prstGeom prst="rect">
            <a:avLst/>
          </a:prstGeom>
          <a:gradFill>
            <a:gsLst>
              <a:gs pos="100000">
                <a:schemeClr val="bg1">
                  <a:alpha val="0"/>
                </a:schemeClr>
              </a:gs>
              <a:gs pos="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841A8-DD96-4226-828B-61E6D207A1FA}"/>
              </a:ext>
            </a:extLst>
          </p:cNvPr>
          <p:cNvSpPr>
            <a:spLocks noGrp="1"/>
          </p:cNvSpPr>
          <p:nvPr>
            <p:ph type="title"/>
          </p:nvPr>
        </p:nvSpPr>
        <p:spPr>
          <a:xfrm>
            <a:off x="228600" y="4503252"/>
            <a:ext cx="11506200" cy="1293028"/>
          </a:xfrm>
        </p:spPr>
        <p:txBody>
          <a:bodyPr/>
          <a:lstStyle/>
          <a:p>
            <a:r>
              <a:rPr lang="en-US" dirty="0"/>
              <a:t>Merge with </a:t>
            </a:r>
            <a:r>
              <a:rPr lang="en-US" dirty="0" err="1"/>
              <a:t>ar</a:t>
            </a:r>
            <a:r>
              <a:rPr lang="en-US" dirty="0"/>
              <a:t>/</a:t>
            </a:r>
            <a:r>
              <a:rPr lang="en-US" dirty="0" err="1"/>
              <a:t>vr</a:t>
            </a:r>
            <a:r>
              <a:rPr lang="en-US" dirty="0"/>
              <a:t> tech INTERESTS</a:t>
            </a:r>
            <a:br>
              <a:rPr lang="en-US" dirty="0"/>
            </a:br>
            <a:r>
              <a:rPr lang="en-US" dirty="0"/>
              <a:t>(IN A STUDIO SPACE &amp; PRACTICE)</a:t>
            </a:r>
          </a:p>
        </p:txBody>
      </p:sp>
    </p:spTree>
    <p:extLst>
      <p:ext uri="{BB962C8B-B14F-4D97-AF65-F5344CB8AC3E}">
        <p14:creationId xmlns:p14="http://schemas.microsoft.com/office/powerpoint/2010/main" val="128417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C946-2F69-4FAE-A7FC-7673D4D437F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71800" y="0"/>
            <a:ext cx="9220200" cy="5623193"/>
          </a:xfrm>
          <a:prstGeom prst="rect">
            <a:avLst/>
          </a:prstGeom>
        </p:spPr>
      </p:pic>
      <p:sp>
        <p:nvSpPr>
          <p:cNvPr id="6" name="Rectangle 5">
            <a:extLst>
              <a:ext uri="{FF2B5EF4-FFF2-40B4-BE49-F238E27FC236}">
                <a16:creationId xmlns:a16="http://schemas.microsoft.com/office/drawing/2014/main" id="{D937E3D8-CB97-4F6E-9942-8450C21EDE64}"/>
              </a:ext>
            </a:extLst>
          </p:cNvPr>
          <p:cNvSpPr/>
          <p:nvPr/>
        </p:nvSpPr>
        <p:spPr>
          <a:xfrm flipH="1">
            <a:off x="2971800" y="0"/>
            <a:ext cx="6553200" cy="5623193"/>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62E4E-4172-4A90-A584-FB1CBBBAFC16}"/>
              </a:ext>
            </a:extLst>
          </p:cNvPr>
          <p:cNvSpPr>
            <a:spLocks noGrp="1"/>
          </p:cNvSpPr>
          <p:nvPr>
            <p:ph type="title"/>
          </p:nvPr>
        </p:nvSpPr>
        <p:spPr>
          <a:xfrm>
            <a:off x="762000" y="639315"/>
            <a:ext cx="8610600" cy="1293028"/>
          </a:xfrm>
        </p:spPr>
        <p:txBody>
          <a:bodyPr/>
          <a:lstStyle/>
          <a:p>
            <a:pPr algn="l"/>
            <a:r>
              <a:rPr lang="en-US" dirty="0"/>
              <a:t>DEVELOPMENT (AND ART) Streaming…</a:t>
            </a:r>
          </a:p>
        </p:txBody>
      </p:sp>
      <p:sp>
        <p:nvSpPr>
          <p:cNvPr id="3" name="Content Placeholder 2">
            <a:extLst>
              <a:ext uri="{FF2B5EF4-FFF2-40B4-BE49-F238E27FC236}">
                <a16:creationId xmlns:a16="http://schemas.microsoft.com/office/drawing/2014/main" id="{28C919AA-63B0-40FF-B0C0-626A04A22CF2}"/>
              </a:ext>
            </a:extLst>
          </p:cNvPr>
          <p:cNvSpPr>
            <a:spLocks noGrp="1"/>
          </p:cNvSpPr>
          <p:nvPr>
            <p:ph idx="1"/>
          </p:nvPr>
        </p:nvSpPr>
        <p:spPr>
          <a:xfrm>
            <a:off x="685800" y="2194561"/>
            <a:ext cx="10820400" cy="3063240"/>
          </a:xfrm>
        </p:spPr>
        <p:txBody>
          <a:bodyPr/>
          <a:lstStyle/>
          <a:p>
            <a:r>
              <a:rPr lang="en-US" dirty="0"/>
              <a:t>A commitment to practice and function?</a:t>
            </a:r>
          </a:p>
          <a:p>
            <a:r>
              <a:rPr lang="en-US" dirty="0"/>
              <a:t>Less about audience, more about community (maybe?) </a:t>
            </a:r>
          </a:p>
          <a:p>
            <a:r>
              <a:rPr lang="en-US" dirty="0"/>
              <a:t>A scalable platform for observation, practice and critique?</a:t>
            </a:r>
          </a:p>
          <a:p>
            <a:r>
              <a:rPr lang="en-US" dirty="0"/>
              <a:t>A form of bi-directional apprenticeship?</a:t>
            </a:r>
          </a:p>
          <a:p>
            <a:r>
              <a:rPr lang="en-US" dirty="0"/>
              <a:t>A dialog platform for learning communities?</a:t>
            </a:r>
          </a:p>
          <a:p>
            <a:r>
              <a:rPr lang="en-US" dirty="0"/>
              <a:t>A potentially scaffolded environment? </a:t>
            </a:r>
          </a:p>
          <a:p>
            <a:r>
              <a:rPr lang="en-US" dirty="0"/>
              <a:t>A quest for authenticity and role models?</a:t>
            </a:r>
          </a:p>
          <a:p>
            <a:endParaRPr lang="en-US" dirty="0"/>
          </a:p>
          <a:p>
            <a:endParaRPr lang="en-US" dirty="0"/>
          </a:p>
        </p:txBody>
      </p:sp>
      <p:cxnSp>
        <p:nvCxnSpPr>
          <p:cNvPr id="7" name="Straight Connector 6">
            <a:extLst>
              <a:ext uri="{FF2B5EF4-FFF2-40B4-BE49-F238E27FC236}">
                <a16:creationId xmlns:a16="http://schemas.microsoft.com/office/drawing/2014/main" id="{30A3F3CC-6F7D-499E-A828-AED44A5B9A42}"/>
              </a:ext>
            </a:extLst>
          </p:cNvPr>
          <p:cNvCxnSpPr/>
          <p:nvPr/>
        </p:nvCxnSpPr>
        <p:spPr>
          <a:xfrm>
            <a:off x="0" y="56388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62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cstate="email">
            <a:extLst>
              <a:ext uri="{28A0092B-C50C-407E-A947-70E740481C1C}">
                <a14:useLocalDpi xmlns:a14="http://schemas.microsoft.com/office/drawing/2010/main" val="0"/>
              </a:ext>
            </a:extLst>
          </a:blip>
          <a:srcRect l="-2"/>
          <a:stretch/>
        </p:blipFill>
        <p:spPr>
          <a:xfrm>
            <a:off x="1" y="553500"/>
            <a:ext cx="5203686" cy="5313899"/>
          </a:xfrm>
          <a:prstGeom prst="rect">
            <a:avLst/>
          </a:prstGeom>
        </p:spPr>
      </p:pic>
      <p:sp>
        <p:nvSpPr>
          <p:cNvPr id="42" name="Rectangle 41"/>
          <p:cNvSpPr/>
          <p:nvPr/>
        </p:nvSpPr>
        <p:spPr bwMode="auto">
          <a:xfrm>
            <a:off x="-9718" y="2637513"/>
            <a:ext cx="5191319" cy="3226464"/>
          </a:xfrm>
          <a:prstGeom prst="rect">
            <a:avLst/>
          </a:prstGeom>
          <a:gradFill>
            <a:gsLst>
              <a:gs pos="0">
                <a:schemeClr val="accent1">
                  <a:lumMod val="5000"/>
                  <a:lumOff val="95000"/>
                  <a:alpha val="0"/>
                </a:schemeClr>
              </a:gs>
              <a:gs pos="65000">
                <a:schemeClr val="tx1">
                  <a:alpha val="94000"/>
                </a:schemeClr>
              </a:gs>
              <a:gs pos="100000">
                <a:schemeClr val="tx1"/>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kumimoji="1" lang="en-US" sz="3200" dirty="0">
              <a:latin typeface="Verdana" pitchFamily="45" charset="0"/>
            </a:endParaRPr>
          </a:p>
        </p:txBody>
      </p:sp>
      <p:cxnSp>
        <p:nvCxnSpPr>
          <p:cNvPr id="35" name="Straight Connector 34"/>
          <p:cNvCxnSpPr>
            <a:cxnSpLocks/>
          </p:cNvCxnSpPr>
          <p:nvPr/>
        </p:nvCxnSpPr>
        <p:spPr bwMode="auto">
          <a:xfrm>
            <a:off x="5181600" y="533400"/>
            <a:ext cx="0" cy="5330577"/>
          </a:xfrm>
          <a:prstGeom prst="line">
            <a:avLst/>
          </a:prstGeom>
          <a:solidFill>
            <a:schemeClr val="accent1"/>
          </a:solidFill>
          <a:ln w="69850" cap="flat" cmpd="sng" algn="ctr">
            <a:solidFill>
              <a:schemeClr val="tx1"/>
            </a:solidFill>
            <a:prstDash val="solid"/>
            <a:round/>
            <a:headEnd type="none" w="med" len="med"/>
            <a:tailEnd type="none" w="med" len="med"/>
          </a:ln>
          <a:effectLst/>
        </p:spPr>
      </p:cxnSp>
      <p:sp>
        <p:nvSpPr>
          <p:cNvPr id="6145" name="Title 1"/>
          <p:cNvSpPr>
            <a:spLocks noGrp="1"/>
          </p:cNvSpPr>
          <p:nvPr>
            <p:ph type="title"/>
          </p:nvPr>
        </p:nvSpPr>
        <p:spPr bwMode="auto">
          <a:xfrm>
            <a:off x="12368" y="4331392"/>
            <a:ext cx="5143832" cy="112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p>
            <a:pPr algn="ctr"/>
            <a:r>
              <a:rPr lang="en-US" altLang="en-US" sz="3600" b="1" dirty="0">
                <a:solidFill>
                  <a:schemeClr val="bg1"/>
                </a:solidFill>
                <a:ea typeface="ヒラギノ角ゴ Pro W3" charset="-128"/>
                <a:cs typeface="ヒラギノ角ゴ Pro W3" charset="-128"/>
              </a:rPr>
              <a:t>RIT GAMES &amp; INTERACTIVE MEDIA TIMELINES</a:t>
            </a:r>
          </a:p>
        </p:txBody>
      </p:sp>
      <p:sp>
        <p:nvSpPr>
          <p:cNvPr id="2" name="Rectangle 1"/>
          <p:cNvSpPr/>
          <p:nvPr/>
        </p:nvSpPr>
        <p:spPr bwMode="auto">
          <a:xfrm>
            <a:off x="7017468" y="513301"/>
            <a:ext cx="5181600"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First course in games programming</a:t>
            </a:r>
          </a:p>
        </p:txBody>
      </p:sp>
      <p:sp>
        <p:nvSpPr>
          <p:cNvPr id="8" name="Rectangle 7"/>
          <p:cNvSpPr/>
          <p:nvPr/>
        </p:nvSpPr>
        <p:spPr bwMode="auto">
          <a:xfrm>
            <a:off x="7010400" y="912855"/>
            <a:ext cx="5181600"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Electronic Gaming Society</a:t>
            </a:r>
          </a:p>
        </p:txBody>
      </p:sp>
      <p:sp>
        <p:nvSpPr>
          <p:cNvPr id="9" name="Rectangle 8"/>
          <p:cNvSpPr/>
          <p:nvPr/>
        </p:nvSpPr>
        <p:spPr bwMode="auto">
          <a:xfrm>
            <a:off x="7010400" y="1710800"/>
            <a:ext cx="5181600"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MSc Game Design &amp; Development</a:t>
            </a:r>
            <a:endParaRPr kumimoji="1" lang="en-US" sz="1867" b="1" dirty="0">
              <a:latin typeface="Verdana" pitchFamily="45" charset="0"/>
            </a:endParaRPr>
          </a:p>
        </p:txBody>
      </p:sp>
      <p:sp>
        <p:nvSpPr>
          <p:cNvPr id="10" name="Rectangle 9"/>
          <p:cNvSpPr/>
          <p:nvPr/>
        </p:nvSpPr>
        <p:spPr bwMode="auto">
          <a:xfrm>
            <a:off x="7010400" y="2109416"/>
            <a:ext cx="5181600"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BSc Game Design &amp; Development</a:t>
            </a:r>
            <a:endParaRPr kumimoji="1" lang="en-US" sz="1867" b="1" dirty="0">
              <a:latin typeface="Verdana" pitchFamily="45" charset="0"/>
            </a:endParaRPr>
          </a:p>
        </p:txBody>
      </p:sp>
      <p:sp>
        <p:nvSpPr>
          <p:cNvPr id="11" name="Rectangle 10"/>
          <p:cNvSpPr/>
          <p:nvPr/>
        </p:nvSpPr>
        <p:spPr bwMode="auto">
          <a:xfrm>
            <a:off x="7010400" y="2503005"/>
            <a:ext cx="5181600"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Dept. of Interactive Games &amp; Media</a:t>
            </a:r>
          </a:p>
        </p:txBody>
      </p:sp>
      <p:sp>
        <p:nvSpPr>
          <p:cNvPr id="12" name="Rectangle 11"/>
          <p:cNvSpPr/>
          <p:nvPr/>
        </p:nvSpPr>
        <p:spPr bwMode="auto">
          <a:xfrm>
            <a:off x="7007749" y="2896265"/>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School of Interactive Games &amp; Media</a:t>
            </a:r>
          </a:p>
        </p:txBody>
      </p:sp>
      <p:sp>
        <p:nvSpPr>
          <p:cNvPr id="13" name="Rectangle 12"/>
          <p:cNvSpPr/>
          <p:nvPr/>
        </p:nvSpPr>
        <p:spPr bwMode="auto">
          <a:xfrm>
            <a:off x="7010400" y="3689685"/>
            <a:ext cx="5181600"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RIT Center for Media, Arts, Games, Interaction &amp; Creativity (MAGIC)</a:t>
            </a:r>
            <a:endParaRPr kumimoji="1" lang="en-US" sz="1867" b="1" dirty="0">
              <a:solidFill>
                <a:schemeClr val="bg2"/>
              </a:solidFill>
              <a:latin typeface="Verdana" pitchFamily="45" charset="0"/>
            </a:endParaRPr>
          </a:p>
        </p:txBody>
      </p:sp>
      <p:sp>
        <p:nvSpPr>
          <p:cNvPr id="14" name="Rectangle 13"/>
          <p:cNvSpPr/>
          <p:nvPr/>
        </p:nvSpPr>
        <p:spPr bwMode="auto">
          <a:xfrm>
            <a:off x="7017468" y="4331392"/>
            <a:ext cx="51816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MAGIC Spell Studios ®, LLC</a:t>
            </a:r>
            <a:endParaRPr kumimoji="1" lang="en-US" sz="1867" b="1" dirty="0">
              <a:solidFill>
                <a:schemeClr val="bg2"/>
              </a:solidFill>
              <a:latin typeface="Verdana" pitchFamily="45" charset="0"/>
            </a:endParaRPr>
          </a:p>
        </p:txBody>
      </p:sp>
      <p:sp>
        <p:nvSpPr>
          <p:cNvPr id="15" name="Rectangle 14"/>
          <p:cNvSpPr/>
          <p:nvPr/>
        </p:nvSpPr>
        <p:spPr bwMode="auto">
          <a:xfrm>
            <a:off x="7017468" y="4692996"/>
            <a:ext cx="51816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$30M MAGIC Spell Studios Initiative </a:t>
            </a:r>
          </a:p>
        </p:txBody>
      </p:sp>
      <p:sp>
        <p:nvSpPr>
          <p:cNvPr id="16" name="Rectangle 15"/>
          <p:cNvSpPr/>
          <p:nvPr/>
        </p:nvSpPr>
        <p:spPr bwMode="auto">
          <a:xfrm>
            <a:off x="7014816" y="5054600"/>
            <a:ext cx="5174533"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HUB</a:t>
            </a:r>
            <a:endParaRPr kumimoji="1" lang="en-US" sz="1867" b="1" dirty="0">
              <a:solidFill>
                <a:schemeClr val="bg2"/>
              </a:solidFill>
              <a:latin typeface="Verdana" pitchFamily="45" charset="0"/>
            </a:endParaRPr>
          </a:p>
        </p:txBody>
      </p:sp>
      <p:sp>
        <p:nvSpPr>
          <p:cNvPr id="18" name="Rectangle 17"/>
          <p:cNvSpPr/>
          <p:nvPr/>
        </p:nvSpPr>
        <p:spPr bwMode="auto">
          <a:xfrm>
            <a:off x="7010400" y="1308100"/>
            <a:ext cx="5181600"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1" hangingPunct="1"/>
            <a:r>
              <a:rPr lang="en-US" sz="1867" b="1" dirty="0">
                <a:latin typeface="Verdana" pitchFamily="45" charset="0"/>
              </a:rPr>
              <a:t>CS/IT Concentration in Game Prog</a:t>
            </a:r>
          </a:p>
        </p:txBody>
      </p:sp>
      <p:sp>
        <p:nvSpPr>
          <p:cNvPr id="23" name="Rectangle 22"/>
          <p:cNvSpPr/>
          <p:nvPr/>
        </p:nvSpPr>
        <p:spPr bwMode="auto">
          <a:xfrm>
            <a:off x="5191318" y="513301"/>
            <a:ext cx="1828801"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2001</a:t>
            </a:r>
            <a:r>
              <a:rPr kumimoji="1" lang="en-US" sz="1867" b="1" dirty="0">
                <a:latin typeface="Verdana" pitchFamily="45" charset="0"/>
              </a:rPr>
              <a:t> programming</a:t>
            </a:r>
          </a:p>
        </p:txBody>
      </p:sp>
      <p:sp>
        <p:nvSpPr>
          <p:cNvPr id="24" name="Rectangle 23"/>
          <p:cNvSpPr/>
          <p:nvPr/>
        </p:nvSpPr>
        <p:spPr bwMode="auto">
          <a:xfrm>
            <a:off x="5191318" y="912855"/>
            <a:ext cx="1821733"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2002</a:t>
            </a:r>
            <a:endParaRPr kumimoji="1" lang="en-US" sz="1867" b="1" dirty="0">
              <a:latin typeface="Verdana" pitchFamily="45" charset="0"/>
            </a:endParaRPr>
          </a:p>
        </p:txBody>
      </p:sp>
      <p:sp>
        <p:nvSpPr>
          <p:cNvPr id="25" name="Rectangle 24"/>
          <p:cNvSpPr/>
          <p:nvPr/>
        </p:nvSpPr>
        <p:spPr bwMode="auto">
          <a:xfrm>
            <a:off x="5191318" y="1710800"/>
            <a:ext cx="1821733"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2006</a:t>
            </a:r>
          </a:p>
        </p:txBody>
      </p:sp>
      <p:sp>
        <p:nvSpPr>
          <p:cNvPr id="26" name="Rectangle 25"/>
          <p:cNvSpPr/>
          <p:nvPr/>
        </p:nvSpPr>
        <p:spPr bwMode="auto">
          <a:xfrm>
            <a:off x="5191318" y="2109416"/>
            <a:ext cx="1821733"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2007</a:t>
            </a:r>
          </a:p>
        </p:txBody>
      </p:sp>
      <p:sp>
        <p:nvSpPr>
          <p:cNvPr id="27" name="Rectangle 26"/>
          <p:cNvSpPr/>
          <p:nvPr/>
        </p:nvSpPr>
        <p:spPr bwMode="auto">
          <a:xfrm>
            <a:off x="5191318" y="2503005"/>
            <a:ext cx="1821733"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2009</a:t>
            </a:r>
            <a:endParaRPr kumimoji="1" lang="en-US" sz="1867" b="1" dirty="0">
              <a:solidFill>
                <a:schemeClr val="bg2"/>
              </a:solidFill>
              <a:latin typeface="Verdana" pitchFamily="45" charset="0"/>
            </a:endParaRPr>
          </a:p>
        </p:txBody>
      </p:sp>
      <p:sp>
        <p:nvSpPr>
          <p:cNvPr id="28" name="Rectangle 27"/>
          <p:cNvSpPr/>
          <p:nvPr/>
        </p:nvSpPr>
        <p:spPr bwMode="auto">
          <a:xfrm>
            <a:off x="5191317" y="2896265"/>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2011</a:t>
            </a:r>
          </a:p>
        </p:txBody>
      </p:sp>
      <p:sp>
        <p:nvSpPr>
          <p:cNvPr id="29" name="Rectangle 28"/>
          <p:cNvSpPr/>
          <p:nvPr/>
        </p:nvSpPr>
        <p:spPr bwMode="auto">
          <a:xfrm>
            <a:off x="5191319" y="3689685"/>
            <a:ext cx="1821732"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2013</a:t>
            </a:r>
          </a:p>
        </p:txBody>
      </p:sp>
      <p:sp>
        <p:nvSpPr>
          <p:cNvPr id="30" name="Rectangle 29"/>
          <p:cNvSpPr/>
          <p:nvPr/>
        </p:nvSpPr>
        <p:spPr bwMode="auto">
          <a:xfrm>
            <a:off x="5191319" y="4331392"/>
            <a:ext cx="18288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2013</a:t>
            </a:r>
            <a:endParaRPr kumimoji="1" lang="en-US" sz="1867" b="1" dirty="0">
              <a:solidFill>
                <a:schemeClr val="bg2"/>
              </a:solidFill>
              <a:latin typeface="Verdana" pitchFamily="45" charset="0"/>
            </a:endParaRPr>
          </a:p>
        </p:txBody>
      </p:sp>
      <p:sp>
        <p:nvSpPr>
          <p:cNvPr id="31" name="Rectangle 30"/>
          <p:cNvSpPr/>
          <p:nvPr/>
        </p:nvSpPr>
        <p:spPr bwMode="auto">
          <a:xfrm>
            <a:off x="5191319" y="4692996"/>
            <a:ext cx="18288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endParaRPr kumimoji="1" lang="en-US" sz="1867" b="1" dirty="0">
              <a:latin typeface="Verdana" pitchFamily="45" charset="0"/>
            </a:endParaRPr>
          </a:p>
        </p:txBody>
      </p:sp>
      <p:sp>
        <p:nvSpPr>
          <p:cNvPr id="32" name="Rectangle 31"/>
          <p:cNvSpPr/>
          <p:nvPr/>
        </p:nvSpPr>
        <p:spPr bwMode="auto">
          <a:xfrm>
            <a:off x="5191317" y="5054600"/>
            <a:ext cx="1823499"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p>
        </p:txBody>
      </p:sp>
      <p:sp>
        <p:nvSpPr>
          <p:cNvPr id="33" name="Rectangle 32"/>
          <p:cNvSpPr/>
          <p:nvPr/>
        </p:nvSpPr>
        <p:spPr bwMode="auto">
          <a:xfrm>
            <a:off x="5191318" y="1308100"/>
            <a:ext cx="1821733"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2003</a:t>
            </a:r>
          </a:p>
        </p:txBody>
      </p:sp>
      <p:sp>
        <p:nvSpPr>
          <p:cNvPr id="38" name="Rectangle 37"/>
          <p:cNvSpPr/>
          <p:nvPr/>
        </p:nvSpPr>
        <p:spPr bwMode="auto">
          <a:xfrm>
            <a:off x="7007749" y="3291539"/>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Minor in Game Design</a:t>
            </a:r>
          </a:p>
        </p:txBody>
      </p:sp>
      <p:sp>
        <p:nvSpPr>
          <p:cNvPr id="39" name="Rectangle 38"/>
          <p:cNvSpPr/>
          <p:nvPr/>
        </p:nvSpPr>
        <p:spPr bwMode="auto">
          <a:xfrm>
            <a:off x="5191317" y="3291539"/>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2012</a:t>
            </a:r>
          </a:p>
        </p:txBody>
      </p:sp>
      <p:sp>
        <p:nvSpPr>
          <p:cNvPr id="40" name="Rectangle 39"/>
          <p:cNvSpPr/>
          <p:nvPr/>
        </p:nvSpPr>
        <p:spPr bwMode="auto">
          <a:xfrm>
            <a:off x="7005100" y="5457577"/>
            <a:ext cx="5181600"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Challenge</a:t>
            </a:r>
            <a:endParaRPr kumimoji="1" lang="en-US" sz="1867" b="1" dirty="0">
              <a:solidFill>
                <a:schemeClr val="bg2"/>
              </a:solidFill>
              <a:latin typeface="Verdana" pitchFamily="45" charset="0"/>
            </a:endParaRPr>
          </a:p>
        </p:txBody>
      </p:sp>
      <p:sp>
        <p:nvSpPr>
          <p:cNvPr id="41" name="Rectangle 40"/>
          <p:cNvSpPr/>
          <p:nvPr/>
        </p:nvSpPr>
        <p:spPr bwMode="auto">
          <a:xfrm>
            <a:off x="5191317" y="5457577"/>
            <a:ext cx="1823499"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2017</a:t>
            </a:r>
          </a:p>
        </p:txBody>
      </p:sp>
      <p:cxnSp>
        <p:nvCxnSpPr>
          <p:cNvPr id="34" name="Straight Connector 33">
            <a:extLst>
              <a:ext uri="{FF2B5EF4-FFF2-40B4-BE49-F238E27FC236}">
                <a16:creationId xmlns:a16="http://schemas.microsoft.com/office/drawing/2014/main" id="{3869E563-C17C-4CE2-8CD8-84F0ABCA0F00}"/>
              </a:ext>
            </a:extLst>
          </p:cNvPr>
          <p:cNvCxnSpPr/>
          <p:nvPr/>
        </p:nvCxnSpPr>
        <p:spPr bwMode="auto">
          <a:xfrm>
            <a:off x="12368" y="5867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0" y="533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0AF73A-B75C-4FE9-9D14-84F907E8968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28600" y="227887"/>
            <a:ext cx="2839995" cy="5715713"/>
          </a:xfrm>
          <a:prstGeom prst="rect">
            <a:avLst/>
          </a:prstGeom>
          <a:ln w="25400">
            <a:solidFill>
              <a:schemeClr val="tx1"/>
            </a:solidFill>
          </a:ln>
        </p:spPr>
      </p:pic>
      <p:sp>
        <p:nvSpPr>
          <p:cNvPr id="2" name="Title 1">
            <a:extLst>
              <a:ext uri="{FF2B5EF4-FFF2-40B4-BE49-F238E27FC236}">
                <a16:creationId xmlns:a16="http://schemas.microsoft.com/office/drawing/2014/main" id="{AC37D6B1-DB69-4A9F-9D54-7F516B6980A4}"/>
              </a:ext>
            </a:extLst>
          </p:cNvPr>
          <p:cNvSpPr>
            <a:spLocks noGrp="1"/>
          </p:cNvSpPr>
          <p:nvPr>
            <p:ph type="title"/>
          </p:nvPr>
        </p:nvSpPr>
        <p:spPr>
          <a:xfrm>
            <a:off x="3068595" y="392767"/>
            <a:ext cx="4267200" cy="1293028"/>
          </a:xfrm>
        </p:spPr>
        <p:txBody>
          <a:bodyPr/>
          <a:lstStyle/>
          <a:p>
            <a:r>
              <a:rPr lang="en-US" dirty="0"/>
              <a:t>CONCLUSIONS</a:t>
            </a:r>
          </a:p>
        </p:txBody>
      </p:sp>
      <p:sp>
        <p:nvSpPr>
          <p:cNvPr id="3" name="Content Placeholder 2">
            <a:extLst>
              <a:ext uri="{FF2B5EF4-FFF2-40B4-BE49-F238E27FC236}">
                <a16:creationId xmlns:a16="http://schemas.microsoft.com/office/drawing/2014/main" id="{D0DFA3EB-60A9-451B-BD53-83586DC5B713}"/>
              </a:ext>
            </a:extLst>
          </p:cNvPr>
          <p:cNvSpPr>
            <a:spLocks noGrp="1"/>
          </p:cNvSpPr>
          <p:nvPr>
            <p:ph idx="1"/>
          </p:nvPr>
        </p:nvSpPr>
        <p:spPr>
          <a:xfrm>
            <a:off x="3276600" y="1219200"/>
            <a:ext cx="8458200" cy="4024125"/>
          </a:xfrm>
        </p:spPr>
        <p:txBody>
          <a:bodyPr/>
          <a:lstStyle/>
          <a:p>
            <a:r>
              <a:rPr lang="en-US" dirty="0"/>
              <a:t>On campus studios have a variety of roles and purposes, one of which is educational impact on students in the program</a:t>
            </a:r>
          </a:p>
          <a:p>
            <a:r>
              <a:rPr lang="en-US" dirty="0"/>
              <a:t>On campus studios are also really complex, time intensive, and require a lot of care and feeding, </a:t>
            </a:r>
          </a:p>
          <a:p>
            <a:r>
              <a:rPr lang="en-US" dirty="0"/>
              <a:t>They are outside the norm of university functions, but can also serve a variety of roles and make some good things happen…</a:t>
            </a:r>
          </a:p>
          <a:p>
            <a:r>
              <a:rPr lang="en-US" dirty="0"/>
              <a:t>Personal streaming has some really interesting educational potential, and may bey a key to extending studio practice online, but also some key drawbacks</a:t>
            </a:r>
          </a:p>
          <a:p>
            <a:r>
              <a:rPr lang="en-US" dirty="0"/>
              <a:t>All of this work focuses in the end on games &amp; media education.  It may seem a bit disparate in pieces, but the core motivations haven’t shifted in 20 years and counting.</a:t>
            </a:r>
          </a:p>
          <a:p>
            <a:endParaRPr lang="en-US" dirty="0"/>
          </a:p>
          <a:p>
            <a:endParaRPr lang="en-US" dirty="0"/>
          </a:p>
          <a:p>
            <a:endParaRPr lang="en-US" dirty="0"/>
          </a:p>
        </p:txBody>
      </p:sp>
    </p:spTree>
    <p:extLst>
      <p:ext uri="{BB962C8B-B14F-4D97-AF65-F5344CB8AC3E}">
        <p14:creationId xmlns:p14="http://schemas.microsoft.com/office/powerpoint/2010/main" val="2309474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D029F9E-556B-422D-B76E-C9888BDABB7E}"/>
              </a:ext>
            </a:extLst>
          </p:cNvPr>
          <p:cNvSpPr>
            <a:spLocks noChangeArrowheads="1"/>
          </p:cNvSpPr>
          <p:nvPr/>
        </p:nvSpPr>
        <p:spPr bwMode="auto">
          <a:xfrm>
            <a:off x="35560" y="177623"/>
            <a:ext cx="1200404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FCFCF"/>
                </a:solidFill>
                <a:effectLst/>
                <a:latin typeface="Verdana" panose="020B0604030504040204" pitchFamily="34" charset="0"/>
              </a:rPr>
              <a:t>Phelps, A. (2019) "Happy Little Streams: Observations from the World of Art Streaming with Educational Possibilities" Venue TBD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CFCFCF"/>
                </a:solidFill>
                <a:effectLst/>
                <a:latin typeface="Verdana" panose="020B0604030504040204" pitchFamily="34" charset="0"/>
              </a:rPr>
              <a:t>Phelps, A. &amp; Consalvo, M. (2019) "Development Streaming and Authenticity: Cultural Connections, Democracy and Potential 	Platforms of Engagement" Media in Transition 10. Boston, MA.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FCFCF"/>
                </a:solidFill>
                <a:effectLst/>
                <a:latin typeface="Verdana" panose="020B0604030504040204" pitchFamily="34" charset="0"/>
              </a:rPr>
              <a:t>Phelps, A., Egert, C. &amp; Consalvo, M. (2019) "Hack, Slash &amp; Backstab: A Post-Mortem of University Game Development at Scale" 	International Journal of Designs for Learning. Special Issue (April/July, forthcoming).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FCFCF"/>
                </a:solidFill>
                <a:effectLst/>
                <a:latin typeface="Verdana" panose="020B0604030504040204" pitchFamily="34" charset="0"/>
              </a:rPr>
              <a:t>Consalvo, M., &amp; Phelps, A. (2019). </a:t>
            </a:r>
            <a:r>
              <a:rPr kumimoji="0" lang="en-US" altLang="en-US" sz="1400" b="0" i="0" u="none" strike="noStrike" cap="none" normalizeH="0" baseline="0" dirty="0">
                <a:ln>
                  <a:noFill/>
                </a:ln>
                <a:solidFill>
                  <a:srgbClr val="33CCFF"/>
                </a:solidFill>
                <a:effectLst/>
                <a:latin typeface="Verdana" panose="020B0604030504040204" pitchFamily="34" charset="0"/>
              </a:rPr>
              <a:t>Performing Game Development Live on Twitch</a:t>
            </a:r>
            <a:r>
              <a:rPr kumimoji="0" lang="en-US" altLang="en-US" sz="1400" b="0" i="0" u="none" strike="noStrike" cap="none" normalizeH="0" baseline="0" dirty="0">
                <a:ln>
                  <a:noFill/>
                </a:ln>
                <a:solidFill>
                  <a:srgbClr val="CFCFCF"/>
                </a:solidFill>
                <a:effectLst/>
                <a:latin typeface="Verdana" panose="020B0604030504040204" pitchFamily="34" charset="0"/>
              </a:rPr>
              <a:t>. Proceedings of the 52nd Annual Hawaii 	International Conference on Systems Science, Maui, HI. p. 2438-2447. </a:t>
            </a:r>
            <a:r>
              <a:rPr kumimoji="0" lang="en-US" altLang="en-US" sz="1400" b="0" i="0" u="none" strike="noStrike" cap="none" normalizeH="0" baseline="0" dirty="0" err="1">
                <a:ln>
                  <a:noFill/>
                </a:ln>
                <a:solidFill>
                  <a:srgbClr val="CFCFCF"/>
                </a:solidFill>
                <a:effectLst/>
                <a:latin typeface="Verdana" panose="020B0604030504040204" pitchFamily="34" charset="0"/>
              </a:rPr>
              <a:t>Retrived</a:t>
            </a:r>
            <a:r>
              <a:rPr kumimoji="0" lang="en-US" altLang="en-US" sz="1400" b="0" i="0" u="none" strike="noStrike" cap="none" normalizeH="0" baseline="0" dirty="0">
                <a:ln>
                  <a:noFill/>
                </a:ln>
                <a:solidFill>
                  <a:srgbClr val="CFCFCF"/>
                </a:solidFill>
                <a:effectLst/>
                <a:latin typeface="Verdana" panose="020B0604030504040204" pitchFamily="34" charset="0"/>
              </a:rPr>
              <a:t> online: 	http://hdl.handle.net/10125/59682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CFCFCF"/>
                </a:solidFill>
                <a:effectLst/>
                <a:latin typeface="Verdana" panose="020B0604030504040204" pitchFamily="34" charset="0"/>
              </a:rPr>
              <a:t>Phelps, A., Consalvo, M., and Egert, C. </a:t>
            </a:r>
            <a:r>
              <a:rPr kumimoji="0" lang="en-US" altLang="en-US" sz="1400" b="0" i="0" u="none" strike="noStrike" cap="none" normalizeH="0" baseline="0" dirty="0">
                <a:ln>
                  <a:noFill/>
                </a:ln>
                <a:solidFill>
                  <a:srgbClr val="33CCFF"/>
                </a:solidFill>
                <a:effectLst/>
                <a:latin typeface="Verdana" panose="020B0604030504040204" pitchFamily="34" charset="0"/>
                <a:hlinkClick r:id="rId2"/>
              </a:rPr>
              <a:t>Development Streaming as a Pedagogical and Community Strategy for Games Education</a:t>
            </a:r>
            <a:r>
              <a:rPr kumimoji="0" lang="en-US" altLang="en-US" sz="1400" b="0" i="0" u="none" strike="noStrike" cap="none" normalizeH="0" baseline="0" dirty="0">
                <a:ln>
                  <a:noFill/>
                </a:ln>
                <a:solidFill>
                  <a:srgbClr val="CFCFCF"/>
                </a:solidFill>
                <a:effectLst/>
                <a:latin typeface="Verdana" panose="020B0604030504040204" pitchFamily="34" charset="0"/>
              </a:rPr>
              <a:t>. 	Presented at the </a:t>
            </a:r>
            <a:r>
              <a:rPr kumimoji="0" lang="en-US" altLang="en-US" sz="1400" b="0" i="0" u="none" strike="noStrike" cap="none" normalizeH="0" baseline="0" dirty="0">
                <a:ln>
                  <a:noFill/>
                </a:ln>
                <a:solidFill>
                  <a:srgbClr val="33CCFF"/>
                </a:solidFill>
                <a:effectLst/>
                <a:latin typeface="Verdana" panose="020B0604030504040204" pitchFamily="34" charset="0"/>
                <a:hlinkClick r:id="rId3"/>
              </a:rPr>
              <a:t>Workshop on New Research Perspectives on Game Design &amp; Development Education</a:t>
            </a:r>
            <a:r>
              <a:rPr kumimoji="0" lang="en-US" altLang="en-US" sz="1400" b="0" i="0" u="none" strike="noStrike" cap="none" normalizeH="0" baseline="0" dirty="0">
                <a:ln>
                  <a:noFill/>
                </a:ln>
                <a:solidFill>
                  <a:srgbClr val="CFCFCF"/>
                </a:solidFill>
                <a:effectLst/>
                <a:latin typeface="Verdana" panose="020B0604030504040204" pitchFamily="34" charset="0"/>
              </a:rPr>
              <a:t>. CHI PLAY 2018, 	October 28, 2018, Melbourne, Australia.</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CFCFCF"/>
                </a:solidFill>
                <a:effectLst/>
                <a:latin typeface="Verdana" panose="020B0604030504040204" pitchFamily="34" charset="0"/>
              </a:rPr>
              <a:t>Decker, A., Egert. C, and Phelps, A. "Learning to Create or Creating to Learn" International Academic Conference on Meaningful 	Play, October 11, 2018, East Lansing, Michigan. ETC Press (proceedings in press)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CFCFCF"/>
                </a:solidFill>
                <a:effectLst/>
                <a:latin typeface="Verdana" panose="020B0604030504040204" pitchFamily="34" charset="0"/>
              </a:rPr>
              <a:t>Phelps, A., C. Egert and A. Decker. (2018) "</a:t>
            </a:r>
            <a:r>
              <a:rPr kumimoji="0" lang="en-US" altLang="en-US" sz="1400" b="0" i="0" u="none" strike="noStrike" cap="none" normalizeH="0" baseline="0" dirty="0" err="1">
                <a:ln>
                  <a:noFill/>
                </a:ln>
                <a:solidFill>
                  <a:srgbClr val="CFCFCF"/>
                </a:solidFill>
                <a:effectLst/>
                <a:latin typeface="Verdana" panose="020B0604030504040204" pitchFamily="34" charset="0"/>
              </a:rPr>
              <a:t>Splattershmup</a:t>
            </a:r>
            <a:r>
              <a:rPr kumimoji="0" lang="en-US" altLang="en-US" sz="1400" b="0" i="0" u="none" strike="noStrike" cap="none" normalizeH="0" baseline="0" dirty="0">
                <a:ln>
                  <a:noFill/>
                </a:ln>
                <a:solidFill>
                  <a:srgbClr val="CFCFCF"/>
                </a:solidFill>
                <a:effectLst/>
                <a:latin typeface="Verdana" panose="020B0604030504040204" pitchFamily="34" charset="0"/>
              </a:rPr>
              <a:t>: A Game of Art &amp; Motion". Learning in Games Book 3. Ed. K. Schrier. 	ETC Press, Carnegie Mellon University. (in press, forthcoming)</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CFCFCF"/>
                </a:solidFill>
                <a:effectLst/>
                <a:latin typeface="Verdana" panose="020B0604030504040204" pitchFamily="34" charset="0"/>
              </a:rPr>
              <a:t>Decker, A., Phelps, A. and Egert. C.A. (2017) “Disappearing Happy Little Sheep” EdTech: Focus on K-12. 57:2, pp. 50-54.</a:t>
            </a:r>
            <a:br>
              <a:rPr kumimoji="0" lang="en-US" altLang="en-US" sz="1000" b="0" i="0" u="none" strike="noStrike" cap="none" normalizeH="0" baseline="0" dirty="0">
                <a:ln>
                  <a:noFill/>
                </a:ln>
                <a:solidFill>
                  <a:schemeClr val="tx1"/>
                </a:solidFill>
                <a:effectLst/>
              </a:rPr>
            </a:b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FCFCF"/>
                </a:solidFill>
                <a:effectLst/>
                <a:latin typeface="Verdana" panose="020B0604030504040204" pitchFamily="34" charset="0"/>
              </a:rPr>
              <a:t>Vullo, R., Phelps, A. and </a:t>
            </a:r>
            <a:r>
              <a:rPr kumimoji="0" lang="en-US" altLang="en-US" sz="1400" b="0" i="0" u="none" strike="noStrike" cap="none" normalizeH="0" baseline="0" dirty="0" err="1">
                <a:ln>
                  <a:noFill/>
                </a:ln>
                <a:solidFill>
                  <a:srgbClr val="CFCFCF"/>
                </a:solidFill>
                <a:effectLst/>
                <a:latin typeface="Verdana" panose="020B0604030504040204" pitchFamily="34" charset="0"/>
              </a:rPr>
              <a:t>Catalfamo</a:t>
            </a:r>
            <a:r>
              <a:rPr kumimoji="0" lang="en-US" altLang="en-US" sz="1400" b="0" i="0" u="none" strike="noStrike" cap="none" normalizeH="0" baseline="0" dirty="0">
                <a:ln>
                  <a:noFill/>
                </a:ln>
                <a:solidFill>
                  <a:srgbClr val="CFCFCF"/>
                </a:solidFill>
                <a:effectLst/>
                <a:latin typeface="Verdana" panose="020B0604030504040204" pitchFamily="34" charset="0"/>
              </a:rPr>
              <a:t>, M. (2016) “DIY VR: The Development of an Inexpensive Headset for Makers” Proceedings of 	the International Conference on Internet Computing and Internet of Things | ICOMP'16 , pp. 140-44.</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CFCFCF"/>
                </a:solidFill>
                <a:effectLst/>
                <a:latin typeface="Verdana" panose="020B0604030504040204" pitchFamily="34" charset="0"/>
              </a:rPr>
              <a:t>Decker, A., Egert, C.A., and Phelps, A. (2016) “Splat! </a:t>
            </a:r>
            <a:r>
              <a:rPr kumimoji="0" lang="en-US" altLang="en-US" sz="1400" b="0" i="0" u="none" strike="noStrike" cap="none" normalizeH="0" baseline="0" dirty="0" err="1">
                <a:ln>
                  <a:noFill/>
                </a:ln>
                <a:solidFill>
                  <a:srgbClr val="CFCFCF"/>
                </a:solidFill>
                <a:effectLst/>
                <a:latin typeface="Verdana" panose="020B0604030504040204" pitchFamily="34" charset="0"/>
              </a:rPr>
              <a:t>er</a:t>
            </a:r>
            <a:r>
              <a:rPr kumimoji="0" lang="en-US" altLang="en-US" sz="1400" b="0" i="0" u="none" strike="noStrike" cap="none" normalizeH="0" baseline="0" dirty="0">
                <a:ln>
                  <a:noFill/>
                </a:ln>
                <a:solidFill>
                  <a:srgbClr val="CFCFCF"/>
                </a:solidFill>
                <a:effectLst/>
                <a:latin typeface="Verdana" panose="020B0604030504040204" pitchFamily="34" charset="0"/>
              </a:rPr>
              <a:t>, </a:t>
            </a:r>
            <a:r>
              <a:rPr kumimoji="0" lang="en-US" altLang="en-US" sz="1400" b="0" i="0" u="none" strike="noStrike" cap="none" normalizeH="0" baseline="0" dirty="0" err="1">
                <a:ln>
                  <a:noFill/>
                </a:ln>
                <a:solidFill>
                  <a:srgbClr val="CFCFCF"/>
                </a:solidFill>
                <a:effectLst/>
                <a:latin typeface="Verdana" panose="020B0604030504040204" pitchFamily="34" charset="0"/>
              </a:rPr>
              <a:t>Shmup</a:t>
            </a:r>
            <a:r>
              <a:rPr kumimoji="0" lang="en-US" altLang="en-US" sz="1400" b="0" i="0" u="none" strike="noStrike" cap="none" normalizeH="0" baseline="0" dirty="0">
                <a:ln>
                  <a:noFill/>
                </a:ln>
                <a:solidFill>
                  <a:srgbClr val="CFCFCF"/>
                </a:solidFill>
                <a:effectLst/>
                <a:latin typeface="Verdana" panose="020B0604030504040204" pitchFamily="34" charset="0"/>
              </a:rPr>
              <a:t>? A Postmortem on a Capstone Production Experience”, Proceedings 	of the 2016 Frontiers in Education Conference, Erie, PA, 9 pages.</a:t>
            </a:r>
          </a:p>
        </p:txBody>
      </p:sp>
    </p:spTree>
    <p:extLst>
      <p:ext uri="{BB962C8B-B14F-4D97-AF65-F5344CB8AC3E}">
        <p14:creationId xmlns:p14="http://schemas.microsoft.com/office/powerpoint/2010/main" val="3670250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152400" y="1295400"/>
            <a:ext cx="11811000" cy="738664"/>
          </a:xfrm>
          <a:prstGeom prst="rect">
            <a:avLst/>
          </a:prstGeom>
          <a:noFill/>
        </p:spPr>
        <p:txBody>
          <a:bodyPr wrap="square" rtlCol="0">
            <a:spAutoFit/>
          </a:bodyPr>
          <a:lstStyle/>
          <a:p>
            <a:pPr algn="ctr"/>
            <a:r>
              <a:rPr lang="en-US" sz="2000" b="1" dirty="0"/>
              <a:t>ANDYWORLD.IO | PROFESSORANDREWPHELPS.NET | @RITIGM1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1430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663D4-B860-453F-9FD2-FB81C99F592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4354"/>
            <a:ext cx="12192000" cy="5939246"/>
          </a:xfrm>
          <a:prstGeom prst="rect">
            <a:avLst/>
          </a:prstGeom>
        </p:spPr>
      </p:pic>
      <p:sp>
        <p:nvSpPr>
          <p:cNvPr id="7" name="Rectangle 6">
            <a:extLst>
              <a:ext uri="{FF2B5EF4-FFF2-40B4-BE49-F238E27FC236}">
                <a16:creationId xmlns:a16="http://schemas.microsoft.com/office/drawing/2014/main" id="{132A8317-BDD9-47B0-BD4C-8931462858E1}"/>
              </a:ext>
            </a:extLst>
          </p:cNvPr>
          <p:cNvSpPr/>
          <p:nvPr/>
        </p:nvSpPr>
        <p:spPr>
          <a:xfrm flipV="1">
            <a:off x="0" y="0"/>
            <a:ext cx="12192000" cy="5939246"/>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0F1FA-205D-4C1A-972F-59AF2368BE81}"/>
              </a:ext>
            </a:extLst>
          </p:cNvPr>
          <p:cNvSpPr>
            <a:spLocks noGrp="1"/>
          </p:cNvSpPr>
          <p:nvPr>
            <p:ph type="title"/>
          </p:nvPr>
        </p:nvSpPr>
        <p:spPr>
          <a:xfrm>
            <a:off x="685800" y="764373"/>
            <a:ext cx="10820400" cy="1293028"/>
          </a:xfrm>
        </p:spPr>
        <p:txBody>
          <a:bodyPr/>
          <a:lstStyle/>
          <a:p>
            <a:r>
              <a:rPr lang="en-US" dirty="0"/>
              <a:t>School of Interactive Games &amp; Media</a:t>
            </a:r>
          </a:p>
        </p:txBody>
      </p:sp>
      <p:cxnSp>
        <p:nvCxnSpPr>
          <p:cNvPr id="6" name="Straight Connector 5">
            <a:extLst>
              <a:ext uri="{FF2B5EF4-FFF2-40B4-BE49-F238E27FC236}">
                <a16:creationId xmlns:a16="http://schemas.microsoft.com/office/drawing/2014/main" id="{6ECC905E-BABE-4BB0-BE58-BDD07DCF930D}"/>
              </a:ext>
            </a:extLst>
          </p:cNvPr>
          <p:cNvCxnSpPr/>
          <p:nvPr/>
        </p:nvCxnSpPr>
        <p:spPr>
          <a:xfrm>
            <a:off x="0" y="5943600"/>
            <a:ext cx="1219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EEEB33-2ECE-4BE9-B470-618A81F8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874" y="1600199"/>
            <a:ext cx="1545522" cy="1334769"/>
          </a:xfrm>
          <a:prstGeom prst="rect">
            <a:avLst/>
          </a:prstGeom>
        </p:spPr>
      </p:pic>
      <p:pic>
        <p:nvPicPr>
          <p:cNvPr id="11" name="Picture 10">
            <a:extLst>
              <a:ext uri="{FF2B5EF4-FFF2-40B4-BE49-F238E27FC236}">
                <a16:creationId xmlns:a16="http://schemas.microsoft.com/office/drawing/2014/main" id="{FDB6A7C9-5219-4495-A417-CF2A423E2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0199"/>
            <a:ext cx="8399695" cy="4184575"/>
          </a:xfrm>
          <a:prstGeom prst="rect">
            <a:avLst/>
          </a:prstGeom>
        </p:spPr>
      </p:pic>
      <p:pic>
        <p:nvPicPr>
          <p:cNvPr id="13" name="Picture 12">
            <a:extLst>
              <a:ext uri="{FF2B5EF4-FFF2-40B4-BE49-F238E27FC236}">
                <a16:creationId xmlns:a16="http://schemas.microsoft.com/office/drawing/2014/main" id="{AC0B0FF3-6B50-43A6-8D52-9462DA44A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838" y="3948433"/>
            <a:ext cx="1904762" cy="1904762"/>
          </a:xfrm>
          <a:prstGeom prst="rect">
            <a:avLst/>
          </a:prstGeom>
        </p:spPr>
      </p:pic>
      <p:pic>
        <p:nvPicPr>
          <p:cNvPr id="15" name="Picture 14">
            <a:extLst>
              <a:ext uri="{FF2B5EF4-FFF2-40B4-BE49-F238E27FC236}">
                <a16:creationId xmlns:a16="http://schemas.microsoft.com/office/drawing/2014/main" id="{00520747-91C7-4DDD-898D-D2ABD9188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276" y="2267583"/>
            <a:ext cx="2209524" cy="2047619"/>
          </a:xfrm>
          <a:prstGeom prst="rect">
            <a:avLst/>
          </a:prstGeom>
        </p:spPr>
      </p:pic>
    </p:spTree>
    <p:extLst>
      <p:ext uri="{BB962C8B-B14F-4D97-AF65-F5344CB8AC3E}">
        <p14:creationId xmlns:p14="http://schemas.microsoft.com/office/powerpoint/2010/main" val="395104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3400"/>
          </a:xfrm>
          <a:prstGeom prst="rect">
            <a:avLst/>
          </a:prstGeom>
        </p:spPr>
      </p:pic>
    </p:spTree>
    <p:extLst>
      <p:ext uri="{BB962C8B-B14F-4D97-AF65-F5344CB8AC3E}">
        <p14:creationId xmlns:p14="http://schemas.microsoft.com/office/powerpoint/2010/main" val="272499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3A7DAA-9DAB-453C-82F6-448416B9583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777184" y="-838"/>
            <a:ext cx="3412286" cy="5939137"/>
          </a:xfrm>
          <a:prstGeom prst="rect">
            <a:avLst/>
          </a:prstGeom>
          <a:ln w="12700">
            <a:solidFill>
              <a:schemeClr val="tx1"/>
            </a:solidFill>
          </a:ln>
        </p:spPr>
      </p:pic>
      <p:pic>
        <p:nvPicPr>
          <p:cNvPr id="5" name="Picture 4">
            <a:extLst>
              <a:ext uri="{FF2B5EF4-FFF2-40B4-BE49-F238E27FC236}">
                <a16:creationId xmlns:a16="http://schemas.microsoft.com/office/drawing/2014/main" id="{E6421189-DD80-47CC-A23A-124CBF1AC93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43400" y="-839"/>
            <a:ext cx="2604984" cy="5964923"/>
          </a:xfrm>
          <a:prstGeom prst="rect">
            <a:avLst/>
          </a:prstGeom>
          <a:ln w="12700">
            <a:solidFill>
              <a:schemeClr val="tx1"/>
            </a:solidFill>
          </a:ln>
        </p:spPr>
      </p:pic>
      <p:pic>
        <p:nvPicPr>
          <p:cNvPr id="7" name="Picture 6">
            <a:extLst>
              <a:ext uri="{FF2B5EF4-FFF2-40B4-BE49-F238E27FC236}">
                <a16:creationId xmlns:a16="http://schemas.microsoft.com/office/drawing/2014/main" id="{3E6E5F63-9A5D-493D-AC1D-A1E196F4C07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057401" y="0"/>
            <a:ext cx="2283470" cy="5964085"/>
          </a:xfrm>
          <a:prstGeom prst="rect">
            <a:avLst/>
          </a:prstGeom>
          <a:ln w="12700">
            <a:solidFill>
              <a:schemeClr val="tx1"/>
            </a:solidFill>
          </a:ln>
        </p:spPr>
      </p:pic>
      <p:pic>
        <p:nvPicPr>
          <p:cNvPr id="9" name="Picture 8">
            <a:extLst>
              <a:ext uri="{FF2B5EF4-FFF2-40B4-BE49-F238E27FC236}">
                <a16:creationId xmlns:a16="http://schemas.microsoft.com/office/drawing/2014/main" id="{916C7768-6B33-4466-86A4-0A3030F43DA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2"/>
            <a:ext cx="2057400" cy="5964085"/>
          </a:xfrm>
          <a:prstGeom prst="rect">
            <a:avLst/>
          </a:prstGeom>
          <a:ln w="12700">
            <a:solidFill>
              <a:schemeClr val="tx1"/>
            </a:solidFill>
          </a:ln>
        </p:spPr>
      </p:pic>
      <p:pic>
        <p:nvPicPr>
          <p:cNvPr id="11" name="Picture 10">
            <a:extLst>
              <a:ext uri="{FF2B5EF4-FFF2-40B4-BE49-F238E27FC236}">
                <a16:creationId xmlns:a16="http://schemas.microsoft.com/office/drawing/2014/main" id="{0A9FE41E-21FA-4874-ADA3-19CE16B8056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934200" y="-837"/>
            <a:ext cx="2461051" cy="5939137"/>
          </a:xfrm>
          <a:prstGeom prst="rect">
            <a:avLst/>
          </a:prstGeom>
          <a:ln w="12700">
            <a:solidFill>
              <a:schemeClr val="tx1"/>
            </a:solidFill>
          </a:ln>
        </p:spPr>
      </p:pic>
      <p:sp>
        <p:nvSpPr>
          <p:cNvPr id="14" name="Rectangle 13">
            <a:extLst>
              <a:ext uri="{FF2B5EF4-FFF2-40B4-BE49-F238E27FC236}">
                <a16:creationId xmlns:a16="http://schemas.microsoft.com/office/drawing/2014/main" id="{01FEE18B-F0F6-41F7-8D95-85885F1FF43D}"/>
              </a:ext>
            </a:extLst>
          </p:cNvPr>
          <p:cNvSpPr/>
          <p:nvPr/>
        </p:nvSpPr>
        <p:spPr>
          <a:xfrm>
            <a:off x="-2530" y="3352800"/>
            <a:ext cx="12192000" cy="2636233"/>
          </a:xfrm>
          <a:prstGeom prst="rect">
            <a:avLst/>
          </a:prstGeom>
          <a:gradFill>
            <a:gsLst>
              <a:gs pos="885">
                <a:schemeClr val="bg1">
                  <a:alpha val="0"/>
                </a:schemeClr>
              </a:gs>
              <a:gs pos="35000">
                <a:schemeClr val="bg1">
                  <a:alpha val="6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07BD6991-466E-4917-BF04-E410C488BC16}"/>
              </a:ext>
            </a:extLst>
          </p:cNvPr>
          <p:cNvSpPr>
            <a:spLocks noGrp="1"/>
          </p:cNvSpPr>
          <p:nvPr>
            <p:ph type="title"/>
          </p:nvPr>
        </p:nvSpPr>
        <p:spPr>
          <a:xfrm>
            <a:off x="1460" y="3886200"/>
            <a:ext cx="8610600" cy="1140628"/>
          </a:xfrm>
        </p:spPr>
        <p:txBody>
          <a:bodyPr/>
          <a:lstStyle/>
          <a:p>
            <a:pPr algn="l"/>
            <a:r>
              <a:rPr lang="en-US" dirty="0"/>
              <a:t> INCREDIBLE ALUMNI</a:t>
            </a:r>
          </a:p>
        </p:txBody>
      </p:sp>
      <p:sp>
        <p:nvSpPr>
          <p:cNvPr id="17" name="Rectangle 16">
            <a:extLst>
              <a:ext uri="{FF2B5EF4-FFF2-40B4-BE49-F238E27FC236}">
                <a16:creationId xmlns:a16="http://schemas.microsoft.com/office/drawing/2014/main" id="{E356652D-3F99-4345-AA0F-D5F1E8F4650B}"/>
              </a:ext>
            </a:extLst>
          </p:cNvPr>
          <p:cNvSpPr/>
          <p:nvPr/>
        </p:nvSpPr>
        <p:spPr>
          <a:xfrm>
            <a:off x="2530" y="4572000"/>
            <a:ext cx="2052341"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ALEX CUTTING</a:t>
            </a:r>
          </a:p>
          <a:p>
            <a:pPr algn="ctr"/>
            <a:r>
              <a:rPr lang="en-US" sz="1200" dirty="0"/>
              <a:t>Senior Assoc. Producer HALO</a:t>
            </a:r>
          </a:p>
          <a:p>
            <a:pPr algn="ctr"/>
            <a:r>
              <a:rPr lang="en-US" sz="1200" dirty="0"/>
              <a:t>Microsoft / 343</a:t>
            </a:r>
          </a:p>
        </p:txBody>
      </p:sp>
      <p:sp>
        <p:nvSpPr>
          <p:cNvPr id="19" name="Rectangle 18">
            <a:extLst>
              <a:ext uri="{FF2B5EF4-FFF2-40B4-BE49-F238E27FC236}">
                <a16:creationId xmlns:a16="http://schemas.microsoft.com/office/drawing/2014/main" id="{02F1D350-61A8-49A3-95CE-A4EDBFEBD33E}"/>
              </a:ext>
            </a:extLst>
          </p:cNvPr>
          <p:cNvSpPr/>
          <p:nvPr/>
        </p:nvSpPr>
        <p:spPr>
          <a:xfrm>
            <a:off x="2057400"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CLAUDE JEROME</a:t>
            </a:r>
          </a:p>
          <a:p>
            <a:pPr algn="ctr"/>
            <a:r>
              <a:rPr lang="en-US" sz="1200" dirty="0"/>
              <a:t>Gameplay Designer DESTINY</a:t>
            </a:r>
          </a:p>
          <a:p>
            <a:pPr algn="ctr"/>
            <a:r>
              <a:rPr lang="en-US" sz="1200" dirty="0"/>
              <a:t>Bungie</a:t>
            </a:r>
          </a:p>
        </p:txBody>
      </p:sp>
      <p:sp>
        <p:nvSpPr>
          <p:cNvPr id="20" name="Rectangle 19">
            <a:extLst>
              <a:ext uri="{FF2B5EF4-FFF2-40B4-BE49-F238E27FC236}">
                <a16:creationId xmlns:a16="http://schemas.microsoft.com/office/drawing/2014/main" id="{342F68E5-35EF-49B3-8FEB-CF0AC5BBECA7}"/>
              </a:ext>
            </a:extLst>
          </p:cNvPr>
          <p:cNvSpPr/>
          <p:nvPr/>
        </p:nvSpPr>
        <p:spPr>
          <a:xfrm>
            <a:off x="4112271" y="4572000"/>
            <a:ext cx="312672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DUSTIN KOCHENSPARGER</a:t>
            </a:r>
          </a:p>
          <a:p>
            <a:pPr algn="ctr"/>
            <a:r>
              <a:rPr lang="en-US" sz="1200" dirty="0"/>
              <a:t>Line Producer DLC</a:t>
            </a:r>
          </a:p>
          <a:p>
            <a:pPr algn="ctr"/>
            <a:r>
              <a:rPr lang="en-US" sz="1200" dirty="0"/>
              <a:t>DESTINY</a:t>
            </a:r>
          </a:p>
          <a:p>
            <a:pPr algn="ctr"/>
            <a:r>
              <a:rPr lang="en-US" sz="1200" dirty="0"/>
              <a:t>Bungie</a:t>
            </a:r>
          </a:p>
        </p:txBody>
      </p:sp>
      <p:sp>
        <p:nvSpPr>
          <p:cNvPr id="21" name="Rectangle 20">
            <a:extLst>
              <a:ext uri="{FF2B5EF4-FFF2-40B4-BE49-F238E27FC236}">
                <a16:creationId xmlns:a16="http://schemas.microsoft.com/office/drawing/2014/main" id="{09D61094-C520-4F65-9C1F-6CDE989BEB2F}"/>
              </a:ext>
            </a:extLst>
          </p:cNvPr>
          <p:cNvSpPr/>
          <p:nvPr/>
        </p:nvSpPr>
        <p:spPr>
          <a:xfrm>
            <a:off x="7100979"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SELA DAVIS</a:t>
            </a:r>
          </a:p>
          <a:p>
            <a:pPr algn="ctr"/>
            <a:r>
              <a:rPr lang="en-US" sz="1200" dirty="0"/>
              <a:t>Platform Engineer</a:t>
            </a:r>
          </a:p>
          <a:p>
            <a:pPr algn="ctr"/>
            <a:r>
              <a:rPr lang="en-US" sz="1200" dirty="0"/>
              <a:t>XBOX / XBOX Live</a:t>
            </a:r>
          </a:p>
          <a:p>
            <a:pPr algn="ctr"/>
            <a:r>
              <a:rPr lang="en-US" sz="1200" dirty="0"/>
              <a:t>Microsoft</a:t>
            </a:r>
          </a:p>
          <a:p>
            <a:pPr algn="ctr"/>
            <a:r>
              <a:rPr lang="en-US" sz="1200" dirty="0" err="1"/>
              <a:t>VReal</a:t>
            </a:r>
            <a:endParaRPr lang="en-US" sz="1200" dirty="0"/>
          </a:p>
        </p:txBody>
      </p:sp>
      <p:sp>
        <p:nvSpPr>
          <p:cNvPr id="22" name="Rectangle 21">
            <a:extLst>
              <a:ext uri="{FF2B5EF4-FFF2-40B4-BE49-F238E27FC236}">
                <a16:creationId xmlns:a16="http://schemas.microsoft.com/office/drawing/2014/main" id="{6A43EF8E-C6C7-434A-B0C8-6C4802B85387}"/>
              </a:ext>
            </a:extLst>
          </p:cNvPr>
          <p:cNvSpPr/>
          <p:nvPr/>
        </p:nvSpPr>
        <p:spPr>
          <a:xfrm>
            <a:off x="9395251" y="4572000"/>
            <a:ext cx="272054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ANNA SWEET</a:t>
            </a:r>
          </a:p>
          <a:p>
            <a:pPr algn="ctr"/>
            <a:r>
              <a:rPr lang="en-US" sz="1200" dirty="0"/>
              <a:t>Director of 3</a:t>
            </a:r>
            <a:r>
              <a:rPr lang="en-US" sz="1200" baseline="30000" dirty="0"/>
              <a:t>rd</a:t>
            </a:r>
            <a:r>
              <a:rPr lang="en-US" sz="1200" dirty="0"/>
              <a:t> Party Development</a:t>
            </a:r>
          </a:p>
          <a:p>
            <a:pPr algn="ctr"/>
            <a:r>
              <a:rPr lang="en-US" sz="1200" dirty="0"/>
              <a:t>STEAM</a:t>
            </a:r>
          </a:p>
          <a:p>
            <a:pPr algn="ctr"/>
            <a:r>
              <a:rPr lang="en-US" sz="1200" dirty="0"/>
              <a:t>Valve</a:t>
            </a:r>
          </a:p>
          <a:p>
            <a:pPr algn="ctr"/>
            <a:r>
              <a:rPr lang="en-US" sz="1200" dirty="0"/>
              <a:t>Oculus</a:t>
            </a:r>
          </a:p>
          <a:p>
            <a:pPr algn="ctr"/>
            <a:r>
              <a:rPr lang="en-US" sz="1200" dirty="0" err="1"/>
              <a:t>Caffeine.ty</a:t>
            </a:r>
            <a:endParaRPr lang="en-US" sz="1200" dirty="0"/>
          </a:p>
          <a:p>
            <a:pPr algn="ctr"/>
            <a:r>
              <a:rPr lang="en-US" sz="1200" dirty="0"/>
              <a:t>Microsoft XBOX</a:t>
            </a:r>
          </a:p>
        </p:txBody>
      </p:sp>
    </p:spTree>
    <p:extLst>
      <p:ext uri="{BB962C8B-B14F-4D97-AF65-F5344CB8AC3E}">
        <p14:creationId xmlns:p14="http://schemas.microsoft.com/office/powerpoint/2010/main" val="334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
            <a:ext cx="4572000" cy="4572000"/>
          </a:xfrm>
          <a:prstGeom prst="rect">
            <a:avLst/>
          </a:prstGeom>
          <a:ln>
            <a:solidFill>
              <a:schemeClr val="tx1"/>
            </a:solidFill>
          </a:ln>
        </p:spPr>
      </p:pic>
      <p:sp>
        <p:nvSpPr>
          <p:cNvPr id="9" name="Rectangle 8"/>
          <p:cNvSpPr/>
          <p:nvPr/>
        </p:nvSpPr>
        <p:spPr>
          <a:xfrm>
            <a:off x="2209800" y="33528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C  O  N  V  E  R  G  E  N  C  E</a:t>
            </a:r>
          </a:p>
        </p:txBody>
      </p:sp>
      <p:sp>
        <p:nvSpPr>
          <p:cNvPr id="2" name="Title 1"/>
          <p:cNvSpPr>
            <a:spLocks noGrp="1"/>
          </p:cNvSpPr>
          <p:nvPr>
            <p:ph type="title"/>
          </p:nvPr>
        </p:nvSpPr>
        <p:spPr>
          <a:xfrm>
            <a:off x="4267200" y="762000"/>
            <a:ext cx="6377940" cy="1293028"/>
          </a:xfrm>
        </p:spPr>
        <p:txBody>
          <a:bodyPr/>
          <a:lstStyle/>
          <a:p>
            <a:r>
              <a:rPr lang="en-US" dirty="0"/>
              <a:t>PART 1: STUDIOS</a:t>
            </a:r>
          </a:p>
        </p:txBody>
      </p:sp>
      <p:sp>
        <p:nvSpPr>
          <p:cNvPr id="7" name="Rectangle 6"/>
          <p:cNvSpPr/>
          <p:nvPr/>
        </p:nvSpPr>
        <p:spPr>
          <a:xfrm>
            <a:off x="2133600" y="32004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  O  N  V  E  R  G  E  N  C  E</a:t>
            </a:r>
          </a:p>
        </p:txBody>
      </p:sp>
      <p:sp>
        <p:nvSpPr>
          <p:cNvPr id="10" name="Rectangle 9"/>
          <p:cNvSpPr/>
          <p:nvPr/>
        </p:nvSpPr>
        <p:spPr>
          <a:xfrm>
            <a:off x="6553200" y="3886200"/>
            <a:ext cx="38862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platforms and technology for film, animation, games, media, and story are converging into new forms, new stories, new experiences, and new knowledge.</a:t>
            </a:r>
          </a:p>
        </p:txBody>
      </p:sp>
    </p:spTree>
    <p:extLst>
      <p:ext uri="{BB962C8B-B14F-4D97-AF65-F5344CB8AC3E}">
        <p14:creationId xmlns:p14="http://schemas.microsoft.com/office/powerpoint/2010/main" val="126985124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29082</TotalTime>
  <Words>3550</Words>
  <Application>Microsoft Office PowerPoint</Application>
  <PresentationFormat>Widescreen</PresentationFormat>
  <Paragraphs>289</Paragraphs>
  <Slides>52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Century Gothic</vt:lpstr>
      <vt:lpstr>Verdana</vt:lpstr>
      <vt:lpstr>Vapor Trail</vt:lpstr>
      <vt:lpstr>PowerPoint Presentation</vt:lpstr>
      <vt:lpstr>Today’s Talk</vt:lpstr>
      <vt:lpstr>HI, I’m (STILL) ANDY</vt:lpstr>
      <vt:lpstr>I (STILL) make things.</vt:lpstr>
      <vt:lpstr>RIT GAMES &amp; INTERACTIVE MEDIA TIMELINES</vt:lpstr>
      <vt:lpstr>School of Interactive Games &amp; Media</vt:lpstr>
      <vt:lpstr>PowerPoint Presentation</vt:lpstr>
      <vt:lpstr> INCREDIBLE ALUMNI</vt:lpstr>
      <vt:lpstr>PART 1: STUDIOS</vt:lpstr>
      <vt:lpstr>   HOW IS MAGIC: </vt:lpstr>
      <vt:lpstr>CONVERGENCE OF ANOTHER SORT</vt:lpstr>
      <vt:lpstr>PowerPoint Presentation</vt:lpstr>
      <vt:lpstr>MAGIC TODAY &amp; TOMORROW</vt:lpstr>
      <vt:lpstr>…The M is for Messy</vt:lpstr>
      <vt:lpstr>NO REALLY, REALLY, MESSY</vt:lpstr>
      <vt:lpstr>AND IT WAS MESSY PAYING FOR IT</vt:lpstr>
      <vt:lpstr> A Strange Game   for Strange Reasons</vt:lpstr>
      <vt:lpstr>PowerPoint Presentation</vt:lpstr>
      <vt:lpstr>PowerPoint Presentation</vt:lpstr>
      <vt:lpstr>A SUMMER WITH THE BUFFALO BILLS</vt:lpstr>
      <vt:lpstr>PowerPoint Presentation</vt:lpstr>
      <vt:lpstr>IN GAME UI, DESIGN, GAMEPLAY, ETC.</vt:lpstr>
      <vt:lpstr>OUT OF GAME UI/UX and MENUFLOW</vt:lpstr>
      <vt:lpstr>COMMUNICATIONS INFRASTRUCTURE</vt:lpstr>
      <vt:lpstr>PowerPoint Presentation</vt:lpstr>
      <vt:lpstr>MOST SUCCESSFUL PROJECT (measuring by ACADEMIC impact)</vt:lpstr>
      <vt:lpstr>MOST SUCCESSFUL PROJECT (BY DOLLARS, ONE WAY)</vt:lpstr>
      <vt:lpstr>MOST SUCCESSFUL PROJECT (BY DOLLARS, ANOTHER WAY)</vt:lpstr>
      <vt:lpstr>MOST SUCCESSFUL PROJECT  (BY DOLLARS, A THIRD WAY)</vt:lpstr>
      <vt:lpstr>MOST SUCCESSFUL PROJECT (BY EDUCATIONAL IMPACT)</vt:lpstr>
      <vt:lpstr>CORE DESIGN PRINCIPLE</vt:lpstr>
      <vt:lpstr>PART 2: RESEARCH and IDEAS </vt:lpstr>
      <vt:lpstr>IDEA: MAYBE DEVELOPMENT STREAMING CAN HELP PUBLIC UNDERSTANDING OF GAMEDEV?</vt:lpstr>
      <vt:lpstr>RETHINKING APPRENTICESHIP ?</vt:lpstr>
      <vt:lpstr>PowerPoint Presentation</vt:lpstr>
      <vt:lpstr>A tale of  two Adams</vt:lpstr>
      <vt:lpstr>A Tale Of Two Adams</vt:lpstr>
      <vt:lpstr>GENERAL DISCOURSE ON LIVE STREAMING &amp; ASSOCIATED ISSUES</vt:lpstr>
      <vt:lpstr>NOTIONS OF “AUTHENTICITY”</vt:lpstr>
      <vt:lpstr>Art streaming</vt:lpstr>
      <vt:lpstr>THE BOB ROSS THING</vt:lpstr>
      <vt:lpstr>methodology</vt:lpstr>
      <vt:lpstr>ADDITIONAL POTENTIAL CRITERION FOR EVALUATING STREAMS</vt:lpstr>
      <vt:lpstr>Why care?</vt:lpstr>
      <vt:lpstr>Link to games &amp; (sometimes) esports</vt:lpstr>
      <vt:lpstr>FUTURE WORK: EDUCATIONAL POTENTIALITIES</vt:lpstr>
      <vt:lpstr>CRITIQUE</vt:lpstr>
      <vt:lpstr>Merge with ar/vr tech INTERESTS (IN A STUDIO SPACE &amp; PRACTICE)</vt:lpstr>
      <vt:lpstr>DEVELOPMENT (AND ART) Streaming…</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525</cp:revision>
  <dcterms:created xsi:type="dcterms:W3CDTF">2009-06-02T00:38:38Z</dcterms:created>
  <dcterms:modified xsi:type="dcterms:W3CDTF">2019-04-29T11:18:18Z</dcterms:modified>
</cp:coreProperties>
</file>