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9"/>
  </p:notesMasterIdLst>
  <p:sldIdLst>
    <p:sldId id="557" r:id="rId2"/>
    <p:sldId id="544" r:id="rId3"/>
    <p:sldId id="581" r:id="rId4"/>
    <p:sldId id="394" r:id="rId5"/>
    <p:sldId id="389" r:id="rId6"/>
    <p:sldId id="272" r:id="rId7"/>
    <p:sldId id="516" r:id="rId8"/>
    <p:sldId id="579" r:id="rId9"/>
    <p:sldId id="583" r:id="rId10"/>
    <p:sldId id="591" r:id="rId11"/>
    <p:sldId id="592" r:id="rId12"/>
    <p:sldId id="593" r:id="rId13"/>
    <p:sldId id="587" r:id="rId14"/>
    <p:sldId id="584" r:id="rId15"/>
    <p:sldId id="585" r:id="rId16"/>
    <p:sldId id="558" r:id="rId17"/>
    <p:sldId id="576" r:id="rId18"/>
    <p:sldId id="577" r:id="rId19"/>
    <p:sldId id="578" r:id="rId20"/>
    <p:sldId id="313" r:id="rId21"/>
    <p:sldId id="314" r:id="rId22"/>
    <p:sldId id="315" r:id="rId23"/>
    <p:sldId id="580" r:id="rId24"/>
    <p:sldId id="260" r:id="rId25"/>
    <p:sldId id="261" r:id="rId26"/>
    <p:sldId id="269" r:id="rId27"/>
    <p:sldId id="559" r:id="rId28"/>
    <p:sldId id="561" r:id="rId29"/>
    <p:sldId id="560" r:id="rId30"/>
    <p:sldId id="563" r:id="rId31"/>
    <p:sldId id="562" r:id="rId32"/>
    <p:sldId id="564" r:id="rId33"/>
    <p:sldId id="565" r:id="rId34"/>
    <p:sldId id="566" r:id="rId35"/>
    <p:sldId id="567" r:id="rId36"/>
    <p:sldId id="537" r:id="rId37"/>
    <p:sldId id="569" r:id="rId38"/>
    <p:sldId id="575" r:id="rId39"/>
    <p:sldId id="572" r:id="rId40"/>
    <p:sldId id="571" r:id="rId41"/>
    <p:sldId id="574" r:id="rId42"/>
    <p:sldId id="573" r:id="rId43"/>
    <p:sldId id="588" r:id="rId44"/>
    <p:sldId id="589" r:id="rId45"/>
    <p:sldId id="582" r:id="rId46"/>
    <p:sldId id="590" r:id="rId47"/>
    <p:sldId id="52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82F1F9"/>
    <a:srgbClr val="603B04"/>
    <a:srgbClr val="1683C3"/>
    <a:srgbClr val="317ACA"/>
    <a:srgbClr val="FF2CF8"/>
    <a:srgbClr val="266998"/>
    <a:srgbClr val="FF00FF"/>
    <a:srgbClr val="006C75"/>
    <a:srgbClr val="00717B"/>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61" autoAdjust="0"/>
    <p:restoredTop sz="73568" autoAdjust="0"/>
  </p:normalViewPr>
  <p:slideViewPr>
    <p:cSldViewPr>
      <p:cViewPr varScale="1">
        <p:scale>
          <a:sx n="68" d="100"/>
          <a:sy n="68" d="100"/>
        </p:scale>
        <p:origin x="248" y="5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4.769"/>
    </inkml:context>
    <inkml:brush xml:id="br0">
      <inkml:brushProperty name="width" value="0.05" units="cm"/>
      <inkml:brushProperty name="height" value="0.05" units="cm"/>
    </inkml:brush>
  </inkml:definitions>
  <inkml:trace contextRef="#ctx0" brushRef="#br0">1 64 5504,'5'-16'2112,"0"7"-1664,18 1-256,-13 4-160,9-1-800,4-2-224,10 2-1056,6-4-416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5.640"/>
    </inkml:context>
    <inkml:brush xml:id="br0">
      <inkml:brushProperty name="width" value="0.05" units="cm"/>
      <inkml:brushProperty name="height" value="0.05" units="cm"/>
    </inkml:brush>
  </inkml:definitions>
  <inkml:trace contextRef="#ctx0" brushRef="#br0">23 18 9216,'-17'-18'3424,"12"18"-2656,5 5-384,0-5-256,8 0-416,3 4 32,3-1-288,0 3-64,0-6 320,0 0-992,5-6-384,5 3-1248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7:15.402"/>
    </inkml:context>
    <inkml:brush xml:id="br0">
      <inkml:brushProperty name="width" value="0.05" units="cm"/>
      <inkml:brushProperty name="height" value="0.05" units="cm"/>
    </inkml:brush>
  </inkml:definitions>
  <inkml:trace contextRef="#ctx0" brushRef="#br0">33 22 10752,'-28'-16'4032,"23"11"-3136,5 10-320,0-5-321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D5283-B290-4C9D-A495-3625915AE055}" type="datetimeFigureOut">
              <a:rPr lang="en-US" smtClean="0"/>
              <a:t>10/28/19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50A4E-9BF1-4BAD-84B0-B89A8DE868A6}" type="slidenum">
              <a:rPr lang="en-US" smtClean="0"/>
              <a:t>‹#›</a:t>
            </a:fld>
            <a:endParaRPr lang="en-US"/>
          </a:p>
        </p:txBody>
      </p:sp>
    </p:spTree>
    <p:extLst>
      <p:ext uri="{BB962C8B-B14F-4D97-AF65-F5344CB8AC3E}">
        <p14:creationId xmlns:p14="http://schemas.microsoft.com/office/powerpoint/2010/main" val="124404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edium.com/themeetgroup/top-5-chinese-live-streaming-platforms-you-need-to-know-in-2018-d963352124c7"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resources.newzoo.com/hubfs/Reports/Newzoo_2018_Global_Esports_Market_Report_Excerpt.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portbusiness.com/news/china-esports-market-value-to-hit-1-9bn-in-2019-report/"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1.escapistmagazine.com/articles/view/video-games/issues/issue_283/8400-Introducing-The-Escapist-s-Genre-Whee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uides.lib.umich.edu/c.php?g=282989&amp;p=595509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a:t>
            </a:fld>
            <a:endParaRPr lang="en-US"/>
          </a:p>
        </p:txBody>
      </p:sp>
    </p:spTree>
    <p:extLst>
      <p:ext uri="{BB962C8B-B14F-4D97-AF65-F5344CB8AC3E}">
        <p14:creationId xmlns:p14="http://schemas.microsoft.com/office/powerpoint/2010/main" val="1919923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lvl1pPr>
              <a:defRPr sz="1200">
                <a:latin typeface="+mn-lt"/>
                <a:ea typeface="+mn-ea"/>
                <a:cs typeface="+mn-cs"/>
                <a:sym typeface="Calibri"/>
              </a:defRPr>
            </a:lvl1pPr>
          </a:lstStyle>
          <a:p>
            <a:endParaRPr dirty="0"/>
          </a:p>
        </p:txBody>
      </p:sp>
    </p:spTree>
    <p:extLst>
      <p:ext uri="{BB962C8B-B14F-4D97-AF65-F5344CB8AC3E}">
        <p14:creationId xmlns:p14="http://schemas.microsoft.com/office/powerpoint/2010/main" val="1821124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4156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4232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6516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Interestingly, there is substantial consternation within this community that the deletion of ‘Twitch IRL’ and subsequent creation of specialized channels by Twitch itself within the ‘Creative’ umbrella [2] has damaged the overall general audience of viewers not engaged in art streaming themselves, as it has discouraged those outside the activity to browse the content in an integrated dashboard. </a:t>
            </a:r>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27</a:t>
            </a:fld>
            <a:endParaRPr lang="en-US"/>
          </a:p>
        </p:txBody>
      </p:sp>
    </p:spTree>
    <p:extLst>
      <p:ext uri="{BB962C8B-B14F-4D97-AF65-F5344CB8AC3E}">
        <p14:creationId xmlns:p14="http://schemas.microsoft.com/office/powerpoint/2010/main" val="2266335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28</a:t>
            </a:fld>
            <a:endParaRPr lang="en-US"/>
          </a:p>
        </p:txBody>
      </p:sp>
    </p:spTree>
    <p:extLst>
      <p:ext uri="{BB962C8B-B14F-4D97-AF65-F5344CB8AC3E}">
        <p14:creationId xmlns:p14="http://schemas.microsoft.com/office/powerpoint/2010/main" val="3629586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mimics standard art education practices that often rely on daily sketching, painting, or drawing as a form of immersion and practice of technique and craft and is often assigned in introductory courses in studio disciplines. In observation,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Needless to say, this activity is obviously and foremost a form of individual labor, albeit purposefully and directly engaged in by choice as the purpose of engaging in art streaming is to engage in the creation of art.  </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29</a:t>
            </a:fld>
            <a:endParaRPr lang="en-US"/>
          </a:p>
        </p:txBody>
      </p:sp>
    </p:spTree>
    <p:extLst>
      <p:ext uri="{BB962C8B-B14F-4D97-AF65-F5344CB8AC3E}">
        <p14:creationId xmlns:p14="http://schemas.microsoft.com/office/powerpoint/2010/main" val="3200840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must also be noted that this activity is also a form of negotiated labor just in terms of engagement with the platform: how to best stream art creation is itself an open question, just as TL Taylor found with respect to variety streamers who were constantly tweaking and adjusting their streaming protocols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Typical reverence and mimicry of Bob Ross style stepwise “</a:t>
            </a:r>
            <a:r>
              <a:rPr lang="en-US" sz="1200" kern="1200" dirty="0" err="1">
                <a:solidFill>
                  <a:schemeClr val="tx1"/>
                </a:solidFill>
                <a:effectLst/>
                <a:latin typeface="+mn-lt"/>
                <a:ea typeface="+mn-ea"/>
                <a:cs typeface="+mn-cs"/>
              </a:rPr>
              <a:t>paint”through</a:t>
            </a:r>
            <a:r>
              <a:rPr lang="en-US" sz="1200" kern="1200" dirty="0">
                <a:solidFill>
                  <a:schemeClr val="tx1"/>
                </a:solidFill>
                <a:effectLst/>
                <a:latin typeface="+mn-lt"/>
                <a:ea typeface="+mn-ea"/>
                <a:cs typeface="+mn-cs"/>
              </a:rPr>
              <a:t>, but significant experimentation with approach and scale in certain streamers / corners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in addition to, or forms a layer of complexity on top of, the multiple forms of engagement required by streamers to engage technically with the platform in effective fashion, which include camera management, music, sound, the augmentation of their streams with bots, gifs, surveys, and more.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30</a:t>
            </a:fld>
            <a:endParaRPr lang="en-US"/>
          </a:p>
        </p:txBody>
      </p:sp>
    </p:spTree>
    <p:extLst>
      <p:ext uri="{BB962C8B-B14F-4D97-AF65-F5344CB8AC3E}">
        <p14:creationId xmlns:p14="http://schemas.microsoft.com/office/powerpoint/2010/main" val="3514986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34</a:t>
            </a:fld>
            <a:endParaRPr lang="en-US"/>
          </a:p>
        </p:txBody>
      </p:sp>
    </p:spTree>
    <p:extLst>
      <p:ext uri="{BB962C8B-B14F-4D97-AF65-F5344CB8AC3E}">
        <p14:creationId xmlns:p14="http://schemas.microsoft.com/office/powerpoint/2010/main" val="1757563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Reyson</a:t>
            </a:r>
            <a:r>
              <a:rPr lang="en-US" dirty="0"/>
              <a:t> et al “Examination of Anime Content and Associations between Anime Consumption, Genre Preferences, and Ambivalent Sexism” as one example of the rabbit trail of literature here</a:t>
            </a:r>
          </a:p>
          <a:p>
            <a:endParaRPr lang="en-US" dirty="0"/>
          </a:p>
          <a:p>
            <a:r>
              <a:rPr lang="en-US" dirty="0"/>
              <a:t>https://www.polygon.com/2019/2/13/18223558/adl-anti-defamation-league-study-twitch-discord-harassment and so on</a:t>
            </a:r>
          </a:p>
          <a:p>
            <a:endParaRPr lang="en-US" dirty="0"/>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35</a:t>
            </a:fld>
            <a:endParaRPr lang="en-US"/>
          </a:p>
        </p:txBody>
      </p:sp>
    </p:spTree>
    <p:extLst>
      <p:ext uri="{BB962C8B-B14F-4D97-AF65-F5344CB8AC3E}">
        <p14:creationId xmlns:p14="http://schemas.microsoft.com/office/powerpoint/2010/main" val="3758516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6</a:t>
            </a:fld>
            <a:endParaRPr lang="en-US"/>
          </a:p>
        </p:txBody>
      </p:sp>
    </p:spTree>
    <p:extLst>
      <p:ext uri="{BB962C8B-B14F-4D97-AF65-F5344CB8AC3E}">
        <p14:creationId xmlns:p14="http://schemas.microsoft.com/office/powerpoint/2010/main" val="1875439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Filament games regarding game based learning, but what about ‘game adjacent’ learning?</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37</a:t>
            </a:fld>
            <a:endParaRPr lang="en-US"/>
          </a:p>
        </p:txBody>
      </p:sp>
    </p:spTree>
    <p:extLst>
      <p:ext uri="{BB962C8B-B14F-4D97-AF65-F5344CB8AC3E}">
        <p14:creationId xmlns:p14="http://schemas.microsoft.com/office/powerpoint/2010/main" val="3836916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Momo </a:t>
            </a:r>
            <a:r>
              <a:rPr lang="en-US" sz="1200" b="1" kern="1200" dirty="0" err="1">
                <a:solidFill>
                  <a:schemeClr val="tx1"/>
                </a:solidFill>
                <a:effectLst/>
                <a:latin typeface="+mn-lt"/>
                <a:ea typeface="+mn-ea"/>
                <a:cs typeface="+mn-cs"/>
              </a:rPr>
              <a:t>陌陌</a:t>
            </a:r>
            <a:r>
              <a:rPr lang="en-US" sz="1200" b="1" kern="1200" dirty="0">
                <a:solidFill>
                  <a:schemeClr val="tx1"/>
                </a:solidFill>
                <a:effectLst/>
                <a:latin typeface="+mn-lt"/>
                <a:ea typeface="+mn-ea"/>
                <a:cs typeface="+mn-cs"/>
              </a:rPr>
              <a:t> – used to be a dating app</a:t>
            </a:r>
            <a:endParaRPr lang="en-U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Huajiao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花椒</a:t>
            </a:r>
            <a:r>
              <a:rPr lang="en-US" sz="1200" b="1" kern="1200" dirty="0">
                <a:solidFill>
                  <a:schemeClr val="tx1"/>
                </a:solidFill>
                <a:effectLst/>
                <a:latin typeface="+mn-lt"/>
                <a:ea typeface="+mn-ea"/>
                <a:cs typeface="+mn-cs"/>
              </a:rPr>
              <a:t> – pure play livestreaming app</a:t>
            </a:r>
          </a:p>
          <a:p>
            <a:r>
              <a:rPr lang="en-US" sz="1200" b="1" kern="1200" dirty="0">
                <a:solidFill>
                  <a:schemeClr val="tx1"/>
                </a:solidFill>
                <a:effectLst/>
                <a:latin typeface="+mn-lt"/>
                <a:ea typeface="+mn-ea"/>
                <a:cs typeface="+mn-cs"/>
              </a:rPr>
              <a:t>YY</a:t>
            </a:r>
          </a:p>
          <a:p>
            <a:r>
              <a:rPr lang="en-US" sz="1200" b="1" kern="1200" dirty="0" err="1">
                <a:solidFill>
                  <a:schemeClr val="tx1"/>
                </a:solidFill>
                <a:effectLst/>
                <a:latin typeface="+mn-lt"/>
                <a:ea typeface="+mn-ea"/>
                <a:cs typeface="+mn-cs"/>
              </a:rPr>
              <a:t>Yizhibo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一直播</a:t>
            </a:r>
            <a:r>
              <a:rPr lang="en-US" sz="1200" b="1" kern="1200" dirty="0">
                <a:solidFill>
                  <a:schemeClr val="tx1"/>
                </a:solidFill>
                <a:effectLst/>
                <a:latin typeface="+mn-lt"/>
                <a:ea typeface="+mn-ea"/>
                <a:cs typeface="+mn-cs"/>
              </a:rPr>
              <a:t> – millennial market</a:t>
            </a:r>
          </a:p>
          <a:p>
            <a:r>
              <a:rPr lang="en-US" sz="1200" b="1" kern="1200" dirty="0" err="1">
                <a:solidFill>
                  <a:schemeClr val="tx1"/>
                </a:solidFill>
                <a:effectLst/>
                <a:latin typeface="+mn-lt"/>
                <a:ea typeface="+mn-ea"/>
                <a:cs typeface="+mn-cs"/>
              </a:rPr>
              <a:t>Inke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映客</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hlinkClick r:id="rId3"/>
              </a:rPr>
              <a:t>https://medium.com/themeetgroup/top-5-chinese-live-streaming-platforms-you-need-to-know-in-2018-d963352124c7</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38</a:t>
            </a:fld>
            <a:endParaRPr lang="en-US"/>
          </a:p>
        </p:txBody>
      </p:sp>
    </p:spTree>
    <p:extLst>
      <p:ext uri="{BB962C8B-B14F-4D97-AF65-F5344CB8AC3E}">
        <p14:creationId xmlns:p14="http://schemas.microsoft.com/office/powerpoint/2010/main" val="698420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https://resources.newzoo.com/hubfs/Reports/Newzoo_2018_Global_Esports_Market_Report_Excerpt.pdf?</a:t>
            </a:r>
            <a:endParaRPr lang="en-US" dirty="0"/>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40</a:t>
            </a:fld>
            <a:endParaRPr lang="en-US"/>
          </a:p>
        </p:txBody>
      </p:sp>
    </p:spTree>
    <p:extLst>
      <p:ext uri="{BB962C8B-B14F-4D97-AF65-F5344CB8AC3E}">
        <p14:creationId xmlns:p14="http://schemas.microsoft.com/office/powerpoint/2010/main" val="1962856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https://www.sportbusiness.com/news/china-esports-market-value-to-hit-1-9bn-in-2019-report/</a:t>
            </a:r>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41</a:t>
            </a:fld>
            <a:endParaRPr lang="en-US"/>
          </a:p>
        </p:txBody>
      </p:sp>
    </p:spTree>
    <p:extLst>
      <p:ext uri="{BB962C8B-B14F-4D97-AF65-F5344CB8AC3E}">
        <p14:creationId xmlns:p14="http://schemas.microsoft.com/office/powerpoint/2010/main" val="1869247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43</a:t>
            </a:fld>
            <a:endParaRPr lang="en-US"/>
          </a:p>
        </p:txBody>
      </p:sp>
    </p:spTree>
    <p:extLst>
      <p:ext uri="{BB962C8B-B14F-4D97-AF65-F5344CB8AC3E}">
        <p14:creationId xmlns:p14="http://schemas.microsoft.com/office/powerpoint/2010/main" val="162486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Serious content coverage in the LA Times, real analysis and political challenge from USA Today</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44</a:t>
            </a:fld>
            <a:endParaRPr lang="en-US"/>
          </a:p>
        </p:txBody>
      </p:sp>
    </p:spTree>
    <p:extLst>
      <p:ext uri="{BB962C8B-B14F-4D97-AF65-F5344CB8AC3E}">
        <p14:creationId xmlns:p14="http://schemas.microsoft.com/office/powerpoint/2010/main" val="1516047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47</a:t>
            </a:fld>
            <a:endParaRPr lang="en-US"/>
          </a:p>
        </p:txBody>
      </p:sp>
    </p:spTree>
    <p:extLst>
      <p:ext uri="{BB962C8B-B14F-4D97-AF65-F5344CB8AC3E}">
        <p14:creationId xmlns:p14="http://schemas.microsoft.com/office/powerpoint/2010/main" val="3953584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 facts about the game industry, Entertainment Software Association</a:t>
            </a:r>
          </a:p>
        </p:txBody>
      </p:sp>
      <p:sp>
        <p:nvSpPr>
          <p:cNvPr id="4" name="Slide Number Placeholder 3"/>
          <p:cNvSpPr>
            <a:spLocks noGrp="1"/>
          </p:cNvSpPr>
          <p:nvPr>
            <p:ph type="sldNum" sz="quarter" idx="5"/>
          </p:nvPr>
        </p:nvSpPr>
        <p:spPr/>
        <p:txBody>
          <a:bodyPr/>
          <a:lstStyle/>
          <a:p>
            <a:fld id="{22150A4E-9BF1-4BAD-84B0-B89A8DE868A6}" type="slidenum">
              <a:rPr lang="en-US" smtClean="0"/>
              <a:t>8</a:t>
            </a:fld>
            <a:endParaRPr lang="en-US"/>
          </a:p>
        </p:txBody>
      </p:sp>
    </p:spTree>
    <p:extLst>
      <p:ext uri="{BB962C8B-B14F-4D97-AF65-F5344CB8AC3E}">
        <p14:creationId xmlns:p14="http://schemas.microsoft.com/office/powerpoint/2010/main" val="265560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https://v1.escapistmagazine.com/articles/view/video-games/issues/issue_283/8400-Introducing-The-Escapist-s-Genre-Wheel</a:t>
            </a:r>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10</a:t>
            </a:fld>
            <a:endParaRPr lang="en-US"/>
          </a:p>
        </p:txBody>
      </p:sp>
    </p:spTree>
    <p:extLst>
      <p:ext uri="{BB962C8B-B14F-4D97-AF65-F5344CB8AC3E}">
        <p14:creationId xmlns:p14="http://schemas.microsoft.com/office/powerpoint/2010/main" val="2585304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https://guides.lib.umich.edu/c.php?g=282989&amp;p=5955091</a:t>
            </a:r>
            <a:endParaRPr lang="en-US" dirty="0"/>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11</a:t>
            </a:fld>
            <a:endParaRPr lang="en-US"/>
          </a:p>
        </p:txBody>
      </p:sp>
    </p:spTree>
    <p:extLst>
      <p:ext uri="{BB962C8B-B14F-4D97-AF65-F5344CB8AC3E}">
        <p14:creationId xmlns:p14="http://schemas.microsoft.com/office/powerpoint/2010/main" val="2330540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WE IN YOUR STATE?  Data map from Entertainment Software Association</a:t>
            </a:r>
          </a:p>
        </p:txBody>
      </p:sp>
      <p:sp>
        <p:nvSpPr>
          <p:cNvPr id="4" name="Slide Number Placeholder 3"/>
          <p:cNvSpPr>
            <a:spLocks noGrp="1"/>
          </p:cNvSpPr>
          <p:nvPr>
            <p:ph type="sldNum" sz="quarter" idx="5"/>
          </p:nvPr>
        </p:nvSpPr>
        <p:spPr/>
        <p:txBody>
          <a:bodyPr/>
          <a:lstStyle/>
          <a:p>
            <a:fld id="{22150A4E-9BF1-4BAD-84B0-B89A8DE868A6}" type="slidenum">
              <a:rPr lang="en-US" smtClean="0"/>
              <a:t>17</a:t>
            </a:fld>
            <a:endParaRPr lang="en-US"/>
          </a:p>
        </p:txBody>
      </p:sp>
    </p:spTree>
    <p:extLst>
      <p:ext uri="{BB962C8B-B14F-4D97-AF65-F5344CB8AC3E}">
        <p14:creationId xmlns:p14="http://schemas.microsoft.com/office/powerpoint/2010/main" val="3140686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GDC </a:t>
            </a:r>
            <a:r>
              <a:rPr lang="en-US" dirty="0" err="1"/>
              <a:t>Presentaiton</a:t>
            </a:r>
            <a:r>
              <a:rPr lang="en-US" dirty="0"/>
              <a:t> </a:t>
            </a:r>
          </a:p>
        </p:txBody>
      </p:sp>
      <p:sp>
        <p:nvSpPr>
          <p:cNvPr id="4" name="Slide Number Placeholder 3"/>
          <p:cNvSpPr>
            <a:spLocks noGrp="1"/>
          </p:cNvSpPr>
          <p:nvPr>
            <p:ph type="sldNum" sz="quarter" idx="5"/>
          </p:nvPr>
        </p:nvSpPr>
        <p:spPr/>
        <p:txBody>
          <a:bodyPr/>
          <a:lstStyle/>
          <a:p>
            <a:fld id="{22150A4E-9BF1-4BAD-84B0-B89A8DE868A6}" type="slidenum">
              <a:rPr lang="en-US" smtClean="0"/>
              <a:t>18</a:t>
            </a:fld>
            <a:endParaRPr lang="en-US"/>
          </a:p>
        </p:txBody>
      </p:sp>
    </p:spTree>
    <p:extLst>
      <p:ext uri="{BB962C8B-B14F-4D97-AF65-F5344CB8AC3E}">
        <p14:creationId xmlns:p14="http://schemas.microsoft.com/office/powerpoint/2010/main" val="528403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lvl1pPr>
              <a:defRPr sz="1200">
                <a:latin typeface="+mn-lt"/>
                <a:ea typeface="+mn-ea"/>
                <a:cs typeface="+mn-cs"/>
                <a:sym typeface="Calibri"/>
              </a:defRPr>
            </a:lvl1pPr>
          </a:lstStyle>
          <a:p>
            <a:endParaRPr dirty="0"/>
          </a:p>
        </p:txBody>
      </p:sp>
    </p:spTree>
    <p:extLst>
      <p:ext uri="{BB962C8B-B14F-4D97-AF65-F5344CB8AC3E}">
        <p14:creationId xmlns:p14="http://schemas.microsoft.com/office/powerpoint/2010/main" val="2691049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lvl1pPr>
              <a:defRPr sz="1200">
                <a:latin typeface="+mn-lt"/>
                <a:ea typeface="+mn-ea"/>
                <a:cs typeface="+mn-cs"/>
                <a:sym typeface="Calibri"/>
              </a:defRPr>
            </a:lvl1pPr>
          </a:lstStyle>
          <a:p>
            <a:endParaRPr dirty="0"/>
          </a:p>
        </p:txBody>
      </p:sp>
    </p:spTree>
    <p:extLst>
      <p:ext uri="{BB962C8B-B14F-4D97-AF65-F5344CB8AC3E}">
        <p14:creationId xmlns:p14="http://schemas.microsoft.com/office/powerpoint/2010/main" val="84789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a:prstGeom prst="rect">
            <a:avLst/>
          </a:prstGeo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a:prstGeom prst="rect">
            <a:avLst/>
          </a:prstGeom>
        </p:spPr>
        <p:txBody>
          <a:bodyPr/>
          <a:lstStyle/>
          <a:p>
            <a:fld id="{8D09C3F4-52B8-4334-B4BD-1798F76EF53A}" type="datetimeFigureOut">
              <a:rPr lang="en-US" smtClean="0"/>
              <a:pPr/>
              <a:t>10/28/19</a:t>
            </a:fld>
            <a:endParaRPr lang="en-US"/>
          </a:p>
        </p:txBody>
      </p:sp>
      <p:sp>
        <p:nvSpPr>
          <p:cNvPr id="5" name="Footer Placeholder 4"/>
          <p:cNvSpPr>
            <a:spLocks noGrp="1"/>
          </p:cNvSpPr>
          <p:nvPr>
            <p:ph type="ftr" sz="quarter" idx="11"/>
          </p:nvPr>
        </p:nvSpPr>
        <p:spPr>
          <a:xfrm>
            <a:off x="1371600" y="4323845"/>
            <a:ext cx="640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37140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10/28/19</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996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a:prstGeom prst="rect">
            <a:avLst/>
          </a:prstGeo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10/28/19</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297470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467" y="753533"/>
            <a:ext cx="10151533" cy="2604495"/>
          </a:xfrm>
          <a:prstGeom prst="rect">
            <a:avLst/>
          </a:prstGeo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10/28/19</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8622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a:prstGeom prst="rect">
            <a:avLst/>
          </a:prstGeo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a:prstGeom prst="rect">
            <a:avLst/>
          </a:prstGeom>
        </p:spPr>
        <p:txBody>
          <a:bodyPr/>
          <a:lstStyle>
            <a:lvl1pPr algn="r">
              <a:defRPr/>
            </a:lvl1pPr>
          </a:lstStyle>
          <a:p>
            <a:fld id="{8D09C3F4-52B8-4334-B4BD-1798F76EF53A}" type="datetimeFigureOut">
              <a:rPr lang="en-US" smtClean="0"/>
              <a:pPr/>
              <a:t>10/28/19</a:t>
            </a:fld>
            <a:endParaRPr lang="en-US" dirty="0"/>
          </a:p>
        </p:txBody>
      </p:sp>
      <p:sp>
        <p:nvSpPr>
          <p:cNvPr id="6" name="Footer Placeholder 5"/>
          <p:cNvSpPr>
            <a:spLocks noGrp="1"/>
          </p:cNvSpPr>
          <p:nvPr>
            <p:ph type="ftr" sz="quarter" idx="11"/>
          </p:nvPr>
        </p:nvSpPr>
        <p:spPr>
          <a:xfrm>
            <a:off x="685800" y="378883"/>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0515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a:prstGeom prst="rect">
            <a:avLst/>
          </a:prstGeo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10/28/19</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513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a:prstGeom prst="rect">
            <a:avLst/>
          </a:prstGeo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10/28/19</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3461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10/28/19</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289844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745066"/>
            <a:ext cx="2057400" cy="3903133"/>
          </a:xfrm>
          <a:prstGeom prst="rect">
            <a:avLst/>
          </a:prstGeo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a:prstGeom prst="rect">
            <a:avLst/>
          </a:prstGeom>
        </p:spPr>
        <p:txBody>
          <a:bodyPr/>
          <a:lstStyle>
            <a:lvl1pPr algn="r">
              <a:defRPr/>
            </a:lvl1pPr>
          </a:lstStyle>
          <a:p>
            <a:fld id="{8D09C3F4-52B8-4334-B4BD-1798F76EF53A}" type="datetimeFigureOut">
              <a:rPr lang="en-US" smtClean="0"/>
              <a:pPr/>
              <a:t>10/28/19</a:t>
            </a:fld>
            <a:endParaRPr lang="en-US"/>
          </a:p>
        </p:txBody>
      </p:sp>
      <p:sp>
        <p:nvSpPr>
          <p:cNvPr id="5" name="Footer Placeholder 4"/>
          <p:cNvSpPr>
            <a:spLocks noGrp="1"/>
          </p:cNvSpPr>
          <p:nvPr>
            <p:ph type="ftr" sz="quarter" idx="11"/>
          </p:nvPr>
        </p:nvSpPr>
        <p:spPr>
          <a:xfrm>
            <a:off x="685800" y="381000"/>
            <a:ext cx="699149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82788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85800" y="2194560"/>
            <a:ext cx="108204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
        <p:nvSpPr>
          <p:cNvPr id="8" name="Content Placeholder 7">
            <a:extLst>
              <a:ext uri="{FF2B5EF4-FFF2-40B4-BE49-F238E27FC236}">
                <a16:creationId xmlns:a16="http://schemas.microsoft.com/office/drawing/2014/main" id="{D357899E-65A6-429F-95D4-6357C9626E24}"/>
              </a:ext>
            </a:extLst>
          </p:cNvPr>
          <p:cNvSpPr>
            <a:spLocks noGrp="1"/>
          </p:cNvSpPr>
          <p:nvPr>
            <p:ph sz="quarter" idx="13"/>
          </p:nvPr>
        </p:nvSpPr>
        <p:spPr>
          <a:xfrm>
            <a:off x="10210800" y="6356350"/>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891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711200" y="889000"/>
            <a:ext cx="10769600" cy="1041400"/>
          </a:xfrm>
          <a:prstGeom prst="rect">
            <a:avLst/>
          </a:prstGeom>
        </p:spPr>
        <p:txBody>
          <a:bodyPr/>
          <a:lstStyle/>
          <a:p>
            <a:endParaRPr lang="en-US" dirty="0"/>
          </a:p>
        </p:txBody>
      </p:sp>
      <p:sp>
        <p:nvSpPr>
          <p:cNvPr id="9" name="Content Placeholder 2"/>
          <p:cNvSpPr>
            <a:spLocks noGrp="1"/>
          </p:cNvSpPr>
          <p:nvPr>
            <p:ph sz="quarter" idx="10"/>
          </p:nvPr>
        </p:nvSpPr>
        <p:spPr>
          <a:xfrm>
            <a:off x="711200" y="2006600"/>
            <a:ext cx="10769600" cy="36576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3295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85800" y="2194560"/>
            <a:ext cx="108204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10/28/19</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15463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3"/>
            <a:ext cx="10820399" cy="2801935"/>
          </a:xfrm>
          <a:prstGeom prst="rect">
            <a:avLst/>
          </a:prstGeo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a:prstGeom prst="rect">
            <a:avLst/>
          </a:prstGeo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10/28/19</a:t>
            </a:fld>
            <a:endParaRPr lang="en-US"/>
          </a:p>
        </p:txBody>
      </p:sp>
      <p:sp>
        <p:nvSpPr>
          <p:cNvPr id="5" name="Footer Placeholder 4"/>
          <p:cNvSpPr>
            <a:spLocks noGrp="1"/>
          </p:cNvSpPr>
          <p:nvPr>
            <p:ph type="ftr" sz="quarter" idx="11"/>
          </p:nvPr>
        </p:nvSpPr>
        <p:spPr>
          <a:xfrm>
            <a:off x="685800" y="381001"/>
            <a:ext cx="6991492" cy="36406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82857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10/28/19</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28754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10/28/19</a:t>
            </a:fld>
            <a:endParaRPr lang="en-US" dirty="0"/>
          </a:p>
        </p:txBody>
      </p:sp>
      <p:sp>
        <p:nvSpPr>
          <p:cNvPr id="8" name="Footer Placeholder 7"/>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6090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8D09C3F4-52B8-4334-B4BD-1798F76EF53A}" type="datetimeFigureOut">
              <a:rPr lang="en-US" smtClean="0"/>
              <a:pPr/>
              <a:t>10/28/19</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2386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10/28/19</a:t>
            </a:fld>
            <a:endParaRPr lang="en-US" dirty="0"/>
          </a:p>
        </p:txBody>
      </p:sp>
      <p:sp>
        <p:nvSpPr>
          <p:cNvPr id="3" name="Footer Placeholder 2"/>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1878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a:prstGeom prst="rect">
            <a:avLst/>
          </a:prstGeo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10/28/19</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0037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10/28/19</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68362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447800" y="6096000"/>
            <a:ext cx="662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1200" baseline="0" dirty="0">
                <a:solidFill>
                  <a:schemeClr val="tx2">
                    <a:lumMod val="90000"/>
                  </a:schemeClr>
                </a:solidFill>
                <a:latin typeface="Calibri" panose="020F0502020204030204" pitchFamily="34" charset="0"/>
              </a:rPr>
              <a:t>ANDREW PHELPS</a:t>
            </a:r>
          </a:p>
          <a:p>
            <a:pPr algn="l"/>
            <a:r>
              <a:rPr lang="en-US" sz="1200" baseline="0" dirty="0">
                <a:solidFill>
                  <a:schemeClr val="tx2">
                    <a:lumMod val="90000"/>
                  </a:schemeClr>
                </a:solidFill>
                <a:latin typeface="Calibri" panose="020F0502020204030204" pitchFamily="34" charset="0"/>
              </a:rPr>
              <a:t>ANDYWORLD.IO </a:t>
            </a:r>
          </a:p>
          <a:p>
            <a:pPr algn="l"/>
            <a:r>
              <a:rPr lang="en-US" sz="1200" baseline="0" dirty="0">
                <a:solidFill>
                  <a:schemeClr val="tx2">
                    <a:lumMod val="90000"/>
                  </a:schemeClr>
                </a:solidFill>
                <a:latin typeface="Calibri" panose="020F0502020204030204" pitchFamily="34" charset="0"/>
              </a:rPr>
              <a:t>@</a:t>
            </a:r>
            <a:r>
              <a:rPr lang="en-US" sz="1200" baseline="0" dirty="0" err="1">
                <a:solidFill>
                  <a:schemeClr val="tx2">
                    <a:lumMod val="90000"/>
                  </a:schemeClr>
                </a:solidFill>
                <a:latin typeface="Calibri" panose="020F0502020204030204" pitchFamily="34" charset="0"/>
              </a:rPr>
              <a:t>andymphelps</a:t>
            </a:r>
            <a:endParaRPr lang="en-US" sz="1200" dirty="0">
              <a:solidFill>
                <a:schemeClr val="tx2">
                  <a:lumMod val="90000"/>
                </a:schemeClr>
              </a:solidFill>
              <a:latin typeface="Calibri" panose="020F0502020204030204" pitchFamily="34" charset="0"/>
            </a:endParaRPr>
          </a:p>
        </p:txBody>
      </p:sp>
      <p:pic>
        <p:nvPicPr>
          <p:cNvPr id="3" name="Picture 2">
            <a:extLst>
              <a:ext uri="{FF2B5EF4-FFF2-40B4-BE49-F238E27FC236}">
                <a16:creationId xmlns:a16="http://schemas.microsoft.com/office/drawing/2014/main" id="{8546A19B-1B38-4550-810C-3C51B44FB7DC}"/>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228600" y="6096000"/>
            <a:ext cx="1066800" cy="555131"/>
          </a:xfrm>
          <a:prstGeom prst="rect">
            <a:avLst/>
          </a:prstGeom>
        </p:spPr>
      </p:pic>
      <p:pic>
        <p:nvPicPr>
          <p:cNvPr id="5" name="Picture 4">
            <a:extLst>
              <a:ext uri="{FF2B5EF4-FFF2-40B4-BE49-F238E27FC236}">
                <a16:creationId xmlns:a16="http://schemas.microsoft.com/office/drawing/2014/main" id="{3A676D98-126E-4236-8D46-CA16B3B7F496}"/>
              </a:ext>
            </a:extLst>
          </p:cNvPr>
          <p:cNvPicPr>
            <a:picLocks noChangeAspect="1"/>
          </p:cNvPicPr>
          <p:nvPr userDrawn="1"/>
        </p:nvPicPr>
        <p:blipFill rotWithShape="1">
          <a:blip r:embed="rId22" cstate="email">
            <a:extLst>
              <a:ext uri="{28A0092B-C50C-407E-A947-70E740481C1C}">
                <a14:useLocalDpi xmlns:a14="http://schemas.microsoft.com/office/drawing/2010/main" val="0"/>
              </a:ext>
            </a:extLst>
          </a:blip>
          <a:srcRect/>
          <a:stretch/>
        </p:blipFill>
        <p:spPr>
          <a:xfrm>
            <a:off x="11430474" y="6096000"/>
            <a:ext cx="532926" cy="559613"/>
          </a:xfrm>
          <a:prstGeom prst="rect">
            <a:avLst/>
          </a:prstGeom>
          <a:ln w="12700">
            <a:solidFill>
              <a:schemeClr val="tx1"/>
            </a:solidFill>
          </a:ln>
        </p:spPr>
      </p:pic>
      <p:pic>
        <p:nvPicPr>
          <p:cNvPr id="6" name="Picture 5">
            <a:extLst>
              <a:ext uri="{FF2B5EF4-FFF2-40B4-BE49-F238E27FC236}">
                <a16:creationId xmlns:a16="http://schemas.microsoft.com/office/drawing/2014/main" id="{A4751B3E-32C5-4069-85EA-68A80BBA66C4}"/>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10622356" y="6100481"/>
            <a:ext cx="571500" cy="555132"/>
          </a:xfrm>
          <a:prstGeom prst="rect">
            <a:avLst/>
          </a:prstGeom>
          <a:ln w="12700">
            <a:solidFill>
              <a:schemeClr val="tx1"/>
            </a:solidFill>
          </a:ln>
        </p:spPr>
      </p:pic>
    </p:spTree>
    <p:extLst>
      <p:ext uri="{BB962C8B-B14F-4D97-AF65-F5344CB8AC3E}">
        <p14:creationId xmlns:p14="http://schemas.microsoft.com/office/powerpoint/2010/main" val="165666796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Medical_simulation" TargetMode="External"/><Relationship Id="rId3" Type="http://schemas.openxmlformats.org/officeDocument/2006/relationships/hyperlink" Target="https://en.wikipedia.org/wiki/Serious_game" TargetMode="External"/><Relationship Id="rId7" Type="http://schemas.openxmlformats.org/officeDocument/2006/relationships/hyperlink" Target="https://en.wikipedia.org/wiki/Flight_simulator"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hyperlink" Target="https://en.wikipedia.org/wiki/Simulation" TargetMode="External"/><Relationship Id="rId11" Type="http://schemas.openxmlformats.org/officeDocument/2006/relationships/hyperlink" Target="https://en.wikipedia.org/wiki/Competition" TargetMode="External"/><Relationship Id="rId5" Type="http://schemas.openxmlformats.org/officeDocument/2006/relationships/hyperlink" Target="https://en.wikipedia.org/wiki/Video_game" TargetMode="External"/><Relationship Id="rId10" Type="http://schemas.openxmlformats.org/officeDocument/2006/relationships/hyperlink" Target="https://en.wikipedia.org/wiki/Fun" TargetMode="External"/><Relationship Id="rId4" Type="http://schemas.openxmlformats.org/officeDocument/2006/relationships/hyperlink" Target="https://en.wikipedia.org/wiki/Game" TargetMode="External"/><Relationship Id="rId9" Type="http://schemas.openxmlformats.org/officeDocument/2006/relationships/hyperlink" Target="https://en.wikipedia.org/wiki/Pedagogy"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74.jpeg"/><Relationship Id="rId7"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02.png"/><Relationship Id="rId4" Type="http://schemas.openxmlformats.org/officeDocument/2006/relationships/customXml" Target="../ink/ink1.xml"/><Relationship Id="rId9" Type="http://schemas.openxmlformats.org/officeDocument/2006/relationships/image" Target="../media/image104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B49CA8-2D6F-294B-A962-28EFA5107555}"/>
              </a:ext>
            </a:extLst>
          </p:cNvPr>
          <p:cNvPicPr>
            <a:picLocks noChangeAspect="1"/>
          </p:cNvPicPr>
          <p:nvPr/>
        </p:nvPicPr>
        <p:blipFill rotWithShape="1">
          <a:blip r:embed="rId3">
            <a:extLst>
              <a:ext uri="{28A0092B-C50C-407E-A947-70E740481C1C}">
                <a14:useLocalDpi xmlns:a14="http://schemas.microsoft.com/office/drawing/2010/main" val="0"/>
              </a:ext>
            </a:extLst>
          </a:blip>
          <a:srcRect t="5556" b="7778"/>
          <a:stretch/>
        </p:blipFill>
        <p:spPr>
          <a:xfrm>
            <a:off x="-13242" y="-1"/>
            <a:ext cx="12221674" cy="5943595"/>
          </a:xfrm>
          <a:prstGeom prst="rect">
            <a:avLst/>
          </a:prstGeom>
        </p:spPr>
      </p:pic>
      <p:sp>
        <p:nvSpPr>
          <p:cNvPr id="14" name="Rectangle 13"/>
          <p:cNvSpPr/>
          <p:nvPr/>
        </p:nvSpPr>
        <p:spPr>
          <a:xfrm>
            <a:off x="0" y="0"/>
            <a:ext cx="9296400" cy="3561376"/>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EC125D9-D7D7-46BF-BF1B-08D7BFE3740D}"/>
              </a:ext>
            </a:extLst>
          </p:cNvPr>
          <p:cNvSpPr/>
          <p:nvPr/>
        </p:nvSpPr>
        <p:spPr>
          <a:xfrm>
            <a:off x="-13242" y="980268"/>
            <a:ext cx="12213117" cy="4963325"/>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E44079-A161-4420-80EB-EE438C3D5F4B}"/>
              </a:ext>
            </a:extLst>
          </p:cNvPr>
          <p:cNvSpPr/>
          <p:nvPr/>
        </p:nvSpPr>
        <p:spPr>
          <a:xfrm>
            <a:off x="0" y="3417046"/>
            <a:ext cx="12213117" cy="3167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5943600"/>
            <a:ext cx="1222167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1677116" y="4267199"/>
            <a:ext cx="9067800" cy="1600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dirty="0">
                <a:solidFill>
                  <a:schemeClr val="tx1"/>
                </a:solidFill>
              </a:rPr>
              <a:t>Andrew Phelps</a:t>
            </a:r>
          </a:p>
          <a:p>
            <a:pPr marL="0" indent="0">
              <a:spcBef>
                <a:spcPts val="0"/>
              </a:spcBef>
              <a:buNone/>
            </a:pPr>
            <a:r>
              <a:rPr lang="en-US" sz="1400" b="1" dirty="0">
                <a:solidFill>
                  <a:schemeClr val="tx1"/>
                </a:solidFill>
              </a:rPr>
              <a:t>Professor of Human Interface Technology, University of Canterbury, NZ</a:t>
            </a:r>
          </a:p>
          <a:p>
            <a:pPr marL="0" indent="0">
              <a:spcBef>
                <a:spcPts val="0"/>
              </a:spcBef>
              <a:buNone/>
            </a:pPr>
            <a:r>
              <a:rPr lang="en-US" sz="1400" b="1" dirty="0">
                <a:solidFill>
                  <a:schemeClr val="tx1"/>
                </a:solidFill>
              </a:rPr>
              <a:t>Professor, School of Communication, American University, USA</a:t>
            </a:r>
          </a:p>
          <a:p>
            <a:pPr marL="0" indent="0">
              <a:spcBef>
                <a:spcPts val="0"/>
              </a:spcBef>
              <a:buNone/>
            </a:pPr>
            <a:r>
              <a:rPr lang="en-US" sz="1400" b="1" dirty="0">
                <a:solidFill>
                  <a:schemeClr val="tx1"/>
                </a:solidFill>
              </a:rPr>
              <a:t>Director, AU Game Lab &amp; American University Game Initiative</a:t>
            </a:r>
          </a:p>
          <a:p>
            <a:pPr marL="0" indent="0">
              <a:spcBef>
                <a:spcPts val="0"/>
              </a:spcBef>
              <a:buNone/>
            </a:pPr>
            <a:r>
              <a:rPr lang="en-US" sz="1400" b="1" dirty="0">
                <a:solidFill>
                  <a:schemeClr val="tx1"/>
                </a:solidFill>
              </a:rPr>
              <a:t>President, Higher Education Video Game Alliance</a:t>
            </a: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19501" y="4357372"/>
            <a:ext cx="1371600" cy="1371600"/>
          </a:xfrm>
          <a:prstGeom prst="rect">
            <a:avLst/>
          </a:prstGeom>
          <a:ln w="25400">
            <a:solidFill>
              <a:schemeClr val="tx1"/>
            </a:solidFill>
          </a:ln>
        </p:spPr>
      </p:pic>
      <p:sp>
        <p:nvSpPr>
          <p:cNvPr id="12" name="Rectangle 11">
            <a:extLst>
              <a:ext uri="{FF2B5EF4-FFF2-40B4-BE49-F238E27FC236}">
                <a16:creationId xmlns:a16="http://schemas.microsoft.com/office/drawing/2014/main" id="{1AE89B14-FE1F-48C1-8E7D-F0682AC312F6}"/>
              </a:ext>
            </a:extLst>
          </p:cNvPr>
          <p:cNvSpPr/>
          <p:nvPr/>
        </p:nvSpPr>
        <p:spPr>
          <a:xfrm>
            <a:off x="196104" y="1860646"/>
            <a:ext cx="11947846" cy="1480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endParaRPr lang="en-US" sz="19900" b="1" dirty="0">
              <a:solidFill>
                <a:schemeClr val="bg1"/>
              </a:solidFill>
            </a:endParaRPr>
          </a:p>
        </p:txBody>
      </p:sp>
      <p:sp>
        <p:nvSpPr>
          <p:cNvPr id="15" name="Rectangle 14"/>
          <p:cNvSpPr/>
          <p:nvPr/>
        </p:nvSpPr>
        <p:spPr>
          <a:xfrm>
            <a:off x="19477" y="2743200"/>
            <a:ext cx="12186641" cy="45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The Role of Games in the </a:t>
            </a:r>
            <a:r>
              <a:rPr lang="en-US" sz="3200" b="1" dirty="0" err="1"/>
              <a:t>Omnimedia</a:t>
            </a:r>
            <a:r>
              <a:rPr lang="en-US" sz="3200" b="1" dirty="0"/>
              <a:t> Ecosystem</a:t>
            </a:r>
          </a:p>
        </p:txBody>
      </p:sp>
      <p:sp>
        <p:nvSpPr>
          <p:cNvPr id="21" name="Rectangle 20"/>
          <p:cNvSpPr/>
          <p:nvPr/>
        </p:nvSpPr>
        <p:spPr>
          <a:xfrm>
            <a:off x="0" y="3330866"/>
            <a:ext cx="12221674" cy="981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3E51F48-5912-43BA-A933-3B7F64ACAD4A}"/>
              </a:ext>
            </a:extLst>
          </p:cNvPr>
          <p:cNvSpPr/>
          <p:nvPr/>
        </p:nvSpPr>
        <p:spPr>
          <a:xfrm>
            <a:off x="0" y="4038600"/>
            <a:ext cx="12224418" cy="98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56E26B-8468-4C30-BA9F-64A6ED69193E}"/>
              </a:ext>
            </a:extLst>
          </p:cNvPr>
          <p:cNvSpPr/>
          <p:nvPr/>
        </p:nvSpPr>
        <p:spPr>
          <a:xfrm>
            <a:off x="0" y="3603403"/>
            <a:ext cx="12234916" cy="4631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AMERICAN UNIVERSITY GAME LAB | WASHINGTON, DC</a:t>
            </a:r>
          </a:p>
        </p:txBody>
      </p:sp>
      <p:sp>
        <p:nvSpPr>
          <p:cNvPr id="4" name="Rectangle 3">
            <a:extLst>
              <a:ext uri="{FF2B5EF4-FFF2-40B4-BE49-F238E27FC236}">
                <a16:creationId xmlns:a16="http://schemas.microsoft.com/office/drawing/2014/main" id="{4903BA4A-6716-4491-AB4E-09B04411F6B1}"/>
              </a:ext>
            </a:extLst>
          </p:cNvPr>
          <p:cNvSpPr/>
          <p:nvPr/>
        </p:nvSpPr>
        <p:spPr>
          <a:xfrm>
            <a:off x="0" y="0"/>
            <a:ext cx="12221674" cy="685799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B21BDE3-4CE0-414D-BE09-5845CC9B5686}"/>
              </a:ext>
            </a:extLst>
          </p:cNvPr>
          <p:cNvCxnSpPr/>
          <p:nvPr/>
        </p:nvCxnSpPr>
        <p:spPr>
          <a:xfrm>
            <a:off x="0" y="3581400"/>
            <a:ext cx="1222167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2B9F8DD-FBE2-0C41-A648-799B8A3CFD50}"/>
              </a:ext>
            </a:extLst>
          </p:cNvPr>
          <p:cNvSpPr/>
          <p:nvPr/>
        </p:nvSpPr>
        <p:spPr>
          <a:xfrm>
            <a:off x="3505200" y="2267845"/>
            <a:ext cx="4459395" cy="45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p>
        </p:txBody>
      </p:sp>
    </p:spTree>
    <p:extLst>
      <p:ext uri="{BB962C8B-B14F-4D97-AF65-F5344CB8AC3E}">
        <p14:creationId xmlns:p14="http://schemas.microsoft.com/office/powerpoint/2010/main" val="1339866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FEC3-8780-CA49-9BF8-70E25943411C}"/>
              </a:ext>
            </a:extLst>
          </p:cNvPr>
          <p:cNvSpPr>
            <a:spLocks noGrp="1"/>
          </p:cNvSpPr>
          <p:nvPr>
            <p:ph type="title"/>
          </p:nvPr>
        </p:nvSpPr>
        <p:spPr>
          <a:xfrm>
            <a:off x="6096000" y="2135972"/>
            <a:ext cx="5410200" cy="1293028"/>
          </a:xfrm>
        </p:spPr>
        <p:txBody>
          <a:bodyPr/>
          <a:lstStyle/>
          <a:p>
            <a:pPr algn="l"/>
            <a:r>
              <a:rPr lang="en-US" dirty="0"/>
              <a:t>KINDS OF GAMES VARY WIDELY, AS DOES THEIR </a:t>
            </a:r>
            <a:br>
              <a:rPr lang="en-US" dirty="0"/>
            </a:br>
            <a:r>
              <a:rPr lang="en-US" dirty="0"/>
              <a:t>PURPOSE</a:t>
            </a:r>
          </a:p>
        </p:txBody>
      </p:sp>
      <p:pic>
        <p:nvPicPr>
          <p:cNvPr id="6" name="Content Placeholder 5">
            <a:extLst>
              <a:ext uri="{FF2B5EF4-FFF2-40B4-BE49-F238E27FC236}">
                <a16:creationId xmlns:a16="http://schemas.microsoft.com/office/drawing/2014/main" id="{C85A9162-CD75-E543-A166-E73F5F5966A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28600" y="228600"/>
            <a:ext cx="5715000" cy="5715000"/>
          </a:xfrm>
          <a:ln>
            <a:solidFill>
              <a:schemeClr val="tx1"/>
            </a:solidFill>
          </a:ln>
        </p:spPr>
      </p:pic>
    </p:spTree>
    <p:extLst>
      <p:ext uri="{BB962C8B-B14F-4D97-AF65-F5344CB8AC3E}">
        <p14:creationId xmlns:p14="http://schemas.microsoft.com/office/powerpoint/2010/main" val="3800845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3E6C-7289-F940-8838-2FCD0D7E3A49}"/>
              </a:ext>
            </a:extLst>
          </p:cNvPr>
          <p:cNvSpPr>
            <a:spLocks noGrp="1"/>
          </p:cNvSpPr>
          <p:nvPr>
            <p:ph type="title"/>
          </p:nvPr>
        </p:nvSpPr>
        <p:spPr>
          <a:xfrm>
            <a:off x="1295400" y="764373"/>
            <a:ext cx="10210800" cy="1293028"/>
          </a:xfrm>
        </p:spPr>
        <p:txBody>
          <a:bodyPr/>
          <a:lstStyle/>
          <a:p>
            <a:r>
              <a:rPr lang="en-US" dirty="0"/>
              <a:t>“SERIOUS” GAMES | PLAYFUL LEARNING</a:t>
            </a:r>
          </a:p>
        </p:txBody>
      </p:sp>
      <p:sp>
        <p:nvSpPr>
          <p:cNvPr id="3" name="Content Placeholder 2">
            <a:extLst>
              <a:ext uri="{FF2B5EF4-FFF2-40B4-BE49-F238E27FC236}">
                <a16:creationId xmlns:a16="http://schemas.microsoft.com/office/drawing/2014/main" id="{12257D77-F5C7-A34F-BF03-9AB40E2650A6}"/>
              </a:ext>
            </a:extLst>
          </p:cNvPr>
          <p:cNvSpPr>
            <a:spLocks noGrp="1"/>
          </p:cNvSpPr>
          <p:nvPr>
            <p:ph idx="1"/>
          </p:nvPr>
        </p:nvSpPr>
        <p:spPr>
          <a:xfrm>
            <a:off x="685800" y="1524001"/>
            <a:ext cx="10820400" cy="2743200"/>
          </a:xfrm>
        </p:spPr>
        <p:txBody>
          <a:bodyPr/>
          <a:lstStyle/>
          <a:p>
            <a:pPr marL="0" indent="0">
              <a:buNone/>
            </a:pPr>
            <a:r>
              <a:rPr lang="en-US" dirty="0">
                <a:hlinkClick r:id="rId3"/>
              </a:rPr>
              <a:t>Broadly defined</a:t>
            </a:r>
            <a:r>
              <a:rPr lang="en-US" dirty="0"/>
              <a:t>, "a </a:t>
            </a:r>
            <a:r>
              <a:rPr lang="en-US" b="1" dirty="0"/>
              <a:t>serious game</a:t>
            </a:r>
            <a:r>
              <a:rPr lang="en-US" dirty="0"/>
              <a:t> or </a:t>
            </a:r>
            <a:r>
              <a:rPr lang="en-US" b="1" dirty="0"/>
              <a:t>applied game</a:t>
            </a:r>
            <a:r>
              <a:rPr lang="en-US" dirty="0"/>
              <a:t> is a </a:t>
            </a:r>
            <a:r>
              <a:rPr lang="en-US" dirty="0">
                <a:hlinkClick r:id="rId4" tooltip="Game"/>
              </a:rPr>
              <a:t>game</a:t>
            </a:r>
            <a:r>
              <a:rPr lang="en-US" dirty="0"/>
              <a:t> designed for a primary purpose other than pure entertainment. The "serious" adjective is generally prepended to refer to </a:t>
            </a:r>
            <a:r>
              <a:rPr lang="en-US" dirty="0">
                <a:hlinkClick r:id="rId5" tooltip="Video game"/>
              </a:rPr>
              <a:t>video games</a:t>
            </a:r>
            <a:r>
              <a:rPr lang="en-US" dirty="0"/>
              <a:t> used by industries like defense, education, scientific exploration, health care, emergency management, city planning, engineering, and politics. The idea shares aspects with </a:t>
            </a:r>
            <a:r>
              <a:rPr lang="en-US" dirty="0">
                <a:hlinkClick r:id="rId6" tooltip="Simulation"/>
              </a:rPr>
              <a:t>simulation</a:t>
            </a:r>
            <a:r>
              <a:rPr lang="en-US" dirty="0"/>
              <a:t> generally, including </a:t>
            </a:r>
            <a:r>
              <a:rPr lang="en-US" dirty="0">
                <a:hlinkClick r:id="rId7" tooltip="Flight simulator"/>
              </a:rPr>
              <a:t>flight simulation</a:t>
            </a:r>
            <a:r>
              <a:rPr lang="en-US" dirty="0"/>
              <a:t> and </a:t>
            </a:r>
            <a:r>
              <a:rPr lang="en-US" dirty="0">
                <a:hlinkClick r:id="rId8" tooltip="Medical simulation"/>
              </a:rPr>
              <a:t>medical simulation</a:t>
            </a:r>
            <a:r>
              <a:rPr lang="en-US" dirty="0"/>
              <a:t>, but explicitly emphasizes the added </a:t>
            </a:r>
            <a:r>
              <a:rPr lang="en-US" dirty="0">
                <a:hlinkClick r:id="rId9" tooltip="Pedagogy"/>
              </a:rPr>
              <a:t>pedagogical</a:t>
            </a:r>
            <a:r>
              <a:rPr lang="en-US" dirty="0"/>
              <a:t> value of </a:t>
            </a:r>
            <a:r>
              <a:rPr lang="en-US" dirty="0">
                <a:hlinkClick r:id="rId10" tooltip="Fun"/>
              </a:rPr>
              <a:t>fun</a:t>
            </a:r>
            <a:r>
              <a:rPr lang="en-US" dirty="0"/>
              <a:t> and </a:t>
            </a:r>
            <a:r>
              <a:rPr lang="en-US" dirty="0">
                <a:hlinkClick r:id="rId11" tooltip="Competition"/>
              </a:rPr>
              <a:t>competition</a:t>
            </a:r>
            <a:r>
              <a:rPr lang="en-US" dirty="0"/>
              <a:t>.” – University of Michigan</a:t>
            </a:r>
          </a:p>
          <a:p>
            <a:endParaRPr lang="en-US" dirty="0"/>
          </a:p>
        </p:txBody>
      </p:sp>
    </p:spTree>
    <p:extLst>
      <p:ext uri="{BB962C8B-B14F-4D97-AF65-F5344CB8AC3E}">
        <p14:creationId xmlns:p14="http://schemas.microsoft.com/office/powerpoint/2010/main" val="1019787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4CABE-07A1-104F-B25D-A37406F8D172}"/>
              </a:ext>
            </a:extLst>
          </p:cNvPr>
          <p:cNvSpPr>
            <a:spLocks noGrp="1"/>
          </p:cNvSpPr>
          <p:nvPr>
            <p:ph type="title"/>
          </p:nvPr>
        </p:nvSpPr>
        <p:spPr>
          <a:xfrm>
            <a:off x="914400" y="838200"/>
            <a:ext cx="5791200" cy="1293028"/>
          </a:xfrm>
        </p:spPr>
        <p:txBody>
          <a:bodyPr/>
          <a:lstStyle/>
          <a:p>
            <a:pPr algn="l"/>
            <a:r>
              <a:rPr lang="en-US" dirty="0"/>
              <a:t>A few examples</a:t>
            </a:r>
          </a:p>
        </p:txBody>
      </p:sp>
      <p:sp>
        <p:nvSpPr>
          <p:cNvPr id="3" name="Content Placeholder 2">
            <a:extLst>
              <a:ext uri="{FF2B5EF4-FFF2-40B4-BE49-F238E27FC236}">
                <a16:creationId xmlns:a16="http://schemas.microsoft.com/office/drawing/2014/main" id="{3FF4A9B1-6756-914B-A036-36A86E23A07B}"/>
              </a:ext>
            </a:extLst>
          </p:cNvPr>
          <p:cNvSpPr>
            <a:spLocks noGrp="1"/>
          </p:cNvSpPr>
          <p:nvPr>
            <p:ph idx="1"/>
          </p:nvPr>
        </p:nvSpPr>
        <p:spPr>
          <a:xfrm>
            <a:off x="685800" y="1919475"/>
            <a:ext cx="10820400" cy="4024125"/>
          </a:xfrm>
        </p:spPr>
        <p:txBody>
          <a:bodyPr/>
          <a:lstStyle/>
          <a:p>
            <a:r>
              <a:rPr lang="en-US" dirty="0"/>
              <a:t>Darfur is Dying</a:t>
            </a:r>
          </a:p>
          <a:p>
            <a:r>
              <a:rPr lang="en-US" dirty="0"/>
              <a:t>That Dragon Cancer</a:t>
            </a:r>
          </a:p>
          <a:p>
            <a:r>
              <a:rPr lang="en-US" dirty="0"/>
              <a:t>September 12</a:t>
            </a:r>
            <a:r>
              <a:rPr lang="en-US" baseline="30000" dirty="0"/>
              <a:t>th</a:t>
            </a:r>
            <a:endParaRPr lang="en-US" dirty="0"/>
          </a:p>
          <a:p>
            <a:r>
              <a:rPr lang="en-US" dirty="0"/>
              <a:t>Universal Paperclips </a:t>
            </a:r>
          </a:p>
          <a:p>
            <a:r>
              <a:rPr lang="en-US" dirty="0"/>
              <a:t>America’s Army</a:t>
            </a:r>
          </a:p>
          <a:p>
            <a:r>
              <a:rPr lang="en-US" dirty="0"/>
              <a:t>Minecraft</a:t>
            </a:r>
          </a:p>
          <a:p>
            <a:r>
              <a:rPr lang="en-US" dirty="0"/>
              <a:t>World Without Oil</a:t>
            </a:r>
          </a:p>
          <a:p>
            <a:r>
              <a:rPr lang="en-US" dirty="0" err="1"/>
              <a:t>FoldIt</a:t>
            </a:r>
            <a:endParaRPr lang="en-US" dirty="0"/>
          </a:p>
          <a:p>
            <a:r>
              <a:rPr lang="en-US" dirty="0"/>
              <a:t>Layoff!</a:t>
            </a:r>
          </a:p>
          <a:p>
            <a:endParaRPr lang="en-US" dirty="0"/>
          </a:p>
        </p:txBody>
      </p:sp>
      <p:pic>
        <p:nvPicPr>
          <p:cNvPr id="6" name="Picture 5">
            <a:extLst>
              <a:ext uri="{FF2B5EF4-FFF2-40B4-BE49-F238E27FC236}">
                <a16:creationId xmlns:a16="http://schemas.microsoft.com/office/drawing/2014/main" id="{547B6EFD-A439-5849-B457-27B96A98F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599" y="1919085"/>
            <a:ext cx="7543801" cy="3948315"/>
          </a:xfrm>
          <a:prstGeom prst="rect">
            <a:avLst/>
          </a:prstGeom>
          <a:ln>
            <a:solidFill>
              <a:schemeClr val="tx1"/>
            </a:solidFill>
          </a:ln>
        </p:spPr>
      </p:pic>
    </p:spTree>
    <p:extLst>
      <p:ext uri="{BB962C8B-B14F-4D97-AF65-F5344CB8AC3E}">
        <p14:creationId xmlns:p14="http://schemas.microsoft.com/office/powerpoint/2010/main" val="3915004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29B4-3BA3-994F-84A8-4EE2042B400B}"/>
              </a:ext>
            </a:extLst>
          </p:cNvPr>
          <p:cNvSpPr>
            <a:spLocks noGrp="1"/>
          </p:cNvSpPr>
          <p:nvPr>
            <p:ph type="title"/>
          </p:nvPr>
        </p:nvSpPr>
        <p:spPr/>
        <p:txBody>
          <a:bodyPr/>
          <a:lstStyle/>
          <a:p>
            <a:r>
              <a:rPr lang="en-US" dirty="0"/>
              <a:t>TREND: PLATFORMIZATION</a:t>
            </a:r>
          </a:p>
        </p:txBody>
      </p:sp>
      <p:pic>
        <p:nvPicPr>
          <p:cNvPr id="5" name="Content Placeholder 4">
            <a:extLst>
              <a:ext uri="{FF2B5EF4-FFF2-40B4-BE49-F238E27FC236}">
                <a16:creationId xmlns:a16="http://schemas.microsoft.com/office/drawing/2014/main" id="{F14AE80A-0660-B642-B218-47FA62AF0AD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747855"/>
            <a:ext cx="6096000" cy="2779212"/>
          </a:xfrm>
        </p:spPr>
      </p:pic>
      <p:pic>
        <p:nvPicPr>
          <p:cNvPr id="8" name="Picture 7">
            <a:extLst>
              <a:ext uri="{FF2B5EF4-FFF2-40B4-BE49-F238E27FC236}">
                <a16:creationId xmlns:a16="http://schemas.microsoft.com/office/drawing/2014/main" id="{0AB472B5-43C3-9941-888E-7AE5AFBEE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47856"/>
            <a:ext cx="6096000" cy="2779217"/>
          </a:xfrm>
          <a:prstGeom prst="rect">
            <a:avLst/>
          </a:prstGeom>
        </p:spPr>
      </p:pic>
    </p:spTree>
    <p:extLst>
      <p:ext uri="{BB962C8B-B14F-4D97-AF65-F5344CB8AC3E}">
        <p14:creationId xmlns:p14="http://schemas.microsoft.com/office/powerpoint/2010/main" val="389343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E22B93-7446-894F-9FF6-9E62C15B3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1" y="0"/>
            <a:ext cx="9116291" cy="5867400"/>
          </a:xfrm>
          <a:prstGeom prst="rect">
            <a:avLst/>
          </a:prstGeom>
        </p:spPr>
      </p:pic>
      <p:sp>
        <p:nvSpPr>
          <p:cNvPr id="11" name="Title 1">
            <a:extLst>
              <a:ext uri="{FF2B5EF4-FFF2-40B4-BE49-F238E27FC236}">
                <a16:creationId xmlns:a16="http://schemas.microsoft.com/office/drawing/2014/main" id="{EEAD0431-D573-BB42-BF44-E348EB62F731}"/>
              </a:ext>
            </a:extLst>
          </p:cNvPr>
          <p:cNvSpPr>
            <a:spLocks noGrp="1"/>
          </p:cNvSpPr>
          <p:nvPr>
            <p:ph type="title"/>
          </p:nvPr>
        </p:nvSpPr>
        <p:spPr>
          <a:xfrm>
            <a:off x="9258300" y="457200"/>
            <a:ext cx="2819400" cy="1293028"/>
          </a:xfrm>
        </p:spPr>
        <p:txBody>
          <a:bodyPr/>
          <a:lstStyle/>
          <a:p>
            <a:pPr algn="l"/>
            <a:r>
              <a:rPr lang="en-US" dirty="0"/>
              <a:t>NOTE: TENCENT ALSO OWNS PIECES OF OTHER MAJOR STUDIOS…</a:t>
            </a:r>
          </a:p>
        </p:txBody>
      </p:sp>
    </p:spTree>
    <p:extLst>
      <p:ext uri="{BB962C8B-B14F-4D97-AF65-F5344CB8AC3E}">
        <p14:creationId xmlns:p14="http://schemas.microsoft.com/office/powerpoint/2010/main" val="3071255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47A2-457E-2F49-8BBA-21C38357A15D}"/>
              </a:ext>
            </a:extLst>
          </p:cNvPr>
          <p:cNvSpPr>
            <a:spLocks noGrp="1"/>
          </p:cNvSpPr>
          <p:nvPr>
            <p:ph type="title"/>
          </p:nvPr>
        </p:nvSpPr>
        <p:spPr>
          <a:xfrm>
            <a:off x="9258300" y="457200"/>
            <a:ext cx="2819400" cy="1293028"/>
          </a:xfrm>
        </p:spPr>
        <p:txBody>
          <a:bodyPr/>
          <a:lstStyle/>
          <a:p>
            <a:pPr algn="l"/>
            <a:r>
              <a:rPr lang="en-US" dirty="0"/>
              <a:t>THIS IS WHERE ALL OF THE GROWTH POTENTIAL IS…</a:t>
            </a:r>
          </a:p>
        </p:txBody>
      </p:sp>
      <p:pic>
        <p:nvPicPr>
          <p:cNvPr id="5" name="Picture 4">
            <a:extLst>
              <a:ext uri="{FF2B5EF4-FFF2-40B4-BE49-F238E27FC236}">
                <a16:creationId xmlns:a16="http://schemas.microsoft.com/office/drawing/2014/main" id="{582D5DD3-6517-7447-B42E-3A3FACBF8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2" y="0"/>
            <a:ext cx="9116291" cy="5867400"/>
          </a:xfrm>
          <a:prstGeom prst="rect">
            <a:avLst/>
          </a:prstGeom>
        </p:spPr>
      </p:pic>
    </p:spTree>
    <p:extLst>
      <p:ext uri="{BB962C8B-B14F-4D97-AF65-F5344CB8AC3E}">
        <p14:creationId xmlns:p14="http://schemas.microsoft.com/office/powerpoint/2010/main" val="308687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EECB-EA04-44E8-93FF-3A21BD014C52}"/>
              </a:ext>
            </a:extLst>
          </p:cNvPr>
          <p:cNvSpPr>
            <a:spLocks noGrp="1"/>
          </p:cNvSpPr>
          <p:nvPr>
            <p:ph type="title"/>
          </p:nvPr>
        </p:nvSpPr>
        <p:spPr>
          <a:xfrm>
            <a:off x="2895600" y="764372"/>
            <a:ext cx="8610600" cy="1293028"/>
          </a:xfrm>
        </p:spPr>
        <p:txBody>
          <a:bodyPr/>
          <a:lstStyle/>
          <a:p>
            <a:r>
              <a:rPr lang="en-US" dirty="0"/>
              <a:t>A little bit on the history of games in higher ed</a:t>
            </a:r>
          </a:p>
        </p:txBody>
      </p:sp>
      <p:sp>
        <p:nvSpPr>
          <p:cNvPr id="3" name="Content Placeholder 2">
            <a:extLst>
              <a:ext uri="{FF2B5EF4-FFF2-40B4-BE49-F238E27FC236}">
                <a16:creationId xmlns:a16="http://schemas.microsoft.com/office/drawing/2014/main" id="{35E0F53F-BC74-49D7-B9D3-60F50F98EF24}"/>
              </a:ext>
            </a:extLst>
          </p:cNvPr>
          <p:cNvSpPr>
            <a:spLocks noGrp="1"/>
          </p:cNvSpPr>
          <p:nvPr>
            <p:ph idx="1"/>
          </p:nvPr>
        </p:nvSpPr>
        <p:spPr>
          <a:xfrm>
            <a:off x="5334000" y="2034157"/>
            <a:ext cx="6553200" cy="3985643"/>
          </a:xfrm>
        </p:spPr>
        <p:txBody>
          <a:bodyPr/>
          <a:lstStyle/>
          <a:p>
            <a:pPr marL="0" indent="0">
              <a:buNone/>
            </a:pPr>
            <a:r>
              <a:rPr lang="en-US" dirty="0"/>
              <a:t>Circa 2001 I offered a course in ‘game programming’ that was so new the NY Times showed up to over my course.  It was a weird day.</a:t>
            </a:r>
          </a:p>
          <a:p>
            <a:pPr marL="0" indent="0">
              <a:buNone/>
            </a:pPr>
            <a:endParaRPr lang="en-US" dirty="0"/>
          </a:p>
          <a:p>
            <a:pPr marL="0" indent="0">
              <a:buNone/>
            </a:pPr>
            <a:r>
              <a:rPr lang="en-US" dirty="0"/>
              <a:t>There was a mailing list of the other folks I could find that had a game development course in the states.  There were 6 people on it.</a:t>
            </a:r>
          </a:p>
          <a:p>
            <a:pPr marL="0" indent="0">
              <a:buNone/>
            </a:pPr>
            <a:endParaRPr lang="en-US" dirty="0"/>
          </a:p>
          <a:p>
            <a:pPr marL="0" indent="0">
              <a:buNone/>
            </a:pPr>
            <a:r>
              <a:rPr lang="en-US" dirty="0"/>
              <a:t>Similar trajectory in games studies, game design, game art</a:t>
            </a:r>
          </a:p>
        </p:txBody>
      </p:sp>
      <p:sp>
        <p:nvSpPr>
          <p:cNvPr id="6" name="Oval 5">
            <a:extLst>
              <a:ext uri="{FF2B5EF4-FFF2-40B4-BE49-F238E27FC236}">
                <a16:creationId xmlns:a16="http://schemas.microsoft.com/office/drawing/2014/main" id="{21AAD89D-16C4-4AC2-BC7E-1E50695F1CF6}"/>
              </a:ext>
            </a:extLst>
          </p:cNvPr>
          <p:cNvSpPr/>
          <p:nvPr/>
        </p:nvSpPr>
        <p:spPr>
          <a:xfrm>
            <a:off x="377414" y="2350578"/>
            <a:ext cx="2590800" cy="2438400"/>
          </a:xfrm>
          <a:prstGeom prst="ellipse">
            <a:avLst/>
          </a:prstGeom>
          <a:solidFill>
            <a:schemeClr val="accent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GAME DEV</a:t>
            </a:r>
          </a:p>
        </p:txBody>
      </p:sp>
      <p:sp>
        <p:nvSpPr>
          <p:cNvPr id="5" name="Oval 4">
            <a:extLst>
              <a:ext uri="{FF2B5EF4-FFF2-40B4-BE49-F238E27FC236}">
                <a16:creationId xmlns:a16="http://schemas.microsoft.com/office/drawing/2014/main" id="{75093584-DB10-4F53-9687-45758A6B0999}"/>
              </a:ext>
            </a:extLst>
          </p:cNvPr>
          <p:cNvSpPr/>
          <p:nvPr/>
        </p:nvSpPr>
        <p:spPr>
          <a:xfrm>
            <a:off x="1524000" y="1588578"/>
            <a:ext cx="2590800" cy="2438400"/>
          </a:xfrm>
          <a:prstGeom prst="ellipse">
            <a:avLst/>
          </a:prstGeom>
          <a:solidFill>
            <a:srgbClr val="0070C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GAME STUDIES</a:t>
            </a:r>
          </a:p>
        </p:txBody>
      </p:sp>
      <p:sp>
        <p:nvSpPr>
          <p:cNvPr id="8" name="Oval 7">
            <a:extLst>
              <a:ext uri="{FF2B5EF4-FFF2-40B4-BE49-F238E27FC236}">
                <a16:creationId xmlns:a16="http://schemas.microsoft.com/office/drawing/2014/main" id="{1147DE0A-C76B-43E3-B3ED-6E3D2FA1B839}"/>
              </a:ext>
            </a:extLst>
          </p:cNvPr>
          <p:cNvSpPr/>
          <p:nvPr/>
        </p:nvSpPr>
        <p:spPr>
          <a:xfrm>
            <a:off x="1429422" y="3200497"/>
            <a:ext cx="2590800" cy="2438400"/>
          </a:xfrm>
          <a:prstGeom prst="ellipse">
            <a:avLst/>
          </a:prstGeom>
          <a:solidFill>
            <a:srgbClr val="FFC0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GAME ART</a:t>
            </a:r>
          </a:p>
        </p:txBody>
      </p:sp>
      <p:sp>
        <p:nvSpPr>
          <p:cNvPr id="7" name="Oval 6">
            <a:extLst>
              <a:ext uri="{FF2B5EF4-FFF2-40B4-BE49-F238E27FC236}">
                <a16:creationId xmlns:a16="http://schemas.microsoft.com/office/drawing/2014/main" id="{B0A3DC96-BB9A-47D7-A8CF-92E1D582CD7E}"/>
              </a:ext>
            </a:extLst>
          </p:cNvPr>
          <p:cNvSpPr/>
          <p:nvPr/>
        </p:nvSpPr>
        <p:spPr>
          <a:xfrm>
            <a:off x="2590800" y="2350578"/>
            <a:ext cx="2590800" cy="2438400"/>
          </a:xfrm>
          <a:prstGeom prst="ellipse">
            <a:avLst/>
          </a:prstGeom>
          <a:solidFill>
            <a:schemeClr val="accent4">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GAME DESIGN</a:t>
            </a:r>
          </a:p>
        </p:txBody>
      </p:sp>
    </p:spTree>
    <p:extLst>
      <p:ext uri="{BB962C8B-B14F-4D97-AF65-F5344CB8AC3E}">
        <p14:creationId xmlns:p14="http://schemas.microsoft.com/office/powerpoint/2010/main" val="1840442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D73F3C8-5A94-49CB-84A7-3ECDBF045CCD}"/>
              </a:ext>
            </a:extLst>
          </p:cNvPr>
          <p:cNvPicPr>
            <a:picLocks noGrp="1" noChangeAspect="1"/>
          </p:cNvPicPr>
          <p:nvPr>
            <p:ph sz="quarter" idx="13"/>
          </p:nvPr>
        </p:nvPicPr>
        <p:blipFill>
          <a:blip r:embed="rId3" cstate="email">
            <a:extLst>
              <a:ext uri="{28A0092B-C50C-407E-A947-70E740481C1C}">
                <a14:useLocalDpi xmlns:a14="http://schemas.microsoft.com/office/drawing/2010/main" val="0"/>
              </a:ext>
            </a:extLst>
          </a:blip>
          <a:stretch>
            <a:fillRect/>
          </a:stretch>
        </p:blipFill>
        <p:spPr>
          <a:xfrm>
            <a:off x="3006754" y="0"/>
            <a:ext cx="9185246" cy="5943600"/>
          </a:xfrm>
        </p:spPr>
      </p:pic>
      <p:sp>
        <p:nvSpPr>
          <p:cNvPr id="7" name="Rectangle 6">
            <a:extLst>
              <a:ext uri="{FF2B5EF4-FFF2-40B4-BE49-F238E27FC236}">
                <a16:creationId xmlns:a16="http://schemas.microsoft.com/office/drawing/2014/main" id="{D4A5EEDB-EC57-4DE8-A567-BDDBD4B5E553}"/>
              </a:ext>
            </a:extLst>
          </p:cNvPr>
          <p:cNvSpPr/>
          <p:nvPr/>
        </p:nvSpPr>
        <p:spPr>
          <a:xfrm>
            <a:off x="0" y="0"/>
            <a:ext cx="3006754"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9B9482B-26DE-4A4D-94D3-71EA91643F48}"/>
              </a:ext>
            </a:extLst>
          </p:cNvPr>
          <p:cNvSpPr/>
          <p:nvPr/>
        </p:nvSpPr>
        <p:spPr>
          <a:xfrm>
            <a:off x="152400" y="152400"/>
            <a:ext cx="2667000" cy="5638800"/>
          </a:xfrm>
          <a:prstGeom prst="rect">
            <a:avLst/>
          </a:prstGeom>
          <a:solidFill>
            <a:srgbClr val="8DE5D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TODAY, THERE ARE 521 COLLEGE PROGRAMS IN NORTH AMERICA ALONE</a:t>
            </a: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THESE RANGE FROM GAME DESIGN, GAME DEVELOPMENT, GAME STUDIES, GAME ART, COMPUTING, ENGINEERING, AND MORE IN FORMAL AND INFORMAL PROGRAMS, MAJORS, MINORS, AND COURSES</a:t>
            </a:r>
          </a:p>
        </p:txBody>
      </p:sp>
      <p:cxnSp>
        <p:nvCxnSpPr>
          <p:cNvPr id="9" name="Straight Connector 8">
            <a:extLst>
              <a:ext uri="{FF2B5EF4-FFF2-40B4-BE49-F238E27FC236}">
                <a16:creationId xmlns:a16="http://schemas.microsoft.com/office/drawing/2014/main" id="{EBAD26FE-6B7C-4756-B72F-B410D17399DB}"/>
              </a:ext>
            </a:extLst>
          </p:cNvPr>
          <p:cNvCxnSpPr/>
          <p:nvPr/>
        </p:nvCxnSpPr>
        <p:spPr>
          <a:xfrm>
            <a:off x="0" y="59436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072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9AC172-89DB-4048-8011-C7D34D6E6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400"/>
          </a:xfrm>
          <a:prstGeom prst="rect">
            <a:avLst/>
          </a:prstGeom>
        </p:spPr>
      </p:pic>
    </p:spTree>
    <p:extLst>
      <p:ext uri="{BB962C8B-B14F-4D97-AF65-F5344CB8AC3E}">
        <p14:creationId xmlns:p14="http://schemas.microsoft.com/office/powerpoint/2010/main" val="1431810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CBFCF-BD17-44D6-9AB7-B5A2D9D8147A}"/>
              </a:ext>
            </a:extLst>
          </p:cNvPr>
          <p:cNvSpPr/>
          <p:nvPr/>
        </p:nvSpPr>
        <p:spPr>
          <a:xfrm>
            <a:off x="0" y="1410888"/>
            <a:ext cx="12192000" cy="44195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09FADC-4A14-4FF0-9806-C429D7500C5C}"/>
              </a:ext>
            </a:extLst>
          </p:cNvPr>
          <p:cNvSpPr>
            <a:spLocks noGrp="1"/>
          </p:cNvSpPr>
          <p:nvPr>
            <p:ph type="title"/>
          </p:nvPr>
        </p:nvSpPr>
        <p:spPr>
          <a:xfrm>
            <a:off x="2286000" y="609600"/>
            <a:ext cx="8610600" cy="1293028"/>
          </a:xfrm>
        </p:spPr>
        <p:txBody>
          <a:bodyPr/>
          <a:lstStyle/>
          <a:p>
            <a:r>
              <a:rPr lang="en-US" dirty="0"/>
              <a:t>FIELD REPORTS &amp; EXAMINATIONS</a:t>
            </a:r>
          </a:p>
        </p:txBody>
      </p:sp>
      <p:pic>
        <p:nvPicPr>
          <p:cNvPr id="6" name="Picture 5">
            <a:extLst>
              <a:ext uri="{FF2B5EF4-FFF2-40B4-BE49-F238E27FC236}">
                <a16:creationId xmlns:a16="http://schemas.microsoft.com/office/drawing/2014/main" id="{20D51255-8FD1-414C-BD2A-E6FB2193C4F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25729" y="1410885"/>
            <a:ext cx="4480142" cy="4419600"/>
          </a:xfrm>
          <a:prstGeom prst="rect">
            <a:avLst/>
          </a:prstGeom>
        </p:spPr>
      </p:pic>
      <p:pic>
        <p:nvPicPr>
          <p:cNvPr id="9" name="Picture 8">
            <a:extLst>
              <a:ext uri="{FF2B5EF4-FFF2-40B4-BE49-F238E27FC236}">
                <a16:creationId xmlns:a16="http://schemas.microsoft.com/office/drawing/2014/main" id="{828F5BBA-FE14-455F-A177-6669F24ED06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239000" y="1410887"/>
            <a:ext cx="3592130" cy="4419598"/>
          </a:xfrm>
          <a:prstGeom prst="rect">
            <a:avLst/>
          </a:prstGeom>
        </p:spPr>
      </p:pic>
    </p:spTree>
    <p:extLst>
      <p:ext uri="{BB962C8B-B14F-4D97-AF65-F5344CB8AC3E}">
        <p14:creationId xmlns:p14="http://schemas.microsoft.com/office/powerpoint/2010/main" val="3433818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99F259-3DF9-45BE-811B-C23E7F2B9A1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2000" cy="5867400"/>
          </a:xfrm>
          <a:prstGeom prst="rect">
            <a:avLst/>
          </a:prstGeom>
        </p:spPr>
      </p:pic>
      <p:sp>
        <p:nvSpPr>
          <p:cNvPr id="6" name="Rectangle 5">
            <a:extLst>
              <a:ext uri="{FF2B5EF4-FFF2-40B4-BE49-F238E27FC236}">
                <a16:creationId xmlns:a16="http://schemas.microsoft.com/office/drawing/2014/main" id="{7BCFB6C8-6E63-46F2-B2D6-D9408173CB72}"/>
              </a:ext>
            </a:extLst>
          </p:cNvPr>
          <p:cNvSpPr/>
          <p:nvPr/>
        </p:nvSpPr>
        <p:spPr>
          <a:xfrm flipH="1">
            <a:off x="0" y="0"/>
            <a:ext cx="12192000" cy="5867400"/>
          </a:xfrm>
          <a:prstGeom prst="rect">
            <a:avLst/>
          </a:prstGeom>
          <a:gradFill>
            <a:gsLst>
              <a:gs pos="91000">
                <a:srgbClr val="000000">
                  <a:alpha val="0"/>
                </a:srgbClr>
              </a:gs>
              <a:gs pos="0">
                <a:schemeClr val="bg1"/>
              </a:gs>
              <a:gs pos="10000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506710-3A75-4B9A-A8D3-F553A3C510A1}"/>
              </a:ext>
            </a:extLst>
          </p:cNvPr>
          <p:cNvSpPr>
            <a:spLocks noGrp="1"/>
          </p:cNvSpPr>
          <p:nvPr>
            <p:ph type="title"/>
          </p:nvPr>
        </p:nvSpPr>
        <p:spPr>
          <a:xfrm>
            <a:off x="457200" y="764373"/>
            <a:ext cx="8153400" cy="1293028"/>
          </a:xfrm>
        </p:spPr>
        <p:txBody>
          <a:bodyPr/>
          <a:lstStyle/>
          <a:p>
            <a:pPr algn="l"/>
            <a:r>
              <a:rPr lang="en-US" dirty="0"/>
              <a:t>Today’s Talk</a:t>
            </a:r>
          </a:p>
        </p:txBody>
      </p:sp>
      <p:sp>
        <p:nvSpPr>
          <p:cNvPr id="3" name="Content Placeholder 2">
            <a:extLst>
              <a:ext uri="{FF2B5EF4-FFF2-40B4-BE49-F238E27FC236}">
                <a16:creationId xmlns:a16="http://schemas.microsoft.com/office/drawing/2014/main" id="{294C24E5-A228-4647-BFF1-889234DBD6E2}"/>
              </a:ext>
            </a:extLst>
          </p:cNvPr>
          <p:cNvSpPr>
            <a:spLocks noGrp="1"/>
          </p:cNvSpPr>
          <p:nvPr>
            <p:ph idx="1"/>
          </p:nvPr>
        </p:nvSpPr>
        <p:spPr>
          <a:xfrm>
            <a:off x="304800" y="1447800"/>
            <a:ext cx="8001000" cy="2590800"/>
          </a:xfrm>
        </p:spPr>
        <p:txBody>
          <a:bodyPr/>
          <a:lstStyle/>
          <a:p>
            <a:r>
              <a:rPr lang="en-US" dirty="0"/>
              <a:t>PART 1: GAMES, WHO PLAYS THEM, WHAT KINDS ARE THERE, AND WHO MAKES THEM</a:t>
            </a:r>
          </a:p>
          <a:p>
            <a:r>
              <a:rPr lang="en-US" dirty="0"/>
              <a:t>PART 2: GAMES AND LIVESTREAMING</a:t>
            </a:r>
          </a:p>
          <a:p>
            <a:r>
              <a:rPr lang="en-US" dirty="0"/>
              <a:t>PART 3: GAMES, STREAMING, ESPORTS AND AUDIENCE</a:t>
            </a:r>
          </a:p>
          <a:p>
            <a:r>
              <a:rPr lang="en-US" dirty="0"/>
              <a:t>Q &amp; A</a:t>
            </a:r>
          </a:p>
        </p:txBody>
      </p:sp>
      <p:cxnSp>
        <p:nvCxnSpPr>
          <p:cNvPr id="7" name="Straight Connector 6">
            <a:extLst>
              <a:ext uri="{FF2B5EF4-FFF2-40B4-BE49-F238E27FC236}">
                <a16:creationId xmlns:a16="http://schemas.microsoft.com/office/drawing/2014/main" id="{14360CA9-6068-4645-9A6B-7B7B6F05D725}"/>
              </a:ext>
            </a:extLst>
          </p:cNvPr>
          <p:cNvCxnSpPr/>
          <p:nvPr/>
        </p:nvCxnSpPr>
        <p:spPr>
          <a:xfrm>
            <a:off x="0" y="5850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008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32AD5-7252-3542-BE9F-01D30F6D4E6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0"/>
            <a:ext cx="6096000" cy="7064828"/>
          </a:xfrm>
          <a:prstGeom prst="rect">
            <a:avLst/>
          </a:prstGeom>
        </p:spPr>
      </p:pic>
      <p:pic>
        <p:nvPicPr>
          <p:cNvPr id="6" name="Picture 5">
            <a:extLst>
              <a:ext uri="{FF2B5EF4-FFF2-40B4-BE49-F238E27FC236}">
                <a16:creationId xmlns:a16="http://schemas.microsoft.com/office/drawing/2014/main" id="{CE088559-736B-304B-B970-185066B91A6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96000" y="0"/>
            <a:ext cx="6096000" cy="7064828"/>
          </a:xfrm>
          <a:prstGeom prst="rect">
            <a:avLst/>
          </a:prstGeom>
        </p:spPr>
      </p:pic>
    </p:spTree>
    <p:extLst>
      <p:ext uri="{BB962C8B-B14F-4D97-AF65-F5344CB8AC3E}">
        <p14:creationId xmlns:p14="http://schemas.microsoft.com/office/powerpoint/2010/main" val="3018526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32AD5-7252-3542-BE9F-01D30F6D4E6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0"/>
            <a:ext cx="6095999" cy="7064828"/>
          </a:xfrm>
          <a:prstGeom prst="rect">
            <a:avLst/>
          </a:prstGeom>
        </p:spPr>
      </p:pic>
      <p:pic>
        <p:nvPicPr>
          <p:cNvPr id="6" name="Picture 5">
            <a:extLst>
              <a:ext uri="{FF2B5EF4-FFF2-40B4-BE49-F238E27FC236}">
                <a16:creationId xmlns:a16="http://schemas.microsoft.com/office/drawing/2014/main" id="{CE088559-736B-304B-B970-185066B91A6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96000" y="0"/>
            <a:ext cx="6095999" cy="7064828"/>
          </a:xfrm>
          <a:prstGeom prst="rect">
            <a:avLst/>
          </a:prstGeom>
        </p:spPr>
      </p:pic>
    </p:spTree>
    <p:extLst>
      <p:ext uri="{BB962C8B-B14F-4D97-AF65-F5344CB8AC3E}">
        <p14:creationId xmlns:p14="http://schemas.microsoft.com/office/powerpoint/2010/main" val="3927369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32AD5-7252-3542-BE9F-01D30F6D4E6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0"/>
            <a:ext cx="6095999" cy="7064828"/>
          </a:xfrm>
          <a:prstGeom prst="rect">
            <a:avLst/>
          </a:prstGeom>
        </p:spPr>
      </p:pic>
      <p:pic>
        <p:nvPicPr>
          <p:cNvPr id="6" name="Picture 5">
            <a:extLst>
              <a:ext uri="{FF2B5EF4-FFF2-40B4-BE49-F238E27FC236}">
                <a16:creationId xmlns:a16="http://schemas.microsoft.com/office/drawing/2014/main" id="{CE088559-736B-304B-B970-185066B91A6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96000" y="0"/>
            <a:ext cx="6095999" cy="7064828"/>
          </a:xfrm>
          <a:prstGeom prst="rect">
            <a:avLst/>
          </a:prstGeom>
        </p:spPr>
      </p:pic>
    </p:spTree>
    <p:extLst>
      <p:ext uri="{BB962C8B-B14F-4D97-AF65-F5344CB8AC3E}">
        <p14:creationId xmlns:p14="http://schemas.microsoft.com/office/powerpoint/2010/main" val="3849544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F644E-B0A5-3F43-AAE4-965A1E986B6F}"/>
              </a:ext>
            </a:extLst>
          </p:cNvPr>
          <p:cNvSpPr>
            <a:spLocks noGrp="1"/>
          </p:cNvSpPr>
          <p:nvPr>
            <p:ph type="title"/>
          </p:nvPr>
        </p:nvSpPr>
        <p:spPr>
          <a:xfrm>
            <a:off x="685800" y="764373"/>
            <a:ext cx="10820400" cy="1293028"/>
          </a:xfrm>
        </p:spPr>
        <p:txBody>
          <a:bodyPr/>
          <a:lstStyle/>
          <a:p>
            <a:r>
              <a:rPr lang="en-US" dirty="0"/>
              <a:t>PART 2: GAMES and LIVESTREAMING</a:t>
            </a:r>
          </a:p>
        </p:txBody>
      </p:sp>
    </p:spTree>
    <p:extLst>
      <p:ext uri="{BB962C8B-B14F-4D97-AF65-F5344CB8AC3E}">
        <p14:creationId xmlns:p14="http://schemas.microsoft.com/office/powerpoint/2010/main" val="2880656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3"/>
          <p:cNvPicPr preferRelativeResize="0"/>
          <p:nvPr/>
        </p:nvPicPr>
        <p:blipFill rotWithShape="1">
          <a:blip r:embed="rId3">
            <a:alphaModFix/>
          </a:blip>
          <a:srcRect/>
          <a:stretch/>
        </p:blipFill>
        <p:spPr>
          <a:xfrm>
            <a:off x="0" y="0"/>
            <a:ext cx="6781800" cy="5926954"/>
          </a:xfrm>
          <a:prstGeom prst="rect">
            <a:avLst/>
          </a:prstGeom>
          <a:noFill/>
          <a:ln>
            <a:noFill/>
          </a:ln>
        </p:spPr>
      </p:pic>
      <p:sp>
        <p:nvSpPr>
          <p:cNvPr id="183" name="Google Shape;183;p23"/>
          <p:cNvSpPr/>
          <p:nvPr/>
        </p:nvSpPr>
        <p:spPr>
          <a:xfrm rot="5400000">
            <a:off x="465521" y="-465524"/>
            <a:ext cx="5926954" cy="6858003"/>
          </a:xfrm>
          <a:prstGeom prst="rect">
            <a:avLst/>
          </a:prstGeom>
          <a:gradFill>
            <a:gsLst>
              <a:gs pos="0">
                <a:schemeClr val="dk1"/>
              </a:gs>
              <a:gs pos="100000">
                <a:srgbClr val="000000">
                  <a:alpha val="40784"/>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84" name="Google Shape;184;p23"/>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4000"/>
              <a:buFont typeface="Century Gothic"/>
              <a:buNone/>
            </a:pPr>
            <a:r>
              <a:rPr lang="en-US"/>
              <a:t>BACKGROUND ON TWITCH</a:t>
            </a:r>
            <a:endParaRPr/>
          </a:p>
        </p:txBody>
      </p:sp>
      <p:sp>
        <p:nvSpPr>
          <p:cNvPr id="185" name="Google Shape;185;p23"/>
          <p:cNvSpPr txBox="1">
            <a:spLocks noGrp="1"/>
          </p:cNvSpPr>
          <p:nvPr>
            <p:ph type="body" idx="1"/>
          </p:nvPr>
        </p:nvSpPr>
        <p:spPr>
          <a:xfrm>
            <a:off x="3048000" y="1828800"/>
            <a:ext cx="8763000" cy="402412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200"/>
              <a:buChar char="•"/>
            </a:pPr>
            <a:r>
              <a:rPr lang="en-US" dirty="0"/>
              <a:t>Originally a spin-off of a general interest streaming platform - </a:t>
            </a:r>
            <a:r>
              <a:rPr lang="en-US" dirty="0" err="1"/>
              <a:t>Justin.tv</a:t>
            </a:r>
            <a:r>
              <a:rPr lang="en-US" dirty="0"/>
              <a:t> (2007)</a:t>
            </a:r>
            <a:endParaRPr dirty="0"/>
          </a:p>
          <a:p>
            <a:pPr marL="228600" lvl="0" indent="-228600" algn="l" rtl="0">
              <a:lnSpc>
                <a:spcPct val="90000"/>
              </a:lnSpc>
              <a:spcBef>
                <a:spcPts val="1000"/>
              </a:spcBef>
              <a:spcAft>
                <a:spcPts val="0"/>
              </a:spcAft>
              <a:buClr>
                <a:schemeClr val="lt1"/>
              </a:buClr>
              <a:buSzPts val="2200"/>
              <a:buChar char="•"/>
            </a:pPr>
            <a:r>
              <a:rPr lang="en-US" dirty="0"/>
              <a:t>Sold to Amazon in 2014 for $970M USD</a:t>
            </a:r>
            <a:endParaRPr dirty="0"/>
          </a:p>
          <a:p>
            <a:pPr marL="228600" lvl="0" indent="-228600" algn="l" rtl="0">
              <a:lnSpc>
                <a:spcPct val="90000"/>
              </a:lnSpc>
              <a:spcBef>
                <a:spcPts val="1000"/>
              </a:spcBef>
              <a:spcAft>
                <a:spcPts val="0"/>
              </a:spcAft>
              <a:buClr>
                <a:schemeClr val="lt1"/>
              </a:buClr>
              <a:buSzPts val="2200"/>
              <a:buChar char="•"/>
            </a:pPr>
            <a:r>
              <a:rPr lang="en-US" dirty="0"/>
              <a:t>In Feb 2014 it was the 4</a:t>
            </a:r>
            <a:r>
              <a:rPr lang="en-US" baseline="30000" dirty="0"/>
              <a:t>th</a:t>
            </a:r>
            <a:r>
              <a:rPr lang="en-US" dirty="0"/>
              <a:t> largest driver of internet traffic worldwide</a:t>
            </a:r>
            <a:endParaRPr dirty="0"/>
          </a:p>
          <a:p>
            <a:pPr marL="228600" lvl="0" indent="-228600" algn="l" rtl="0">
              <a:lnSpc>
                <a:spcPct val="90000"/>
              </a:lnSpc>
              <a:spcBef>
                <a:spcPts val="1000"/>
              </a:spcBef>
              <a:spcAft>
                <a:spcPts val="0"/>
              </a:spcAft>
              <a:buClr>
                <a:schemeClr val="lt1"/>
              </a:buClr>
              <a:buSzPts val="2200"/>
              <a:buChar char="•"/>
            </a:pPr>
            <a:r>
              <a:rPr lang="en-US" dirty="0"/>
              <a:t>Twitch in turn purchased game community company Curse</a:t>
            </a:r>
            <a:endParaRPr dirty="0"/>
          </a:p>
          <a:p>
            <a:pPr marL="228600" lvl="0" indent="-228600" algn="l" rtl="0">
              <a:lnSpc>
                <a:spcPct val="90000"/>
              </a:lnSpc>
              <a:spcBef>
                <a:spcPts val="1000"/>
              </a:spcBef>
              <a:spcAft>
                <a:spcPts val="0"/>
              </a:spcAft>
              <a:buClr>
                <a:schemeClr val="lt1"/>
              </a:buClr>
              <a:buSzPts val="2200"/>
              <a:buChar char="•"/>
            </a:pPr>
            <a:r>
              <a:rPr lang="en-US" dirty="0"/>
              <a:t>As of May 2018, it had 2.2 million broadcasters monthly and 15 million daily active users, with around a million average concurrent users</a:t>
            </a:r>
            <a:endParaRPr dirty="0"/>
          </a:p>
          <a:p>
            <a:pPr marL="228600" lvl="0" indent="-228600" algn="l" rtl="0">
              <a:lnSpc>
                <a:spcPct val="90000"/>
              </a:lnSpc>
              <a:spcBef>
                <a:spcPts val="1000"/>
              </a:spcBef>
              <a:spcAft>
                <a:spcPts val="0"/>
              </a:spcAft>
              <a:buClr>
                <a:schemeClr val="lt1"/>
              </a:buClr>
              <a:buSzPts val="2200"/>
              <a:buChar char="•"/>
            </a:pPr>
            <a:r>
              <a:rPr lang="en-US" dirty="0"/>
              <a:t>Also as of May 2018, it had over 27k partner channels</a:t>
            </a:r>
            <a:endParaRPr dirty="0"/>
          </a:p>
        </p:txBody>
      </p:sp>
      <p:cxnSp>
        <p:nvCxnSpPr>
          <p:cNvPr id="186" name="Google Shape;186;p23"/>
          <p:cNvCxnSpPr/>
          <p:nvPr/>
        </p:nvCxnSpPr>
        <p:spPr>
          <a:xfrm>
            <a:off x="0" y="5943600"/>
            <a:ext cx="12192000" cy="0"/>
          </a:xfrm>
          <a:prstGeom prst="straightConnector1">
            <a:avLst/>
          </a:prstGeom>
          <a:noFill/>
          <a:ln w="1905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798800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4"/>
          <p:cNvPicPr preferRelativeResize="0"/>
          <p:nvPr/>
        </p:nvPicPr>
        <p:blipFill rotWithShape="1">
          <a:blip r:embed="rId3">
            <a:alphaModFix amt="35000"/>
          </a:blip>
          <a:srcRect/>
          <a:stretch/>
        </p:blipFill>
        <p:spPr>
          <a:xfrm>
            <a:off x="0" y="13063"/>
            <a:ext cx="12192000" cy="6093627"/>
          </a:xfrm>
          <a:prstGeom prst="rect">
            <a:avLst/>
          </a:prstGeom>
          <a:noFill/>
          <a:ln>
            <a:noFill/>
          </a:ln>
        </p:spPr>
      </p:pic>
      <p:sp>
        <p:nvSpPr>
          <p:cNvPr id="192" name="Google Shape;192;p24"/>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4000"/>
              <a:buFont typeface="Century Gothic"/>
              <a:buNone/>
            </a:pPr>
            <a:r>
              <a:rPr lang="en-US"/>
              <a:t>A BIT ABOUT GAMES &amp; STREAMING</a:t>
            </a:r>
            <a:endParaRPr/>
          </a:p>
        </p:txBody>
      </p:sp>
      <p:sp>
        <p:nvSpPr>
          <p:cNvPr id="193" name="Google Shape;193;p24"/>
          <p:cNvSpPr txBox="1">
            <a:spLocks noGrp="1"/>
          </p:cNvSpPr>
          <p:nvPr>
            <p:ph type="body" idx="1"/>
          </p:nvPr>
        </p:nvSpPr>
        <p:spPr>
          <a:xfrm>
            <a:off x="381000" y="1524000"/>
            <a:ext cx="11658600" cy="402412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200"/>
              <a:buChar char="•"/>
            </a:pPr>
            <a:r>
              <a:rPr lang="en-US"/>
              <a:t>live streaming of gameplay has become enormously popular and research about those practices has exploded. Initially most scholarly attention was on practices surrounding eSports games</a:t>
            </a:r>
            <a:endParaRPr/>
          </a:p>
          <a:p>
            <a:pPr marL="228600" lvl="0" indent="-228600" algn="l" rtl="0">
              <a:lnSpc>
                <a:spcPct val="90000"/>
              </a:lnSpc>
              <a:spcBef>
                <a:spcPts val="1000"/>
              </a:spcBef>
              <a:spcAft>
                <a:spcPts val="0"/>
              </a:spcAft>
              <a:buClr>
                <a:schemeClr val="lt1"/>
              </a:buClr>
              <a:buSzPts val="2200"/>
              <a:buChar char="•"/>
            </a:pPr>
            <a:r>
              <a:rPr lang="en-US"/>
              <a:t>research has expanded to those who engage in “variety streaming,” with the draw being a streamer’s personality. Hamilton, Garretson &amp; Kerne argue that Twitch streams can act as “virtual third places, in which informal communities emerge, socialize, and participate”</a:t>
            </a:r>
            <a:endParaRPr/>
          </a:p>
          <a:p>
            <a:pPr marL="228600" lvl="0" indent="-228600" algn="l" rtl="0">
              <a:lnSpc>
                <a:spcPct val="90000"/>
              </a:lnSpc>
              <a:spcBef>
                <a:spcPts val="1000"/>
              </a:spcBef>
              <a:spcAft>
                <a:spcPts val="0"/>
              </a:spcAft>
              <a:buClr>
                <a:schemeClr val="lt1"/>
              </a:buClr>
              <a:buSzPts val="2200"/>
              <a:buChar char="•"/>
            </a:pPr>
            <a:r>
              <a:rPr lang="en-US"/>
              <a:t>Johnson &amp; Woodcock point to how live streaming can push players to “building an audience”</a:t>
            </a:r>
            <a:endParaRPr/>
          </a:p>
          <a:p>
            <a:pPr marL="228600" lvl="0" indent="-228600" algn="l" rtl="0">
              <a:lnSpc>
                <a:spcPct val="90000"/>
              </a:lnSpc>
              <a:spcBef>
                <a:spcPts val="1000"/>
              </a:spcBef>
              <a:spcAft>
                <a:spcPts val="0"/>
              </a:spcAft>
              <a:buClr>
                <a:schemeClr val="lt1"/>
              </a:buClr>
              <a:buSzPts val="3600"/>
              <a:buChar char="•"/>
            </a:pPr>
            <a:r>
              <a:rPr lang="en-US" sz="3600" b="1"/>
              <a:t>Yet so far, work on live streaming in relation to games has focused almost exclusively on </a:t>
            </a:r>
            <a:r>
              <a:rPr lang="en-US" sz="3600" b="1" i="1"/>
              <a:t>players. </a:t>
            </a:r>
            <a:endParaRPr sz="3600" b="1"/>
          </a:p>
        </p:txBody>
      </p:sp>
      <p:cxnSp>
        <p:nvCxnSpPr>
          <p:cNvPr id="194" name="Google Shape;194;p24"/>
          <p:cNvCxnSpPr/>
          <p:nvPr/>
        </p:nvCxnSpPr>
        <p:spPr>
          <a:xfrm>
            <a:off x="0" y="6019800"/>
            <a:ext cx="12192000" cy="0"/>
          </a:xfrm>
          <a:prstGeom prst="straightConnector1">
            <a:avLst/>
          </a:prstGeom>
          <a:noFill/>
          <a:ln w="1905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402769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2"/>
          <p:cNvPicPr preferRelativeResize="0"/>
          <p:nvPr/>
        </p:nvPicPr>
        <p:blipFill rotWithShape="1">
          <a:blip r:embed="rId3">
            <a:alphaModFix amt="35000"/>
          </a:blip>
          <a:srcRect/>
          <a:stretch/>
        </p:blipFill>
        <p:spPr>
          <a:xfrm>
            <a:off x="0" y="13063"/>
            <a:ext cx="12192000" cy="6093627"/>
          </a:xfrm>
          <a:prstGeom prst="rect">
            <a:avLst/>
          </a:prstGeom>
          <a:noFill/>
          <a:ln>
            <a:noFill/>
          </a:ln>
        </p:spPr>
      </p:pic>
      <p:sp>
        <p:nvSpPr>
          <p:cNvPr id="261" name="Google Shape;261;p32"/>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4000"/>
              <a:buFont typeface="Century Gothic"/>
              <a:buNone/>
            </a:pPr>
            <a:r>
              <a:rPr lang="en-US"/>
              <a:t>NOTIONS OF “AUTHENTICITY”</a:t>
            </a:r>
            <a:endParaRPr/>
          </a:p>
        </p:txBody>
      </p:sp>
      <p:sp>
        <p:nvSpPr>
          <p:cNvPr id="262" name="Google Shape;262;p32"/>
          <p:cNvSpPr txBox="1">
            <a:spLocks noGrp="1"/>
          </p:cNvSpPr>
          <p:nvPr>
            <p:ph type="body" idx="1"/>
          </p:nvPr>
        </p:nvSpPr>
        <p:spPr>
          <a:xfrm>
            <a:off x="685800" y="1828800"/>
            <a:ext cx="8153400" cy="402412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200"/>
              <a:buChar char="•"/>
            </a:pPr>
            <a:r>
              <a:rPr lang="en-US"/>
              <a:t>Nearly all developers cited streaming as a way to “hear straight from players about what they think of the concept, art, gameplay and </a:t>
            </a:r>
            <a:r>
              <a:rPr lang="en-US" sz="2800" b="1"/>
              <a:t>what they want to see in the game” before it’s complete</a:t>
            </a:r>
            <a:r>
              <a:rPr lang="en-US"/>
              <a:t>. </a:t>
            </a:r>
            <a:endParaRPr/>
          </a:p>
          <a:p>
            <a:pPr marL="228600" lvl="0" indent="-228600" algn="l" rtl="0">
              <a:lnSpc>
                <a:spcPct val="90000"/>
              </a:lnSpc>
              <a:spcBef>
                <a:spcPts val="1000"/>
              </a:spcBef>
              <a:spcAft>
                <a:spcPts val="0"/>
              </a:spcAft>
              <a:buClr>
                <a:schemeClr val="lt1"/>
              </a:buClr>
              <a:buSzPts val="2200"/>
              <a:buChar char="•"/>
            </a:pPr>
            <a:r>
              <a:rPr lang="en-US"/>
              <a:t>This echoes John Banks’ findings about Auran and the ways that some developers </a:t>
            </a:r>
            <a:r>
              <a:rPr lang="en-US" sz="2800" b="1"/>
              <a:t>strive to work with players to shape how their games get made</a:t>
            </a:r>
            <a:r>
              <a:rPr lang="en-US"/>
              <a:t>.</a:t>
            </a:r>
            <a:endParaRPr/>
          </a:p>
          <a:p>
            <a:pPr marL="228600" lvl="0" indent="-228600" algn="l" rtl="0">
              <a:lnSpc>
                <a:spcPct val="90000"/>
              </a:lnSpc>
              <a:spcBef>
                <a:spcPts val="1000"/>
              </a:spcBef>
              <a:spcAft>
                <a:spcPts val="0"/>
              </a:spcAft>
              <a:buClr>
                <a:schemeClr val="lt1"/>
              </a:buClr>
              <a:buSzPts val="2200"/>
              <a:buChar char="•"/>
            </a:pPr>
            <a:r>
              <a:rPr lang="en-US"/>
              <a:t>Most developers have </a:t>
            </a:r>
            <a:r>
              <a:rPr lang="en-US" sz="2800" b="1"/>
              <a:t>largely been positive, or fairly vague, </a:t>
            </a:r>
            <a:r>
              <a:rPr lang="en-US"/>
              <a:t>on how useful such feedback can be however. </a:t>
            </a:r>
            <a:endParaRPr/>
          </a:p>
        </p:txBody>
      </p:sp>
      <p:cxnSp>
        <p:nvCxnSpPr>
          <p:cNvPr id="263" name="Google Shape;263;p32"/>
          <p:cNvCxnSpPr/>
          <p:nvPr/>
        </p:nvCxnSpPr>
        <p:spPr>
          <a:xfrm>
            <a:off x="0" y="6096000"/>
            <a:ext cx="12192000" cy="0"/>
          </a:xfrm>
          <a:prstGeom prst="straightConnector1">
            <a:avLst/>
          </a:prstGeom>
          <a:noFill/>
          <a:ln w="15875"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3044228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332AE-8A6C-48AA-9BE7-A11D08473583}"/>
              </a:ext>
            </a:extLst>
          </p:cNvPr>
          <p:cNvSpPr>
            <a:spLocks noGrp="1"/>
          </p:cNvSpPr>
          <p:nvPr>
            <p:ph type="title"/>
          </p:nvPr>
        </p:nvSpPr>
        <p:spPr>
          <a:xfrm>
            <a:off x="2895600" y="533400"/>
            <a:ext cx="8610600" cy="1293028"/>
          </a:xfrm>
        </p:spPr>
        <p:txBody>
          <a:bodyPr/>
          <a:lstStyle/>
          <a:p>
            <a:r>
              <a:rPr lang="en-US" dirty="0"/>
              <a:t>So that got me thinking about “ARTIST ADAM” &amp; </a:t>
            </a:r>
            <a:r>
              <a:rPr lang="en-US" dirty="0" err="1"/>
              <a:t>oTHERS</a:t>
            </a:r>
            <a:endParaRPr lang="en-US" dirty="0"/>
          </a:p>
        </p:txBody>
      </p:sp>
      <p:sp>
        <p:nvSpPr>
          <p:cNvPr id="3" name="Content Placeholder 2">
            <a:extLst>
              <a:ext uri="{FF2B5EF4-FFF2-40B4-BE49-F238E27FC236}">
                <a16:creationId xmlns:a16="http://schemas.microsoft.com/office/drawing/2014/main" id="{75A8DF39-A002-43EA-BC2F-B13CC423EC06}"/>
              </a:ext>
            </a:extLst>
          </p:cNvPr>
          <p:cNvSpPr>
            <a:spLocks noGrp="1"/>
          </p:cNvSpPr>
          <p:nvPr>
            <p:ph idx="1"/>
          </p:nvPr>
        </p:nvSpPr>
        <p:spPr>
          <a:xfrm>
            <a:off x="228600" y="1981200"/>
            <a:ext cx="11582400" cy="4024125"/>
          </a:xfrm>
        </p:spPr>
        <p:txBody>
          <a:bodyPr/>
          <a:lstStyle/>
          <a:p>
            <a:r>
              <a:rPr lang="en-US" sz="2400" dirty="0">
                <a:latin typeface="+mj-lt"/>
                <a:ea typeface="Times New Roman" panose="02020603050405020304" pitchFamily="18" charset="0"/>
              </a:rPr>
              <a:t>Art streaming, or ‘art development streaming’, is an underexplored area of the Twitch community that shares many facets of its operation with other hobby- or quasi-professional-based streaming communities. </a:t>
            </a:r>
          </a:p>
          <a:p>
            <a:r>
              <a:rPr lang="en-US" sz="2400" b="1" dirty="0">
                <a:latin typeface="+mj-lt"/>
                <a:ea typeface="Times New Roman" panose="02020603050405020304" pitchFamily="18" charset="0"/>
              </a:rPr>
              <a:t>At its core, art streaming is the activity of streaming the creation of art</a:t>
            </a:r>
            <a:r>
              <a:rPr lang="en-US" sz="2400" dirty="0">
                <a:latin typeface="+mj-lt"/>
                <a:ea typeface="Times New Roman" panose="02020603050405020304" pitchFamily="18" charset="0"/>
              </a:rPr>
              <a:t>: drawing, painting, sketching, watercolor, etc. as well as digital drawing and painting in packages such as Adobe Photoshop, Adobe Illustrator, and a multitude of packages designed for anime, comic art, etc. </a:t>
            </a:r>
          </a:p>
          <a:p>
            <a:r>
              <a:rPr lang="en-US" sz="2400" dirty="0">
                <a:latin typeface="+mj-lt"/>
                <a:ea typeface="Times New Roman" panose="02020603050405020304" pitchFamily="18" charset="0"/>
              </a:rPr>
              <a:t>This has become popularized to the point that a dedicated channel has emerged on Twitch, the so-called ‘Art Channel’ which is in the ‘Creative’ section of Twitch. </a:t>
            </a:r>
            <a:endParaRPr lang="en-US" sz="2400" dirty="0">
              <a:latin typeface="+mj-lt"/>
            </a:endParaRPr>
          </a:p>
          <a:p>
            <a:endParaRPr lang="en-US" dirty="0"/>
          </a:p>
        </p:txBody>
      </p:sp>
    </p:spTree>
    <p:extLst>
      <p:ext uri="{BB962C8B-B14F-4D97-AF65-F5344CB8AC3E}">
        <p14:creationId xmlns:p14="http://schemas.microsoft.com/office/powerpoint/2010/main" val="3797741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066067-77CD-4D2A-8740-D0406D909DA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7929"/>
            <a:ext cx="4419600" cy="5892800"/>
          </a:xfrm>
          <a:prstGeom prst="rect">
            <a:avLst/>
          </a:prstGeom>
        </p:spPr>
      </p:pic>
      <p:sp>
        <p:nvSpPr>
          <p:cNvPr id="9" name="Rectangle 8">
            <a:extLst>
              <a:ext uri="{FF2B5EF4-FFF2-40B4-BE49-F238E27FC236}">
                <a16:creationId xmlns:a16="http://schemas.microsoft.com/office/drawing/2014/main" id="{C48F6430-3CEF-481C-B8BC-F97BCC4B0436}"/>
              </a:ext>
            </a:extLst>
          </p:cNvPr>
          <p:cNvSpPr/>
          <p:nvPr/>
        </p:nvSpPr>
        <p:spPr>
          <a:xfrm>
            <a:off x="0" y="1676400"/>
            <a:ext cx="4419600" cy="4267200"/>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ECB058-CA69-4AE0-9186-C1DE15C37D6D}"/>
              </a:ext>
            </a:extLst>
          </p:cNvPr>
          <p:cNvSpPr/>
          <p:nvPr/>
        </p:nvSpPr>
        <p:spPr>
          <a:xfrm>
            <a:off x="457200" y="0"/>
            <a:ext cx="3962400" cy="6093627"/>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2D80A-D7E1-43D0-AE81-64B1A31241DD}"/>
              </a:ext>
            </a:extLst>
          </p:cNvPr>
          <p:cNvSpPr>
            <a:spLocks noGrp="1"/>
          </p:cNvSpPr>
          <p:nvPr>
            <p:ph type="title"/>
          </p:nvPr>
        </p:nvSpPr>
        <p:spPr/>
        <p:txBody>
          <a:bodyPr/>
          <a:lstStyle/>
          <a:p>
            <a:r>
              <a:rPr lang="en-US" dirty="0"/>
              <a:t>So I watched way to many hours of art streaming</a:t>
            </a:r>
          </a:p>
        </p:txBody>
      </p:sp>
      <p:sp>
        <p:nvSpPr>
          <p:cNvPr id="4" name="Rectangle 3">
            <a:extLst>
              <a:ext uri="{FF2B5EF4-FFF2-40B4-BE49-F238E27FC236}">
                <a16:creationId xmlns:a16="http://schemas.microsoft.com/office/drawing/2014/main" id="{1F5F1E62-5D25-4376-BC90-D5346CB56D08}"/>
              </a:ext>
            </a:extLst>
          </p:cNvPr>
          <p:cNvSpPr/>
          <p:nvPr/>
        </p:nvSpPr>
        <p:spPr>
          <a:xfrm>
            <a:off x="1295400" y="1981200"/>
            <a:ext cx="9448800" cy="3825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dirty="0">
                <a:solidFill>
                  <a:schemeClr val="tx1"/>
                </a:solidFill>
              </a:rPr>
              <a:t>Art Streaming Study</a:t>
            </a:r>
          </a:p>
          <a:p>
            <a:pPr marL="742950" lvl="1" indent="-285750">
              <a:buFont typeface="Arial" panose="020B0604020202020204" pitchFamily="34" charset="0"/>
              <a:buChar char="•"/>
            </a:pPr>
            <a:r>
              <a:rPr lang="en-US" sz="2800" dirty="0">
                <a:solidFill>
                  <a:schemeClr val="tx1"/>
                </a:solidFill>
              </a:rPr>
              <a:t>Streamers selected from first 3 pages of ‘Twitch Art Channel’</a:t>
            </a:r>
          </a:p>
          <a:p>
            <a:pPr marL="742950" lvl="1" indent="-285750">
              <a:buFont typeface="Arial" panose="020B0604020202020204" pitchFamily="34" charset="0"/>
              <a:buChar char="•"/>
            </a:pPr>
            <a:r>
              <a:rPr lang="en-US" sz="2800" dirty="0">
                <a:solidFill>
                  <a:schemeClr val="tx1"/>
                </a:solidFill>
              </a:rPr>
              <a:t>Attempt to vary presumed gender, presumed age, location, and artistic subject</a:t>
            </a:r>
          </a:p>
          <a:p>
            <a:pPr marL="742950" lvl="1" indent="-285750">
              <a:buFont typeface="Arial" panose="020B0604020202020204" pitchFamily="34" charset="0"/>
              <a:buChar char="•"/>
            </a:pPr>
            <a:r>
              <a:rPr lang="en-US" sz="2800" dirty="0">
                <a:solidFill>
                  <a:schemeClr val="tx1"/>
                </a:solidFill>
              </a:rPr>
              <a:t>Approximately 280 observed, some repeatedly</a:t>
            </a:r>
          </a:p>
          <a:p>
            <a:pPr marL="742950" lvl="1" indent="-285750">
              <a:buFont typeface="Arial" panose="020B0604020202020204" pitchFamily="34" charset="0"/>
              <a:buChar char="•"/>
            </a:pPr>
            <a:r>
              <a:rPr lang="en-US" sz="2800" dirty="0">
                <a:solidFill>
                  <a:schemeClr val="tx1"/>
                </a:solidFill>
              </a:rPr>
              <a:t>Vast majority &lt;5 audience (minus me)</a:t>
            </a:r>
          </a:p>
          <a:p>
            <a:pPr marL="742950" lvl="1" indent="-285750">
              <a:buFont typeface="Arial" panose="020B0604020202020204" pitchFamily="34" charset="0"/>
              <a:buChar char="•"/>
            </a:pPr>
            <a:r>
              <a:rPr lang="en-US" sz="2800" dirty="0">
                <a:solidFill>
                  <a:schemeClr val="tx1"/>
                </a:solidFill>
              </a:rPr>
              <a:t>Limited to 2D Drawing &amp; Painting</a:t>
            </a:r>
          </a:p>
          <a:p>
            <a:pPr marL="742950" lvl="1" indent="-285750">
              <a:buFont typeface="Arial" panose="020B0604020202020204" pitchFamily="34" charset="0"/>
              <a:buChar char="•"/>
            </a:pPr>
            <a:r>
              <a:rPr lang="en-US" sz="2800" dirty="0">
                <a:solidFill>
                  <a:schemeClr val="tx1"/>
                </a:solidFill>
              </a:rPr>
              <a:t>Field notes from observing both stream and chat</a:t>
            </a:r>
          </a:p>
        </p:txBody>
      </p:sp>
    </p:spTree>
    <p:extLst>
      <p:ext uri="{BB962C8B-B14F-4D97-AF65-F5344CB8AC3E}">
        <p14:creationId xmlns:p14="http://schemas.microsoft.com/office/powerpoint/2010/main" val="2400157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8A84A-7368-4C28-8AC4-84B845B6AA26}"/>
              </a:ext>
            </a:extLst>
          </p:cNvPr>
          <p:cNvSpPr>
            <a:spLocks noGrp="1"/>
          </p:cNvSpPr>
          <p:nvPr>
            <p:ph type="title"/>
          </p:nvPr>
        </p:nvSpPr>
        <p:spPr/>
        <p:txBody>
          <a:bodyPr/>
          <a:lstStyle/>
          <a:p>
            <a:r>
              <a:rPr lang="en-US" dirty="0"/>
              <a:t>Motivations &amp; LABOR</a:t>
            </a:r>
          </a:p>
        </p:txBody>
      </p:sp>
      <p:sp>
        <p:nvSpPr>
          <p:cNvPr id="3" name="Content Placeholder 2">
            <a:extLst>
              <a:ext uri="{FF2B5EF4-FFF2-40B4-BE49-F238E27FC236}">
                <a16:creationId xmlns:a16="http://schemas.microsoft.com/office/drawing/2014/main" id="{B3289AE1-BAEB-4BEF-8F37-FEFDAD5B9893}"/>
              </a:ext>
            </a:extLst>
          </p:cNvPr>
          <p:cNvSpPr>
            <a:spLocks noGrp="1"/>
          </p:cNvSpPr>
          <p:nvPr>
            <p:ph idx="1"/>
          </p:nvPr>
        </p:nvSpPr>
        <p:spPr>
          <a:xfrm>
            <a:off x="685800" y="1524000"/>
            <a:ext cx="10820400" cy="4267200"/>
          </a:xfrm>
        </p:spPr>
        <p:txBody>
          <a:bodyPr/>
          <a:lstStyle/>
          <a:p>
            <a:r>
              <a:rPr lang="en-US" sz="2400" dirty="0"/>
              <a:t>The vast majority of these streams are VERY SMALL.</a:t>
            </a:r>
          </a:p>
          <a:p>
            <a:r>
              <a:rPr lang="en-US" sz="2400" dirty="0"/>
              <a:t>The vast majority of these streams do not actually support their artists financially over time (despite </a:t>
            </a:r>
            <a:r>
              <a:rPr lang="en-US" sz="2400" dirty="0" err="1"/>
              <a:t>Patreon</a:t>
            </a:r>
            <a:r>
              <a:rPr lang="en-US" sz="2400" dirty="0"/>
              <a:t> and other linkages)</a:t>
            </a:r>
          </a:p>
          <a:p>
            <a:r>
              <a:rPr lang="en-US" sz="2400" dirty="0"/>
              <a:t>The vast majority of these streams are people essentially trying to ‘skill up’</a:t>
            </a:r>
          </a:p>
          <a:p>
            <a:pPr lvl="1"/>
            <a:r>
              <a:rPr lang="en-US" sz="2400" dirty="0"/>
              <a:t>Informal skill levelling</a:t>
            </a:r>
          </a:p>
          <a:p>
            <a:pPr lvl="1"/>
            <a:r>
              <a:rPr lang="en-US" sz="2400" dirty="0"/>
              <a:t>Informal </a:t>
            </a:r>
            <a:r>
              <a:rPr lang="en-US" sz="2400" dirty="0">
                <a:sym typeface="Wingdings" panose="05000000000000000000" pitchFamily="2" charset="2"/>
              </a:rPr>
              <a:t> formal critique (aka ‘O’Donnell’ game talk) </a:t>
            </a:r>
          </a:p>
          <a:p>
            <a:pPr lvl="1"/>
            <a:r>
              <a:rPr lang="en-US" sz="2400" dirty="0">
                <a:sym typeface="Wingdings" panose="05000000000000000000" pitchFamily="2" charset="2"/>
              </a:rPr>
              <a:t>Critique as a means of ‘gamer capital’ (Consalvo)</a:t>
            </a:r>
          </a:p>
          <a:p>
            <a:pPr lvl="1"/>
            <a:r>
              <a:rPr lang="en-US" sz="2400" dirty="0">
                <a:sym typeface="Wingdings" panose="05000000000000000000" pitchFamily="2" charset="2"/>
              </a:rPr>
              <a:t>Commitment to DAILY PRACTICE</a:t>
            </a:r>
          </a:p>
          <a:p>
            <a:pPr lvl="1"/>
            <a:r>
              <a:rPr lang="en-US" sz="2400" dirty="0">
                <a:sym typeface="Wingdings" panose="05000000000000000000" pitchFamily="2" charset="2"/>
              </a:rPr>
              <a:t>MAKE BETTER ART (more on that in a bit)</a:t>
            </a:r>
          </a:p>
          <a:p>
            <a:pPr lvl="1"/>
            <a:endParaRPr lang="en-US" dirty="0">
              <a:sym typeface="Wingdings" panose="05000000000000000000" pitchFamily="2" charset="2"/>
            </a:endParaRPr>
          </a:p>
          <a:p>
            <a:pPr lvl="1"/>
            <a:endParaRPr lang="en-US" dirty="0"/>
          </a:p>
          <a:p>
            <a:pPr lvl="1"/>
            <a:endParaRPr lang="en-US" dirty="0"/>
          </a:p>
        </p:txBody>
      </p:sp>
    </p:spTree>
    <p:extLst>
      <p:ext uri="{BB962C8B-B14F-4D97-AF65-F5344CB8AC3E}">
        <p14:creationId xmlns:p14="http://schemas.microsoft.com/office/powerpoint/2010/main" val="745859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21B14-47D9-E74D-9093-198837C7C787}"/>
              </a:ext>
            </a:extLst>
          </p:cNvPr>
          <p:cNvSpPr>
            <a:spLocks noGrp="1"/>
          </p:cNvSpPr>
          <p:nvPr>
            <p:ph type="title"/>
          </p:nvPr>
        </p:nvSpPr>
        <p:spPr/>
        <p:txBody>
          <a:bodyPr/>
          <a:lstStyle/>
          <a:p>
            <a:r>
              <a:rPr lang="en-US" dirty="0"/>
              <a:t>PART 1: GAMES, WHO PLAYS THEM</a:t>
            </a:r>
            <a:r>
              <a:rPr lang="en-US"/>
              <a:t>, &amp; WHO </a:t>
            </a:r>
            <a:r>
              <a:rPr lang="en-US" dirty="0"/>
              <a:t>MAKES THEM</a:t>
            </a:r>
          </a:p>
        </p:txBody>
      </p:sp>
      <p:sp>
        <p:nvSpPr>
          <p:cNvPr id="3" name="Content Placeholder 2">
            <a:extLst>
              <a:ext uri="{FF2B5EF4-FFF2-40B4-BE49-F238E27FC236}">
                <a16:creationId xmlns:a16="http://schemas.microsoft.com/office/drawing/2014/main" id="{9CE5A15D-682C-C547-A7B3-C24FA07BD1F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2324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6C63-CA5B-4B9F-B19E-22062708D45B}"/>
              </a:ext>
            </a:extLst>
          </p:cNvPr>
          <p:cNvSpPr>
            <a:spLocks noGrp="1"/>
          </p:cNvSpPr>
          <p:nvPr>
            <p:ph type="title"/>
          </p:nvPr>
        </p:nvSpPr>
        <p:spPr/>
        <p:txBody>
          <a:bodyPr/>
          <a:lstStyle/>
          <a:p>
            <a:r>
              <a:rPr lang="en-US" dirty="0"/>
              <a:t>NEGOTIATED LABOR WITH THE PLATFORM ITSELSF</a:t>
            </a:r>
          </a:p>
        </p:txBody>
      </p:sp>
      <p:sp>
        <p:nvSpPr>
          <p:cNvPr id="3" name="Content Placeholder 2">
            <a:extLst>
              <a:ext uri="{FF2B5EF4-FFF2-40B4-BE49-F238E27FC236}">
                <a16:creationId xmlns:a16="http://schemas.microsoft.com/office/drawing/2014/main" id="{C07EBEC1-FEA9-4CD1-818C-824819CCB98B}"/>
              </a:ext>
            </a:extLst>
          </p:cNvPr>
          <p:cNvSpPr>
            <a:spLocks noGrp="1"/>
          </p:cNvSpPr>
          <p:nvPr>
            <p:ph idx="1"/>
          </p:nvPr>
        </p:nvSpPr>
        <p:spPr>
          <a:xfrm>
            <a:off x="5638800" y="2069502"/>
            <a:ext cx="6172200" cy="4024125"/>
          </a:xfrm>
        </p:spPr>
        <p:txBody>
          <a:bodyPr/>
          <a:lstStyle/>
          <a:p>
            <a:r>
              <a:rPr lang="en-US" dirty="0"/>
              <a:t>1) the work being created (either digital -i.e. screenshare, or physical -i.e. webcam)</a:t>
            </a:r>
          </a:p>
          <a:p>
            <a:r>
              <a:rPr lang="en-US" dirty="0"/>
              <a:t>2) their hands using the brush, stylus, tablet surface, or other input device during the physical act of painting or drawing</a:t>
            </a:r>
          </a:p>
          <a:p>
            <a:r>
              <a:rPr lang="en-US" dirty="0"/>
              <a:t>3) their face or other representation such that a live avatar was presented for narration, persona, and engagement</a:t>
            </a:r>
          </a:p>
          <a:p>
            <a:r>
              <a:rPr lang="en-US" dirty="0"/>
              <a:t>4) views of the software menus, palettes, and layers (if digital), and/or materials, palette, and studio space (if physical). </a:t>
            </a:r>
          </a:p>
        </p:txBody>
      </p:sp>
      <p:pic>
        <p:nvPicPr>
          <p:cNvPr id="1026" name="Picture 1">
            <a:extLst>
              <a:ext uri="{FF2B5EF4-FFF2-40B4-BE49-F238E27FC236}">
                <a16:creationId xmlns:a16="http://schemas.microsoft.com/office/drawing/2014/main" id="{98F66A84-9699-49C4-BC01-CA118390E0A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3886" y="2133600"/>
            <a:ext cx="5463428" cy="300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EFFC839-690F-45BF-95B8-D65789C2B2D4}"/>
              </a:ext>
            </a:extLst>
          </p:cNvPr>
          <p:cNvSpPr/>
          <p:nvPr/>
        </p:nvSpPr>
        <p:spPr>
          <a:xfrm>
            <a:off x="38100" y="5224641"/>
            <a:ext cx="5589214"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Streamer </a:t>
            </a:r>
            <a:r>
              <a:rPr lang="en-US" sz="1200" b="1" dirty="0" err="1"/>
              <a:t>Taudriel</a:t>
            </a:r>
            <a:r>
              <a:rPr lang="en-US" sz="1200" b="1" dirty="0"/>
              <a:t> engaged in watercolor work, with associated stream cam, chat, and other elements of the Twitch platform.</a:t>
            </a:r>
            <a:endParaRPr lang="en-US" sz="1200" dirty="0"/>
          </a:p>
          <a:p>
            <a:pPr algn="ctr"/>
            <a:endParaRPr lang="en-US" dirty="0"/>
          </a:p>
        </p:txBody>
      </p:sp>
    </p:spTree>
    <p:extLst>
      <p:ext uri="{BB962C8B-B14F-4D97-AF65-F5344CB8AC3E}">
        <p14:creationId xmlns:p14="http://schemas.microsoft.com/office/powerpoint/2010/main" val="335941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7290-474A-4743-AE0A-6CFCDD7FE185}"/>
              </a:ext>
            </a:extLst>
          </p:cNvPr>
          <p:cNvSpPr>
            <a:spLocks noGrp="1"/>
          </p:cNvSpPr>
          <p:nvPr>
            <p:ph type="title"/>
          </p:nvPr>
        </p:nvSpPr>
        <p:spPr/>
        <p:txBody>
          <a:bodyPr/>
          <a:lstStyle/>
          <a:p>
            <a:r>
              <a:rPr lang="en-US" dirty="0"/>
              <a:t>“MAKE BETTER ART”</a:t>
            </a:r>
          </a:p>
        </p:txBody>
      </p:sp>
      <p:sp>
        <p:nvSpPr>
          <p:cNvPr id="3" name="Content Placeholder 2">
            <a:extLst>
              <a:ext uri="{FF2B5EF4-FFF2-40B4-BE49-F238E27FC236}">
                <a16:creationId xmlns:a16="http://schemas.microsoft.com/office/drawing/2014/main" id="{7F06DF92-6E66-4691-A4DF-F8DD103C9673}"/>
              </a:ext>
            </a:extLst>
          </p:cNvPr>
          <p:cNvSpPr>
            <a:spLocks noGrp="1"/>
          </p:cNvSpPr>
          <p:nvPr>
            <p:ph idx="1"/>
          </p:nvPr>
        </p:nvSpPr>
        <p:spPr>
          <a:xfrm>
            <a:off x="5029200" y="1600200"/>
            <a:ext cx="6858000" cy="4024125"/>
          </a:xfrm>
        </p:spPr>
        <p:txBody>
          <a:bodyPr/>
          <a:lstStyle/>
          <a:p>
            <a:r>
              <a:rPr lang="en-US" sz="2400" dirty="0"/>
              <a:t>through a combination of streaming their own practice and getting feedback, </a:t>
            </a:r>
          </a:p>
          <a:p>
            <a:r>
              <a:rPr lang="en-US" sz="2400" dirty="0"/>
              <a:t>being able to review their own process by recording their stream, </a:t>
            </a:r>
          </a:p>
          <a:p>
            <a:r>
              <a:rPr lang="en-US" sz="2400" dirty="0"/>
              <a:t>by watching the streams of others for new techniques and ideas, </a:t>
            </a:r>
          </a:p>
          <a:p>
            <a:r>
              <a:rPr lang="en-US" sz="2400" dirty="0"/>
              <a:t>and by seeking to engage in a community of practitioners that, to some extent, mimics a more traditional studio culture. </a:t>
            </a:r>
          </a:p>
          <a:p>
            <a:r>
              <a:rPr lang="en-US" sz="2400" dirty="0"/>
              <a:t>(Also, interesting mediation on what it means to “capture” process </a:t>
            </a:r>
            <a:r>
              <a:rPr lang="en-US" sz="2400" dirty="0">
                <a:sym typeface="Wingdings" panose="05000000000000000000" pitchFamily="2" charset="2"/>
              </a:rPr>
              <a:t>) </a:t>
            </a:r>
            <a:endParaRPr lang="en-US" dirty="0"/>
          </a:p>
        </p:txBody>
      </p:sp>
      <p:pic>
        <p:nvPicPr>
          <p:cNvPr id="5" name="Picture 4" descr="A screenshot of a person&#10;&#10;Description automatically generated">
            <a:extLst>
              <a:ext uri="{FF2B5EF4-FFF2-40B4-BE49-F238E27FC236}">
                <a16:creationId xmlns:a16="http://schemas.microsoft.com/office/drawing/2014/main" id="{CBB2AAE5-AC89-4C1D-9457-4365ADC7107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3475" y="1712110"/>
            <a:ext cx="4497125" cy="3101668"/>
          </a:xfrm>
          <a:prstGeom prst="rect">
            <a:avLst/>
          </a:prstGeom>
          <a:ln w="25400">
            <a:solidFill>
              <a:schemeClr val="tx1"/>
            </a:solidFill>
          </a:ln>
        </p:spPr>
      </p:pic>
      <p:sp>
        <p:nvSpPr>
          <p:cNvPr id="6" name="Rectangle 5">
            <a:extLst>
              <a:ext uri="{FF2B5EF4-FFF2-40B4-BE49-F238E27FC236}">
                <a16:creationId xmlns:a16="http://schemas.microsoft.com/office/drawing/2014/main" id="{964F1207-1FD5-45A3-8D23-2391697CF3E2}"/>
              </a:ext>
            </a:extLst>
          </p:cNvPr>
          <p:cNvSpPr/>
          <p:nvPr/>
        </p:nvSpPr>
        <p:spPr>
          <a:xfrm>
            <a:off x="189175" y="4800600"/>
            <a:ext cx="4611426"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“Cabin Chance” Facebook group, curating “the best” from the Bob Ross Weekend Marathon channel chat</a:t>
            </a:r>
            <a:endParaRPr lang="en-US" dirty="0"/>
          </a:p>
        </p:txBody>
      </p:sp>
    </p:spTree>
    <p:extLst>
      <p:ext uri="{BB962C8B-B14F-4D97-AF65-F5344CB8AC3E}">
        <p14:creationId xmlns:p14="http://schemas.microsoft.com/office/powerpoint/2010/main" val="1373661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C69D92-C912-4CFA-A9C2-8EB0DA518F47}"/>
              </a:ext>
            </a:extLst>
          </p:cNvPr>
          <p:cNvSpPr/>
          <p:nvPr/>
        </p:nvSpPr>
        <p:spPr>
          <a:xfrm>
            <a:off x="0" y="4038600"/>
            <a:ext cx="12192000" cy="175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134BC-F2CC-4651-86F6-18C2E2DE7A72}"/>
              </a:ext>
            </a:extLst>
          </p:cNvPr>
          <p:cNvSpPr>
            <a:spLocks noGrp="1"/>
          </p:cNvSpPr>
          <p:nvPr>
            <p:ph type="title"/>
          </p:nvPr>
        </p:nvSpPr>
        <p:spPr/>
        <p:txBody>
          <a:bodyPr/>
          <a:lstStyle/>
          <a:p>
            <a:r>
              <a:rPr lang="en-US" dirty="0"/>
              <a:t>Monetization &amp; AUDIEINCE </a:t>
            </a:r>
            <a:br>
              <a:rPr lang="en-US" dirty="0"/>
            </a:br>
            <a:r>
              <a:rPr lang="en-US" dirty="0"/>
              <a:t>(YET MORE LABOR)</a:t>
            </a:r>
          </a:p>
        </p:txBody>
      </p:sp>
      <p:sp>
        <p:nvSpPr>
          <p:cNvPr id="3" name="Content Placeholder 2">
            <a:extLst>
              <a:ext uri="{FF2B5EF4-FFF2-40B4-BE49-F238E27FC236}">
                <a16:creationId xmlns:a16="http://schemas.microsoft.com/office/drawing/2014/main" id="{A1FDC77F-8115-4961-A005-F450874FF89A}"/>
              </a:ext>
            </a:extLst>
          </p:cNvPr>
          <p:cNvSpPr>
            <a:spLocks noGrp="1"/>
          </p:cNvSpPr>
          <p:nvPr>
            <p:ph idx="1"/>
          </p:nvPr>
        </p:nvSpPr>
        <p:spPr/>
        <p:txBody>
          <a:bodyPr/>
          <a:lstStyle/>
          <a:p>
            <a:r>
              <a:rPr lang="en-US" dirty="0"/>
              <a:t>Intricate system of multiple, sometimes competing, platforms and interests</a:t>
            </a:r>
          </a:p>
          <a:p>
            <a:r>
              <a:rPr lang="en-US" dirty="0"/>
              <a:t>Vast majority are (of course) not supporting themselves via these means</a:t>
            </a:r>
          </a:p>
          <a:p>
            <a:r>
              <a:rPr lang="en-US" dirty="0"/>
              <a:t>A lot less emphasis on public spectacle / fame / following</a:t>
            </a:r>
          </a:p>
          <a:p>
            <a:r>
              <a:rPr lang="en-US" dirty="0"/>
              <a:t>Negotiated audience participation across networks (games </a:t>
            </a:r>
            <a:r>
              <a:rPr lang="en-US" dirty="0">
                <a:sym typeface="Wingdings" panose="05000000000000000000" pitchFamily="2" charset="2"/>
              </a:rPr>
              <a:t> art, etc.)</a:t>
            </a:r>
          </a:p>
          <a:p>
            <a:endParaRPr lang="en-US" dirty="0"/>
          </a:p>
        </p:txBody>
      </p:sp>
      <p:pic>
        <p:nvPicPr>
          <p:cNvPr id="5" name="Picture 4" descr="A picture containing vector graphics&#10;&#10;Description automatically generated">
            <a:extLst>
              <a:ext uri="{FF2B5EF4-FFF2-40B4-BE49-F238E27FC236}">
                <a16:creationId xmlns:a16="http://schemas.microsoft.com/office/drawing/2014/main" id="{F53A8119-C8E8-407A-B765-BCB23343241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8286" y="4180014"/>
            <a:ext cx="1357313" cy="1357313"/>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B2401C2-AA60-4249-B6E9-35B36011882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61921" y="4208707"/>
            <a:ext cx="2262165" cy="1362060"/>
          </a:xfrm>
          <a:prstGeom prst="rect">
            <a:avLst/>
          </a:prstGeom>
        </p:spPr>
      </p:pic>
      <p:pic>
        <p:nvPicPr>
          <p:cNvPr id="9" name="Picture 8" descr="A close up of a sign&#10;&#10;Description automatically generated">
            <a:extLst>
              <a:ext uri="{FF2B5EF4-FFF2-40B4-BE49-F238E27FC236}">
                <a16:creationId xmlns:a16="http://schemas.microsoft.com/office/drawing/2014/main" id="{77CEC0AC-3620-40B2-B87B-9FB30225021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34726" y="3908990"/>
            <a:ext cx="1666074" cy="1984588"/>
          </a:xfrm>
          <a:prstGeom prst="rect">
            <a:avLst/>
          </a:prstGeom>
        </p:spPr>
      </p:pic>
      <p:pic>
        <p:nvPicPr>
          <p:cNvPr id="11" name="Picture 10">
            <a:extLst>
              <a:ext uri="{FF2B5EF4-FFF2-40B4-BE49-F238E27FC236}">
                <a16:creationId xmlns:a16="http://schemas.microsoft.com/office/drawing/2014/main" id="{A6BE960D-5742-4D52-A1CF-93B077C933C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505200" y="4038600"/>
            <a:ext cx="1452944" cy="1600200"/>
          </a:xfrm>
          <a:prstGeom prst="rect">
            <a:avLst/>
          </a:prstGeom>
        </p:spPr>
      </p:pic>
      <p:pic>
        <p:nvPicPr>
          <p:cNvPr id="13" name="Picture 12">
            <a:extLst>
              <a:ext uri="{FF2B5EF4-FFF2-40B4-BE49-F238E27FC236}">
                <a16:creationId xmlns:a16="http://schemas.microsoft.com/office/drawing/2014/main" id="{B66D01C9-54BF-4C57-94C3-2DEA156E3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4686" y="4210573"/>
            <a:ext cx="1357313" cy="1357313"/>
          </a:xfrm>
          <a:prstGeom prst="rect">
            <a:avLst/>
          </a:prstGeom>
        </p:spPr>
      </p:pic>
      <p:pic>
        <p:nvPicPr>
          <p:cNvPr id="17" name="Picture 16">
            <a:extLst>
              <a:ext uri="{FF2B5EF4-FFF2-40B4-BE49-F238E27FC236}">
                <a16:creationId xmlns:a16="http://schemas.microsoft.com/office/drawing/2014/main" id="{98B40409-CB25-4C03-8840-22E467C34C8C}"/>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890007" y="4206622"/>
            <a:ext cx="1857538" cy="1371600"/>
          </a:xfrm>
          <a:prstGeom prst="rect">
            <a:avLst/>
          </a:prstGeom>
        </p:spPr>
      </p:pic>
      <p:pic>
        <p:nvPicPr>
          <p:cNvPr id="15" name="Picture 14">
            <a:extLst>
              <a:ext uri="{FF2B5EF4-FFF2-40B4-BE49-F238E27FC236}">
                <a16:creationId xmlns:a16="http://schemas.microsoft.com/office/drawing/2014/main" id="{723C2F40-33BD-4823-A414-5A34B19F6027}"/>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844862" y="4206622"/>
            <a:ext cx="1146461" cy="1400257"/>
          </a:xfrm>
          <a:prstGeom prst="rect">
            <a:avLst/>
          </a:prstGeom>
        </p:spPr>
      </p:pic>
    </p:spTree>
    <p:extLst>
      <p:ext uri="{BB962C8B-B14F-4D97-AF65-F5344CB8AC3E}">
        <p14:creationId xmlns:p14="http://schemas.microsoft.com/office/powerpoint/2010/main" val="3205298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DBD615-FFBB-460A-92C6-7DB043E4934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922" y="0"/>
            <a:ext cx="12270122" cy="5867400"/>
          </a:xfrm>
          <a:prstGeom prst="rect">
            <a:avLst/>
          </a:prstGeom>
        </p:spPr>
      </p:pic>
      <p:sp>
        <p:nvSpPr>
          <p:cNvPr id="6" name="Rectangle 5">
            <a:extLst>
              <a:ext uri="{FF2B5EF4-FFF2-40B4-BE49-F238E27FC236}">
                <a16:creationId xmlns:a16="http://schemas.microsoft.com/office/drawing/2014/main" id="{5498063E-7BFA-428C-BD4B-BC6F5C490C1E}"/>
              </a:ext>
            </a:extLst>
          </p:cNvPr>
          <p:cNvSpPr/>
          <p:nvPr/>
        </p:nvSpPr>
        <p:spPr>
          <a:xfrm>
            <a:off x="0" y="457200"/>
            <a:ext cx="12268200" cy="5486400"/>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C52B9C-80B9-4777-8E40-6763643620FC}"/>
              </a:ext>
            </a:extLst>
          </p:cNvPr>
          <p:cNvSpPr>
            <a:spLocks noGrp="1"/>
          </p:cNvSpPr>
          <p:nvPr>
            <p:ph type="title"/>
          </p:nvPr>
        </p:nvSpPr>
        <p:spPr>
          <a:xfrm>
            <a:off x="3429000" y="3810000"/>
            <a:ext cx="8610600" cy="1293028"/>
          </a:xfrm>
        </p:spPr>
        <p:txBody>
          <a:bodyPr/>
          <a:lstStyle/>
          <a:p>
            <a:r>
              <a:rPr lang="en-US" dirty="0"/>
              <a:t>Community, Engagement, and Crossover, Oh My! (LABOR++)</a:t>
            </a:r>
          </a:p>
        </p:txBody>
      </p:sp>
      <p:sp>
        <p:nvSpPr>
          <p:cNvPr id="3" name="Content Placeholder 2">
            <a:extLst>
              <a:ext uri="{FF2B5EF4-FFF2-40B4-BE49-F238E27FC236}">
                <a16:creationId xmlns:a16="http://schemas.microsoft.com/office/drawing/2014/main" id="{974ADB98-734A-4587-A06D-337FF8AFB3D2}"/>
              </a:ext>
            </a:extLst>
          </p:cNvPr>
          <p:cNvSpPr>
            <a:spLocks noGrp="1"/>
          </p:cNvSpPr>
          <p:nvPr>
            <p:ph idx="1"/>
          </p:nvPr>
        </p:nvSpPr>
        <p:spPr>
          <a:xfrm>
            <a:off x="685800" y="4953000"/>
            <a:ext cx="10820400" cy="1265685"/>
          </a:xfrm>
        </p:spPr>
        <p:txBody>
          <a:bodyPr/>
          <a:lstStyle/>
          <a:p>
            <a:r>
              <a:rPr lang="en-US" dirty="0"/>
              <a:t>More on that game </a:t>
            </a:r>
            <a:r>
              <a:rPr lang="en-US" dirty="0">
                <a:sym typeface="Wingdings" panose="05000000000000000000" pitchFamily="2" charset="2"/>
              </a:rPr>
              <a:t>  art thing…</a:t>
            </a:r>
          </a:p>
          <a:p>
            <a:r>
              <a:rPr lang="en-US" dirty="0">
                <a:sym typeface="Wingdings" panose="05000000000000000000" pitchFamily="2" charset="2"/>
              </a:rPr>
              <a:t>And other formats / groups / crossovers (of course)</a:t>
            </a:r>
          </a:p>
          <a:p>
            <a:endParaRPr lang="en-US" dirty="0"/>
          </a:p>
        </p:txBody>
      </p:sp>
    </p:spTree>
    <p:extLst>
      <p:ext uri="{BB962C8B-B14F-4D97-AF65-F5344CB8AC3E}">
        <p14:creationId xmlns:p14="http://schemas.microsoft.com/office/powerpoint/2010/main" val="3440407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B7F860-E22F-4984-9526-244207A50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63000" cy="5831378"/>
          </a:xfrm>
          <a:prstGeom prst="rect">
            <a:avLst/>
          </a:prstGeom>
        </p:spPr>
      </p:pic>
      <p:sp>
        <p:nvSpPr>
          <p:cNvPr id="5" name="Rectangle 4">
            <a:extLst>
              <a:ext uri="{FF2B5EF4-FFF2-40B4-BE49-F238E27FC236}">
                <a16:creationId xmlns:a16="http://schemas.microsoft.com/office/drawing/2014/main" id="{062FEB2D-9B39-4C53-9E92-50E8D16B420E}"/>
              </a:ext>
            </a:extLst>
          </p:cNvPr>
          <p:cNvSpPr/>
          <p:nvPr/>
        </p:nvSpPr>
        <p:spPr>
          <a:xfrm>
            <a:off x="0" y="1676400"/>
            <a:ext cx="8382000" cy="4267200"/>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5DAC7C-79A7-432B-98C5-3D854E6F5AA9}"/>
              </a:ext>
            </a:extLst>
          </p:cNvPr>
          <p:cNvSpPr/>
          <p:nvPr/>
        </p:nvSpPr>
        <p:spPr>
          <a:xfrm>
            <a:off x="0" y="0"/>
            <a:ext cx="8800780" cy="6093627"/>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91D5B9-90ED-438D-B489-A53603C94F31}"/>
              </a:ext>
            </a:extLst>
          </p:cNvPr>
          <p:cNvSpPr>
            <a:spLocks noGrp="1"/>
          </p:cNvSpPr>
          <p:nvPr>
            <p:ph type="title"/>
          </p:nvPr>
        </p:nvSpPr>
        <p:spPr/>
        <p:txBody>
          <a:bodyPr/>
          <a:lstStyle/>
          <a:p>
            <a:r>
              <a:rPr lang="en-US" dirty="0"/>
              <a:t>Toxicity (INFINITE LABOR)</a:t>
            </a:r>
          </a:p>
        </p:txBody>
      </p:sp>
      <p:sp>
        <p:nvSpPr>
          <p:cNvPr id="3" name="Content Placeholder 2">
            <a:extLst>
              <a:ext uri="{FF2B5EF4-FFF2-40B4-BE49-F238E27FC236}">
                <a16:creationId xmlns:a16="http://schemas.microsoft.com/office/drawing/2014/main" id="{9F8A567F-16D8-42B0-8B02-91B643D75E26}"/>
              </a:ext>
            </a:extLst>
          </p:cNvPr>
          <p:cNvSpPr>
            <a:spLocks noGrp="1"/>
          </p:cNvSpPr>
          <p:nvPr>
            <p:ph idx="1"/>
          </p:nvPr>
        </p:nvSpPr>
        <p:spPr/>
        <p:txBody>
          <a:bodyPr/>
          <a:lstStyle/>
          <a:p>
            <a:r>
              <a:rPr lang="en-US" dirty="0"/>
              <a:t>forcibly engaged in the labor of mitigating or managing toxicity, mainly due to being a woman, person of color, or recognizably LGBTQ+</a:t>
            </a:r>
          </a:p>
          <a:p>
            <a:r>
              <a:rPr lang="en-US" dirty="0"/>
              <a:t>Sometimes though there remained a fixation on sexualized subject matter coupled with observed instances of individual streamers attempting to exert ‘expert knowledge’</a:t>
            </a:r>
          </a:p>
          <a:p>
            <a:r>
              <a:rPr lang="en-US" dirty="0"/>
              <a:t>often this is less about subject matter and more about the persona of the streamer</a:t>
            </a:r>
          </a:p>
          <a:p>
            <a:r>
              <a:rPr lang="en-US" dirty="0"/>
              <a:t>Sometimes policed </a:t>
            </a:r>
            <a:r>
              <a:rPr lang="en-US" dirty="0" err="1"/>
              <a:t>moreso</a:t>
            </a:r>
            <a:r>
              <a:rPr lang="en-US" dirty="0"/>
              <a:t> by the community than the individual artist, with stereotypes around the purpose of the stream (i.e. “take that $&amp;@* to a games stream!”)</a:t>
            </a:r>
          </a:p>
          <a:p>
            <a:pPr marL="0" indent="0">
              <a:buNone/>
            </a:pPr>
            <a:endParaRPr lang="en-US" dirty="0"/>
          </a:p>
        </p:txBody>
      </p:sp>
    </p:spTree>
    <p:extLst>
      <p:ext uri="{BB962C8B-B14F-4D97-AF65-F5344CB8AC3E}">
        <p14:creationId xmlns:p14="http://schemas.microsoft.com/office/powerpoint/2010/main" val="3840989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425BCF-0C95-4116-BAE8-CFDE508DAF1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2500"/>
          <a:stretch/>
        </p:blipFill>
        <p:spPr>
          <a:xfrm>
            <a:off x="0" y="0"/>
            <a:ext cx="12192000" cy="5943600"/>
          </a:xfrm>
          <a:prstGeom prst="rect">
            <a:avLst/>
          </a:prstGeom>
        </p:spPr>
      </p:pic>
      <p:sp>
        <p:nvSpPr>
          <p:cNvPr id="11" name="Rectangle 10">
            <a:extLst>
              <a:ext uri="{FF2B5EF4-FFF2-40B4-BE49-F238E27FC236}">
                <a16:creationId xmlns:a16="http://schemas.microsoft.com/office/drawing/2014/main" id="{F99997A6-D7B4-4C33-86DC-75CC40FD8E09}"/>
              </a:ext>
            </a:extLst>
          </p:cNvPr>
          <p:cNvSpPr/>
          <p:nvPr/>
        </p:nvSpPr>
        <p:spPr>
          <a:xfrm>
            <a:off x="0" y="457200"/>
            <a:ext cx="12268200" cy="5486400"/>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36A59-F4F8-4F16-937E-7E446143A8BF}"/>
              </a:ext>
            </a:extLst>
          </p:cNvPr>
          <p:cNvSpPr>
            <a:spLocks noGrp="1"/>
          </p:cNvSpPr>
          <p:nvPr>
            <p:ph type="title"/>
          </p:nvPr>
        </p:nvSpPr>
        <p:spPr>
          <a:xfrm>
            <a:off x="3238500" y="3124200"/>
            <a:ext cx="8610600" cy="1293028"/>
          </a:xfrm>
        </p:spPr>
        <p:txBody>
          <a:bodyPr/>
          <a:lstStyle/>
          <a:p>
            <a:r>
              <a:rPr lang="en-US" dirty="0"/>
              <a:t>Authenticity</a:t>
            </a:r>
          </a:p>
        </p:txBody>
      </p:sp>
      <p:sp>
        <p:nvSpPr>
          <p:cNvPr id="3" name="Content Placeholder 2">
            <a:extLst>
              <a:ext uri="{FF2B5EF4-FFF2-40B4-BE49-F238E27FC236}">
                <a16:creationId xmlns:a16="http://schemas.microsoft.com/office/drawing/2014/main" id="{C5D74DA8-4EC1-4031-BEB8-E8ABC9C77D5C}"/>
              </a:ext>
            </a:extLst>
          </p:cNvPr>
          <p:cNvSpPr>
            <a:spLocks noGrp="1"/>
          </p:cNvSpPr>
          <p:nvPr>
            <p:ph idx="1"/>
          </p:nvPr>
        </p:nvSpPr>
        <p:spPr>
          <a:xfrm>
            <a:off x="152400" y="3733800"/>
            <a:ext cx="11353800" cy="2180085"/>
          </a:xfrm>
        </p:spPr>
        <p:txBody>
          <a:bodyPr/>
          <a:lstStyle/>
          <a:p>
            <a:r>
              <a:rPr lang="en-US" dirty="0"/>
              <a:t>Own not just a commission but the </a:t>
            </a:r>
            <a:r>
              <a:rPr lang="en-US" i="1" dirty="0"/>
              <a:t>process of creation</a:t>
            </a:r>
          </a:p>
          <a:p>
            <a:r>
              <a:rPr lang="en-US" i="1" dirty="0"/>
              <a:t>Addition of rulesets, communication norms, and functional practices surrounding feedback, time, and engagement</a:t>
            </a:r>
          </a:p>
          <a:p>
            <a:r>
              <a:rPr lang="en-US" dirty="0"/>
              <a:t>Twitch itself as a platform has proven largely disinterested in proactively assisting streamers in such cases, or in dealing effectively with the culture writ large (toxicity and other tools/issues)</a:t>
            </a:r>
            <a:endParaRPr lang="en-US" i="1" dirty="0"/>
          </a:p>
        </p:txBody>
      </p:sp>
    </p:spTree>
    <p:extLst>
      <p:ext uri="{BB962C8B-B14F-4D97-AF65-F5344CB8AC3E}">
        <p14:creationId xmlns:p14="http://schemas.microsoft.com/office/powerpoint/2010/main" val="2790520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38C946-2F69-4FAE-A7FC-7673D4D437F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971800" y="0"/>
            <a:ext cx="9220200" cy="5623193"/>
          </a:xfrm>
          <a:prstGeom prst="rect">
            <a:avLst/>
          </a:prstGeom>
        </p:spPr>
      </p:pic>
      <p:sp>
        <p:nvSpPr>
          <p:cNvPr id="6" name="Rectangle 5">
            <a:extLst>
              <a:ext uri="{FF2B5EF4-FFF2-40B4-BE49-F238E27FC236}">
                <a16:creationId xmlns:a16="http://schemas.microsoft.com/office/drawing/2014/main" id="{D937E3D8-CB97-4F6E-9942-8450C21EDE64}"/>
              </a:ext>
            </a:extLst>
          </p:cNvPr>
          <p:cNvSpPr/>
          <p:nvPr/>
        </p:nvSpPr>
        <p:spPr>
          <a:xfrm flipH="1">
            <a:off x="2971800" y="0"/>
            <a:ext cx="6553200" cy="5623193"/>
          </a:xfrm>
          <a:prstGeom prst="rect">
            <a:avLst/>
          </a:prstGeom>
          <a:gradFill>
            <a:gsLst>
              <a:gs pos="885">
                <a:schemeClr val="bg1">
                  <a:alpha val="0"/>
                </a:schemeClr>
              </a:gs>
              <a:gs pos="34000">
                <a:schemeClr val="bg1">
                  <a:alpha val="64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F62E4E-4172-4A90-A584-FB1CBBBAFC16}"/>
              </a:ext>
            </a:extLst>
          </p:cNvPr>
          <p:cNvSpPr>
            <a:spLocks noGrp="1"/>
          </p:cNvSpPr>
          <p:nvPr>
            <p:ph type="title"/>
          </p:nvPr>
        </p:nvSpPr>
        <p:spPr>
          <a:xfrm>
            <a:off x="762000" y="639315"/>
            <a:ext cx="11125200" cy="1293028"/>
          </a:xfrm>
        </p:spPr>
        <p:txBody>
          <a:bodyPr/>
          <a:lstStyle/>
          <a:p>
            <a:pPr algn="l"/>
            <a:r>
              <a:rPr lang="en-US" dirty="0"/>
              <a:t>DEVELOPMENT Streaming… TRENDS? MICRO-TRENDS? EDU POTENTIALITIES?</a:t>
            </a:r>
          </a:p>
        </p:txBody>
      </p:sp>
      <p:sp>
        <p:nvSpPr>
          <p:cNvPr id="3" name="Content Placeholder 2">
            <a:extLst>
              <a:ext uri="{FF2B5EF4-FFF2-40B4-BE49-F238E27FC236}">
                <a16:creationId xmlns:a16="http://schemas.microsoft.com/office/drawing/2014/main" id="{28C919AA-63B0-40FF-B0C0-626A04A22CF2}"/>
              </a:ext>
            </a:extLst>
          </p:cNvPr>
          <p:cNvSpPr>
            <a:spLocks noGrp="1"/>
          </p:cNvSpPr>
          <p:nvPr>
            <p:ph idx="1"/>
          </p:nvPr>
        </p:nvSpPr>
        <p:spPr>
          <a:xfrm>
            <a:off x="685800" y="2194561"/>
            <a:ext cx="10820400" cy="3063240"/>
          </a:xfrm>
        </p:spPr>
        <p:txBody>
          <a:bodyPr/>
          <a:lstStyle/>
          <a:p>
            <a:r>
              <a:rPr lang="en-US" dirty="0"/>
              <a:t>A commitment to practice and function?</a:t>
            </a:r>
          </a:p>
          <a:p>
            <a:r>
              <a:rPr lang="en-US" dirty="0"/>
              <a:t>Less about audience, more about community (maybe?) </a:t>
            </a:r>
          </a:p>
          <a:p>
            <a:r>
              <a:rPr lang="en-US" dirty="0"/>
              <a:t>A scalable platform for observation, practice and critique?</a:t>
            </a:r>
          </a:p>
          <a:p>
            <a:r>
              <a:rPr lang="en-US" dirty="0"/>
              <a:t>A form of bi-directional apprenticeship?</a:t>
            </a:r>
          </a:p>
          <a:p>
            <a:r>
              <a:rPr lang="en-US" dirty="0"/>
              <a:t>A dialog platform for learning communities?</a:t>
            </a:r>
          </a:p>
          <a:p>
            <a:r>
              <a:rPr lang="en-US" dirty="0"/>
              <a:t>A potentially scaffolded environment? </a:t>
            </a:r>
          </a:p>
          <a:p>
            <a:r>
              <a:rPr lang="en-US" dirty="0"/>
              <a:t>A quest for authenticity and role models?</a:t>
            </a:r>
          </a:p>
          <a:p>
            <a:endParaRPr lang="en-US" dirty="0"/>
          </a:p>
          <a:p>
            <a:endParaRPr lang="en-US" dirty="0"/>
          </a:p>
        </p:txBody>
      </p:sp>
      <p:cxnSp>
        <p:nvCxnSpPr>
          <p:cNvPr id="7" name="Straight Connector 6">
            <a:extLst>
              <a:ext uri="{FF2B5EF4-FFF2-40B4-BE49-F238E27FC236}">
                <a16:creationId xmlns:a16="http://schemas.microsoft.com/office/drawing/2014/main" id="{30A3F3CC-6F7D-499E-A828-AED44A5B9A42}"/>
              </a:ext>
            </a:extLst>
          </p:cNvPr>
          <p:cNvCxnSpPr/>
          <p:nvPr/>
        </p:nvCxnSpPr>
        <p:spPr>
          <a:xfrm>
            <a:off x="0" y="56388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30681E4-E976-974C-A22D-BE0C8050F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0" y="4361882"/>
            <a:ext cx="3327698" cy="1791838"/>
          </a:xfrm>
          <a:prstGeom prst="rect">
            <a:avLst/>
          </a:prstGeom>
        </p:spPr>
      </p:pic>
    </p:spTree>
    <p:extLst>
      <p:ext uri="{BB962C8B-B14F-4D97-AF65-F5344CB8AC3E}">
        <p14:creationId xmlns:p14="http://schemas.microsoft.com/office/powerpoint/2010/main" val="3447268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6A88-5ABE-40A4-B49C-447778615402}"/>
              </a:ext>
            </a:extLst>
          </p:cNvPr>
          <p:cNvSpPr>
            <a:spLocks noGrp="1"/>
          </p:cNvSpPr>
          <p:nvPr>
            <p:ph type="title"/>
          </p:nvPr>
        </p:nvSpPr>
        <p:spPr/>
        <p:txBody>
          <a:bodyPr/>
          <a:lstStyle/>
          <a:p>
            <a:r>
              <a:rPr lang="en-US" dirty="0"/>
              <a:t>MOAR RES34CH PLZ</a:t>
            </a:r>
          </a:p>
        </p:txBody>
      </p:sp>
      <p:pic>
        <p:nvPicPr>
          <p:cNvPr id="5" name="Picture 4">
            <a:extLst>
              <a:ext uri="{FF2B5EF4-FFF2-40B4-BE49-F238E27FC236}">
                <a16:creationId xmlns:a16="http://schemas.microsoft.com/office/drawing/2014/main" id="{1B09947D-6BD3-4C6A-9722-F399EF617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1800"/>
            <a:ext cx="12192000" cy="4165600"/>
          </a:xfrm>
          <a:prstGeom prst="rect">
            <a:avLst/>
          </a:prstGeom>
        </p:spPr>
      </p:pic>
      <p:cxnSp>
        <p:nvCxnSpPr>
          <p:cNvPr id="6" name="Straight Connector 5">
            <a:extLst>
              <a:ext uri="{FF2B5EF4-FFF2-40B4-BE49-F238E27FC236}">
                <a16:creationId xmlns:a16="http://schemas.microsoft.com/office/drawing/2014/main" id="{C8F918EF-8C12-4B7F-9618-2E3569ACD853}"/>
              </a:ext>
            </a:extLst>
          </p:cNvPr>
          <p:cNvCxnSpPr/>
          <p:nvPr/>
        </p:nvCxnSpPr>
        <p:spPr>
          <a:xfrm>
            <a:off x="-611083" y="5867400"/>
            <a:ext cx="1344384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7BEEA53-02DC-49B0-85B8-2392E9C4D82B}"/>
              </a:ext>
            </a:extLst>
          </p:cNvPr>
          <p:cNvCxnSpPr/>
          <p:nvPr/>
        </p:nvCxnSpPr>
        <p:spPr>
          <a:xfrm>
            <a:off x="0" y="1676400"/>
            <a:ext cx="1222167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893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C0E54-5913-A844-80C0-E2457F80A7F4}"/>
              </a:ext>
            </a:extLst>
          </p:cNvPr>
          <p:cNvSpPr>
            <a:spLocks noGrp="1"/>
          </p:cNvSpPr>
          <p:nvPr>
            <p:ph type="title"/>
          </p:nvPr>
        </p:nvSpPr>
        <p:spPr>
          <a:xfrm>
            <a:off x="-152400" y="533400"/>
            <a:ext cx="11658600" cy="914401"/>
          </a:xfrm>
        </p:spPr>
        <p:txBody>
          <a:bodyPr/>
          <a:lstStyle/>
          <a:p>
            <a:r>
              <a:rPr lang="en-US" dirty="0"/>
              <a:t>THIS ISN’T LIMITED TO THE STATES: TOP 5 STREAMING PLATFORMS IN CHINA, 2018</a:t>
            </a:r>
          </a:p>
        </p:txBody>
      </p:sp>
      <p:pic>
        <p:nvPicPr>
          <p:cNvPr id="5" name="Picture 4">
            <a:extLst>
              <a:ext uri="{FF2B5EF4-FFF2-40B4-BE49-F238E27FC236}">
                <a16:creationId xmlns:a16="http://schemas.microsoft.com/office/drawing/2014/main" id="{29B32FE5-AFF9-B440-A997-DB89CD410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6" y="1879599"/>
            <a:ext cx="12178553" cy="4004807"/>
          </a:xfrm>
          <a:prstGeom prst="rect">
            <a:avLst/>
          </a:prstGeom>
        </p:spPr>
      </p:pic>
    </p:spTree>
    <p:extLst>
      <p:ext uri="{BB962C8B-B14F-4D97-AF65-F5344CB8AC3E}">
        <p14:creationId xmlns:p14="http://schemas.microsoft.com/office/powerpoint/2010/main" val="483033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58E3D0-48E2-AB4D-8BCC-B5E3BB7B3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51974" cy="6858000"/>
          </a:xfrm>
          <a:prstGeom prst="rect">
            <a:avLst/>
          </a:prstGeom>
        </p:spPr>
      </p:pic>
      <p:sp>
        <p:nvSpPr>
          <p:cNvPr id="8" name="Rectangle 7">
            <a:extLst>
              <a:ext uri="{FF2B5EF4-FFF2-40B4-BE49-F238E27FC236}">
                <a16:creationId xmlns:a16="http://schemas.microsoft.com/office/drawing/2014/main" id="{DCCEC47F-F36C-5349-B83F-DBD869541961}"/>
              </a:ext>
            </a:extLst>
          </p:cNvPr>
          <p:cNvSpPr/>
          <p:nvPr/>
        </p:nvSpPr>
        <p:spPr>
          <a:xfrm flipH="1">
            <a:off x="3211669" y="4010"/>
            <a:ext cx="1676400" cy="6853989"/>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AB457D7-2833-3544-B036-C236826B75D8}"/>
              </a:ext>
            </a:extLst>
          </p:cNvPr>
          <p:cNvSpPr>
            <a:spLocks noGrp="1"/>
          </p:cNvSpPr>
          <p:nvPr>
            <p:ph type="title"/>
          </p:nvPr>
        </p:nvSpPr>
        <p:spPr>
          <a:xfrm>
            <a:off x="1828800" y="4882363"/>
            <a:ext cx="10210800" cy="1293028"/>
          </a:xfrm>
        </p:spPr>
        <p:txBody>
          <a:bodyPr/>
          <a:lstStyle/>
          <a:p>
            <a:r>
              <a:rPr lang="en-US" dirty="0"/>
              <a:t>PART 3: BRINGING THIS BACK TO GAMES,</a:t>
            </a:r>
            <a:br>
              <a:rPr lang="en-US" dirty="0"/>
            </a:br>
            <a:r>
              <a:rPr lang="en-US" dirty="0" err="1"/>
              <a:t>eSPORTS</a:t>
            </a:r>
            <a:r>
              <a:rPr lang="en-US" dirty="0"/>
              <a:t>, and AUDIENCE</a:t>
            </a:r>
          </a:p>
        </p:txBody>
      </p:sp>
    </p:spTree>
    <p:extLst>
      <p:ext uri="{BB962C8B-B14F-4D97-AF65-F5344CB8AC3E}">
        <p14:creationId xmlns:p14="http://schemas.microsoft.com/office/powerpoint/2010/main" val="4244504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l="-7628" b="-98436"/>
          <a:stretch/>
        </p:blipFill>
        <p:spPr>
          <a:xfrm>
            <a:off x="-457200" y="2362200"/>
            <a:ext cx="6426398" cy="4284265"/>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t="-103174" r="-4919"/>
          <a:stretch/>
        </p:blipFill>
        <p:spPr>
          <a:xfrm>
            <a:off x="6019800" y="177800"/>
            <a:ext cx="6477000" cy="4318000"/>
          </a:xfrm>
          <a:prstGeom prst="rect">
            <a:avLst/>
          </a:prstGeom>
        </p:spPr>
      </p:pic>
      <p:cxnSp>
        <p:nvCxnSpPr>
          <p:cNvPr id="8" name="Straight Connector 7"/>
          <p:cNvCxnSpPr/>
          <p:nvPr/>
        </p:nvCxnSpPr>
        <p:spPr>
          <a:xfrm>
            <a:off x="0" y="44958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2362200"/>
            <a:ext cx="128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2" descr="C:\Users\Andrew Phelps\Desktop\andy_pac_ma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91000" y="1752600"/>
            <a:ext cx="3737102" cy="3721464"/>
          </a:xfrm>
          <a:prstGeom prst="rect">
            <a:avLst/>
          </a:prstGeom>
          <a:noFill/>
          <a:ln w="15875">
            <a:solidFill>
              <a:schemeClr val="tx1"/>
            </a:solidFill>
          </a:ln>
          <a:effectLst>
            <a:outerShdw blurRad="355600" sx="116000" sy="116000" algn="ctr" rotWithShape="0">
              <a:prstClr val="black">
                <a:alpha val="77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688172"/>
            <a:ext cx="12192000" cy="1293028"/>
          </a:xfrm>
        </p:spPr>
        <p:txBody>
          <a:bodyPr/>
          <a:lstStyle/>
          <a:p>
            <a:pPr algn="ctr"/>
            <a:r>
              <a:rPr lang="en-US" dirty="0"/>
              <a:t>HI, I’m ANDY</a:t>
            </a:r>
          </a:p>
        </p:txBody>
      </p:sp>
    </p:spTree>
    <p:extLst>
      <p:ext uri="{BB962C8B-B14F-4D97-AF65-F5344CB8AC3E}">
        <p14:creationId xmlns:p14="http://schemas.microsoft.com/office/powerpoint/2010/main" val="679257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86ABC9-3C92-604D-A5BB-E282EB84B05F}"/>
              </a:ext>
            </a:extLst>
          </p:cNvPr>
          <p:cNvSpPr>
            <a:spLocks noGrp="1"/>
          </p:cNvSpPr>
          <p:nvPr>
            <p:ph idx="1"/>
          </p:nvPr>
        </p:nvSpPr>
        <p:spPr>
          <a:xfrm>
            <a:off x="0" y="3915915"/>
            <a:ext cx="6400800" cy="1951485"/>
          </a:xfrm>
        </p:spPr>
        <p:txBody>
          <a:bodyPr/>
          <a:lstStyle/>
          <a:p>
            <a:r>
              <a:rPr lang="en-US" dirty="0"/>
              <a:t>Time spent watching eSports is increasing</a:t>
            </a:r>
          </a:p>
          <a:p>
            <a:r>
              <a:rPr lang="en-US" dirty="0"/>
              <a:t>Revenue growth is increasing</a:t>
            </a:r>
          </a:p>
          <a:p>
            <a:r>
              <a:rPr lang="en-US" dirty="0"/>
              <a:t>Visible growth in tournaments</a:t>
            </a:r>
          </a:p>
          <a:p>
            <a:r>
              <a:rPr lang="en-US" dirty="0"/>
              <a:t>More traditional sports related coverage</a:t>
            </a:r>
          </a:p>
        </p:txBody>
      </p:sp>
      <p:sp>
        <p:nvSpPr>
          <p:cNvPr id="7" name="Content Placeholder 2">
            <a:extLst>
              <a:ext uri="{FF2B5EF4-FFF2-40B4-BE49-F238E27FC236}">
                <a16:creationId xmlns:a16="http://schemas.microsoft.com/office/drawing/2014/main" id="{390A411E-33B8-5A49-9E4D-C76F3F7FC6A9}"/>
              </a:ext>
            </a:extLst>
          </p:cNvPr>
          <p:cNvSpPr txBox="1">
            <a:spLocks/>
          </p:cNvSpPr>
          <p:nvPr/>
        </p:nvSpPr>
        <p:spPr>
          <a:xfrm>
            <a:off x="6116782" y="3915915"/>
            <a:ext cx="11506200" cy="2332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Time spent watching eSports is increasing</a:t>
            </a:r>
          </a:p>
          <a:p>
            <a:r>
              <a:rPr lang="en-US" dirty="0"/>
              <a:t>Revenue growth is increasing</a:t>
            </a:r>
          </a:p>
          <a:p>
            <a:r>
              <a:rPr lang="en-US" dirty="0"/>
              <a:t>Visible growth in tournaments</a:t>
            </a:r>
          </a:p>
          <a:p>
            <a:r>
              <a:rPr lang="en-US" dirty="0"/>
              <a:t>More traditional sports related coverage</a:t>
            </a:r>
          </a:p>
        </p:txBody>
      </p:sp>
      <p:pic>
        <p:nvPicPr>
          <p:cNvPr id="10" name="Picture 9">
            <a:extLst>
              <a:ext uri="{FF2B5EF4-FFF2-40B4-BE49-F238E27FC236}">
                <a16:creationId xmlns:a16="http://schemas.microsoft.com/office/drawing/2014/main" id="{CD6E0360-A2BC-0542-AE18-A3D7AC87C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12192000" cy="3886200"/>
          </a:xfrm>
          <a:prstGeom prst="rect">
            <a:avLst/>
          </a:prstGeom>
        </p:spPr>
      </p:pic>
    </p:spTree>
    <p:extLst>
      <p:ext uri="{BB962C8B-B14F-4D97-AF65-F5344CB8AC3E}">
        <p14:creationId xmlns:p14="http://schemas.microsoft.com/office/powerpoint/2010/main" val="3599996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9513A6-366B-254D-8963-DF70B83A0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4984647"/>
          </a:xfrm>
          <a:prstGeom prst="rect">
            <a:avLst/>
          </a:prstGeom>
        </p:spPr>
      </p:pic>
    </p:spTree>
    <p:extLst>
      <p:ext uri="{BB962C8B-B14F-4D97-AF65-F5344CB8AC3E}">
        <p14:creationId xmlns:p14="http://schemas.microsoft.com/office/powerpoint/2010/main" val="23416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539FC9-4105-0A4D-84DB-4CFA01EA2966}"/>
              </a:ext>
            </a:extLst>
          </p:cNvPr>
          <p:cNvSpPr/>
          <p:nvPr/>
        </p:nvSpPr>
        <p:spPr>
          <a:xfrm>
            <a:off x="0" y="1447800"/>
            <a:ext cx="12192000" cy="3733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77759F-BCE3-684E-BB4A-E09A1D05FD37}"/>
              </a:ext>
            </a:extLst>
          </p:cNvPr>
          <p:cNvSpPr>
            <a:spLocks noGrp="1"/>
          </p:cNvSpPr>
          <p:nvPr>
            <p:ph type="title"/>
          </p:nvPr>
        </p:nvSpPr>
        <p:spPr>
          <a:xfrm>
            <a:off x="76200" y="258681"/>
            <a:ext cx="11963400" cy="1293028"/>
          </a:xfrm>
        </p:spPr>
        <p:txBody>
          <a:bodyPr/>
          <a:lstStyle/>
          <a:p>
            <a:r>
              <a:rPr lang="en-US" dirty="0"/>
              <a:t>STILL, ESPORTS IS SMALLER % OF AUDIENCE</a:t>
            </a:r>
          </a:p>
        </p:txBody>
      </p:sp>
      <p:pic>
        <p:nvPicPr>
          <p:cNvPr id="5" name="Picture 4">
            <a:extLst>
              <a:ext uri="{FF2B5EF4-FFF2-40B4-BE49-F238E27FC236}">
                <a16:creationId xmlns:a16="http://schemas.microsoft.com/office/drawing/2014/main" id="{0DA380AF-0192-2D4A-A832-525B97F5BEDD}"/>
              </a:ext>
            </a:extLst>
          </p:cNvPr>
          <p:cNvPicPr>
            <a:picLocks noChangeAspect="1"/>
          </p:cNvPicPr>
          <p:nvPr/>
        </p:nvPicPr>
        <p:blipFill rotWithShape="1">
          <a:blip r:embed="rId2">
            <a:extLst>
              <a:ext uri="{28A0092B-C50C-407E-A947-70E740481C1C}">
                <a14:useLocalDpi xmlns:a14="http://schemas.microsoft.com/office/drawing/2010/main" val="0"/>
              </a:ext>
            </a:extLst>
          </a:blip>
          <a:srcRect t="6913" b="58349"/>
          <a:stretch/>
        </p:blipFill>
        <p:spPr>
          <a:xfrm>
            <a:off x="6364370" y="1551709"/>
            <a:ext cx="5827630" cy="3297382"/>
          </a:xfrm>
          <a:prstGeom prst="rect">
            <a:avLst/>
          </a:prstGeom>
        </p:spPr>
      </p:pic>
      <p:pic>
        <p:nvPicPr>
          <p:cNvPr id="7" name="Picture 6">
            <a:extLst>
              <a:ext uri="{FF2B5EF4-FFF2-40B4-BE49-F238E27FC236}">
                <a16:creationId xmlns:a16="http://schemas.microsoft.com/office/drawing/2014/main" id="{DE4F500F-F840-5046-824A-C4D5A1E27F0C}"/>
              </a:ext>
            </a:extLst>
          </p:cNvPr>
          <p:cNvPicPr>
            <a:picLocks noChangeAspect="1"/>
          </p:cNvPicPr>
          <p:nvPr/>
        </p:nvPicPr>
        <p:blipFill rotWithShape="1">
          <a:blip r:embed="rId3">
            <a:extLst>
              <a:ext uri="{28A0092B-C50C-407E-A947-70E740481C1C}">
                <a14:useLocalDpi xmlns:a14="http://schemas.microsoft.com/office/drawing/2010/main" val="0"/>
              </a:ext>
            </a:extLst>
          </a:blip>
          <a:srcRect t="14260" r="14773" b="2853"/>
          <a:stretch/>
        </p:blipFill>
        <p:spPr>
          <a:xfrm>
            <a:off x="76200" y="1600200"/>
            <a:ext cx="6019800" cy="3248891"/>
          </a:xfrm>
          <a:prstGeom prst="rect">
            <a:avLst/>
          </a:prstGeom>
        </p:spPr>
      </p:pic>
      <p:sp>
        <p:nvSpPr>
          <p:cNvPr id="9" name="Rectangle 8">
            <a:extLst>
              <a:ext uri="{FF2B5EF4-FFF2-40B4-BE49-F238E27FC236}">
                <a16:creationId xmlns:a16="http://schemas.microsoft.com/office/drawing/2014/main" id="{09DA57CF-E02B-304F-A411-0F3D8B28537A}"/>
              </a:ext>
            </a:extLst>
          </p:cNvPr>
          <p:cNvSpPr/>
          <p:nvPr/>
        </p:nvSpPr>
        <p:spPr>
          <a:xfrm>
            <a:off x="0" y="914400"/>
            <a:ext cx="12192000" cy="63730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GAME	                            HOURS VIEWED 2017              GAME                       HOURS VIEWED 2017</a:t>
            </a:r>
          </a:p>
        </p:txBody>
      </p:sp>
      <p:sp>
        <p:nvSpPr>
          <p:cNvPr id="10" name="Rectangle 9">
            <a:extLst>
              <a:ext uri="{FF2B5EF4-FFF2-40B4-BE49-F238E27FC236}">
                <a16:creationId xmlns:a16="http://schemas.microsoft.com/office/drawing/2014/main" id="{7F8E3890-AC25-B342-8EAD-14260F36ADD8}"/>
              </a:ext>
            </a:extLst>
          </p:cNvPr>
          <p:cNvSpPr/>
          <p:nvPr/>
        </p:nvSpPr>
        <p:spPr>
          <a:xfrm>
            <a:off x="0" y="5029200"/>
            <a:ext cx="12192000" cy="3810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NON-ESPORTS VIEWERSHIP				     ESPORTS VIEWERSHIP</a:t>
            </a:r>
          </a:p>
        </p:txBody>
      </p:sp>
    </p:spTree>
    <p:extLst>
      <p:ext uri="{BB962C8B-B14F-4D97-AF65-F5344CB8AC3E}">
        <p14:creationId xmlns:p14="http://schemas.microsoft.com/office/powerpoint/2010/main" val="3429461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2" name="Picture 11">
            <a:extLst>
              <a:ext uri="{FF2B5EF4-FFF2-40B4-BE49-F238E27FC236}">
                <a16:creationId xmlns:a16="http://schemas.microsoft.com/office/drawing/2014/main" id="{F0F06750-78FE-4472-8DA5-14CF3336F8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14" name="Rectangle 13">
            <a:extLst>
              <a:ext uri="{FF2B5EF4-FFF2-40B4-BE49-F238E27FC236}">
                <a16:creationId xmlns:a16="http://schemas.microsoft.com/office/drawing/2014/main" id="{077D6507-8E8D-40E1-A7B9-63012EF94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899957-C929-A84D-9DF9-B0343900AB2F}"/>
              </a:ext>
            </a:extLst>
          </p:cNvPr>
          <p:cNvPicPr>
            <a:picLocks noChangeAspect="1"/>
          </p:cNvPicPr>
          <p:nvPr/>
        </p:nvPicPr>
        <p:blipFill rotWithShape="1">
          <a:blip r:embed="rId5">
            <a:alphaModFix amt="40000"/>
            <a:extLst>
              <a:ext uri="{28A0092B-C50C-407E-A947-70E740481C1C}">
                <a14:useLocalDpi xmlns:a14="http://schemas.microsoft.com/office/drawing/2010/main" val="0"/>
              </a:ext>
            </a:extLst>
          </a:blip>
          <a:srcRect r="9334"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BE4382D1-B142-9F45-ACA1-3FA0738A0F4E}"/>
              </a:ext>
            </a:extLst>
          </p:cNvPr>
          <p:cNvSpPr>
            <a:spLocks noGrp="1"/>
          </p:cNvSpPr>
          <p:nvPr>
            <p:ph type="title"/>
          </p:nvPr>
        </p:nvSpPr>
        <p:spPr>
          <a:xfrm>
            <a:off x="228600" y="2895600"/>
            <a:ext cx="11506200" cy="1825096"/>
          </a:xfrm>
        </p:spPr>
        <p:txBody>
          <a:bodyPr vert="horz" lIns="91440" tIns="45720" rIns="91440" bIns="45720" rtlCol="0" anchor="b">
            <a:normAutofit/>
          </a:bodyPr>
          <a:lstStyle/>
          <a:p>
            <a:pPr algn="l"/>
            <a:r>
              <a:rPr lang="en-US" sz="5600" kern="1200" cap="all" baseline="0" dirty="0">
                <a:solidFill>
                  <a:schemeClr val="tx1"/>
                </a:solidFill>
                <a:latin typeface="+mj-lt"/>
                <a:ea typeface="+mj-ea"/>
                <a:cs typeface="+mj-cs"/>
              </a:rPr>
              <a:t>VYING FOR CELEBRITY AND VIEWERSHIP BY PLATFORM</a:t>
            </a:r>
          </a:p>
        </p:txBody>
      </p:sp>
    </p:spTree>
    <p:extLst>
      <p:ext uri="{BB962C8B-B14F-4D97-AF65-F5344CB8AC3E}">
        <p14:creationId xmlns:p14="http://schemas.microsoft.com/office/powerpoint/2010/main" val="3398673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B9F1C-0A68-FD4D-A0ED-03900BA442B3}"/>
              </a:ext>
            </a:extLst>
          </p:cNvPr>
          <p:cNvSpPr>
            <a:spLocks noGrp="1"/>
          </p:cNvSpPr>
          <p:nvPr>
            <p:ph type="title"/>
          </p:nvPr>
        </p:nvSpPr>
        <p:spPr>
          <a:xfrm>
            <a:off x="3429000" y="228600"/>
            <a:ext cx="8610600" cy="1293028"/>
          </a:xfrm>
        </p:spPr>
        <p:txBody>
          <a:bodyPr/>
          <a:lstStyle/>
          <a:p>
            <a:r>
              <a:rPr lang="en-US" dirty="0"/>
              <a:t>A CALL FOR BETTER COVERAGE, THAT REALLY ENGAGES WITH THE MEDIUM AND THE CULTRE</a:t>
            </a:r>
          </a:p>
        </p:txBody>
      </p:sp>
      <p:pic>
        <p:nvPicPr>
          <p:cNvPr id="5" name="Picture 4">
            <a:extLst>
              <a:ext uri="{FF2B5EF4-FFF2-40B4-BE49-F238E27FC236}">
                <a16:creationId xmlns:a16="http://schemas.microsoft.com/office/drawing/2014/main" id="{7CF700C1-94D5-D847-9D97-B92D242F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4" y="2209800"/>
            <a:ext cx="6781800" cy="3623633"/>
          </a:xfrm>
          <a:prstGeom prst="rect">
            <a:avLst/>
          </a:prstGeom>
        </p:spPr>
      </p:pic>
      <p:pic>
        <p:nvPicPr>
          <p:cNvPr id="7" name="Picture 6">
            <a:extLst>
              <a:ext uri="{FF2B5EF4-FFF2-40B4-BE49-F238E27FC236}">
                <a16:creationId xmlns:a16="http://schemas.microsoft.com/office/drawing/2014/main" id="{F6CBFE16-CE3B-8049-AA31-8EC880651021}"/>
              </a:ext>
            </a:extLst>
          </p:cNvPr>
          <p:cNvPicPr>
            <a:picLocks noChangeAspect="1"/>
          </p:cNvPicPr>
          <p:nvPr/>
        </p:nvPicPr>
        <p:blipFill rotWithShape="1">
          <a:blip r:embed="rId4">
            <a:extLst>
              <a:ext uri="{28A0092B-C50C-407E-A947-70E740481C1C}">
                <a14:useLocalDpi xmlns:a14="http://schemas.microsoft.com/office/drawing/2010/main" val="0"/>
              </a:ext>
            </a:extLst>
          </a:blip>
          <a:srcRect b="8085"/>
          <a:stretch/>
        </p:blipFill>
        <p:spPr>
          <a:xfrm>
            <a:off x="6753726" y="2209800"/>
            <a:ext cx="5438274" cy="3623633"/>
          </a:xfrm>
          <a:prstGeom prst="rect">
            <a:avLst/>
          </a:prstGeom>
        </p:spPr>
      </p:pic>
      <p:sp>
        <p:nvSpPr>
          <p:cNvPr id="8" name="Rectangle 7">
            <a:extLst>
              <a:ext uri="{FF2B5EF4-FFF2-40B4-BE49-F238E27FC236}">
                <a16:creationId xmlns:a16="http://schemas.microsoft.com/office/drawing/2014/main" id="{814223D9-1B80-5E4E-998B-ABA16A16C3DC}"/>
              </a:ext>
            </a:extLst>
          </p:cNvPr>
          <p:cNvSpPr/>
          <p:nvPr/>
        </p:nvSpPr>
        <p:spPr>
          <a:xfrm>
            <a:off x="6753726" y="2514600"/>
            <a:ext cx="790074" cy="3318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399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A1A51-F1CC-304B-B4FC-64D77D65150F}"/>
              </a:ext>
            </a:extLst>
          </p:cNvPr>
          <p:cNvSpPr>
            <a:spLocks noGrp="1"/>
          </p:cNvSpPr>
          <p:nvPr>
            <p:ph type="title"/>
          </p:nvPr>
        </p:nvSpPr>
        <p:spPr>
          <a:xfrm>
            <a:off x="685800" y="764373"/>
            <a:ext cx="10820400" cy="1293028"/>
          </a:xfrm>
        </p:spPr>
        <p:txBody>
          <a:bodyPr/>
          <a:lstStyle/>
          <a:p>
            <a:r>
              <a:rPr lang="en-US" dirty="0"/>
              <a:t>LIVESTREAMING IS LIVE, AND THAT MEANS CONTROVERSY AS AUDIENCES SCALE</a:t>
            </a:r>
          </a:p>
        </p:txBody>
      </p:sp>
      <p:pic>
        <p:nvPicPr>
          <p:cNvPr id="5" name="Picture 4">
            <a:extLst>
              <a:ext uri="{FF2B5EF4-FFF2-40B4-BE49-F238E27FC236}">
                <a16:creationId xmlns:a16="http://schemas.microsoft.com/office/drawing/2014/main" id="{06B048EC-247C-AC4C-BCB9-854197AC0E23}"/>
              </a:ext>
            </a:extLst>
          </p:cNvPr>
          <p:cNvPicPr>
            <a:picLocks noChangeAspect="1"/>
          </p:cNvPicPr>
          <p:nvPr/>
        </p:nvPicPr>
        <p:blipFill rotWithShape="1">
          <a:blip r:embed="rId2">
            <a:extLst>
              <a:ext uri="{28A0092B-C50C-407E-A947-70E740481C1C}">
                <a14:useLocalDpi xmlns:a14="http://schemas.microsoft.com/office/drawing/2010/main" val="0"/>
              </a:ext>
            </a:extLst>
          </a:blip>
          <a:srcRect t="2867"/>
          <a:stretch/>
        </p:blipFill>
        <p:spPr>
          <a:xfrm>
            <a:off x="7857710" y="2057400"/>
            <a:ext cx="4334289" cy="3626998"/>
          </a:xfrm>
          <a:prstGeom prst="rect">
            <a:avLst/>
          </a:prstGeom>
        </p:spPr>
      </p:pic>
      <p:pic>
        <p:nvPicPr>
          <p:cNvPr id="7" name="Picture 6">
            <a:extLst>
              <a:ext uri="{FF2B5EF4-FFF2-40B4-BE49-F238E27FC236}">
                <a16:creationId xmlns:a16="http://schemas.microsoft.com/office/drawing/2014/main" id="{436F916F-2EA0-CC4F-BAAC-D0AD6A01D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5" y="2057400"/>
            <a:ext cx="7885785" cy="3618675"/>
          </a:xfrm>
          <a:prstGeom prst="rect">
            <a:avLst/>
          </a:prstGeom>
        </p:spPr>
      </p:pic>
      <p:pic>
        <p:nvPicPr>
          <p:cNvPr id="9" name="Picture 8">
            <a:extLst>
              <a:ext uri="{FF2B5EF4-FFF2-40B4-BE49-F238E27FC236}">
                <a16:creationId xmlns:a16="http://schemas.microsoft.com/office/drawing/2014/main" id="{99217FC9-D3A2-9E4C-8A04-24FB43517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819400"/>
            <a:ext cx="2586564" cy="278553"/>
          </a:xfrm>
          <a:prstGeom prst="rect">
            <a:avLst/>
          </a:prstGeom>
        </p:spPr>
      </p:pic>
    </p:spTree>
    <p:extLst>
      <p:ext uri="{BB962C8B-B14F-4D97-AF65-F5344CB8AC3E}">
        <p14:creationId xmlns:p14="http://schemas.microsoft.com/office/powerpoint/2010/main" val="3028702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A06619-9B77-4D4A-9AFC-AF9793D8824A}"/>
              </a:ext>
            </a:extLst>
          </p:cNvPr>
          <p:cNvPicPr>
            <a:picLocks noChangeAspect="1"/>
          </p:cNvPicPr>
          <p:nvPr/>
        </p:nvPicPr>
        <p:blipFill rotWithShape="1">
          <a:blip r:embed="rId2">
            <a:extLst>
              <a:ext uri="{28A0092B-C50C-407E-A947-70E740481C1C}">
                <a14:useLocalDpi xmlns:a14="http://schemas.microsoft.com/office/drawing/2010/main" val="0"/>
              </a:ext>
            </a:extLst>
          </a:blip>
          <a:srcRect b="10654"/>
          <a:stretch/>
        </p:blipFill>
        <p:spPr>
          <a:xfrm>
            <a:off x="0" y="-1"/>
            <a:ext cx="12192000" cy="5638801"/>
          </a:xfrm>
          <a:prstGeom prst="rect">
            <a:avLst/>
          </a:prstGeom>
        </p:spPr>
      </p:pic>
      <p:sp>
        <p:nvSpPr>
          <p:cNvPr id="2" name="Title 1">
            <a:extLst>
              <a:ext uri="{FF2B5EF4-FFF2-40B4-BE49-F238E27FC236}">
                <a16:creationId xmlns:a16="http://schemas.microsoft.com/office/drawing/2014/main" id="{573BC694-FB13-3348-B433-80C5238861A6}"/>
              </a:ext>
            </a:extLst>
          </p:cNvPr>
          <p:cNvSpPr>
            <a:spLocks noGrp="1"/>
          </p:cNvSpPr>
          <p:nvPr>
            <p:ph type="title"/>
          </p:nvPr>
        </p:nvSpPr>
        <p:spPr>
          <a:xfrm>
            <a:off x="457200" y="2438400"/>
            <a:ext cx="7467600" cy="685800"/>
          </a:xfrm>
        </p:spPr>
        <p:txBody>
          <a:bodyPr/>
          <a:lstStyle/>
          <a:p>
            <a:r>
              <a:rPr lang="en-US" sz="2800" b="1" dirty="0"/>
              <a:t>GAMING IS GLOBAL</a:t>
            </a:r>
          </a:p>
        </p:txBody>
      </p:sp>
      <p:sp>
        <p:nvSpPr>
          <p:cNvPr id="6" name="Rectangle 5">
            <a:extLst>
              <a:ext uri="{FF2B5EF4-FFF2-40B4-BE49-F238E27FC236}">
                <a16:creationId xmlns:a16="http://schemas.microsoft.com/office/drawing/2014/main" id="{19388718-95CF-A34D-AF7C-4D7BBEE4D8D9}"/>
              </a:ext>
            </a:extLst>
          </p:cNvPr>
          <p:cNvSpPr/>
          <p:nvPr/>
        </p:nvSpPr>
        <p:spPr>
          <a:xfrm>
            <a:off x="0" y="5616869"/>
            <a:ext cx="12224418" cy="98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381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F0A8FB-3C70-404E-B1AC-15FDC56C47A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440" y="1913965"/>
            <a:ext cx="12176165" cy="387723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1728F92-B8BF-47DF-AB4A-239543B79B67}"/>
                  </a:ext>
                </a:extLst>
              </p14:cNvPr>
              <p14:cNvContentPartPr/>
              <p14:nvPr/>
            </p14:nvContentPartPr>
            <p14:xfrm>
              <a:off x="9962056" y="2328374"/>
              <a:ext cx="56880" cy="23040"/>
            </p14:xfrm>
          </p:contentPart>
        </mc:Choice>
        <mc:Fallback xmlns="">
          <p:pic>
            <p:nvPicPr>
              <p:cNvPr id="7" name="Ink 6">
                <a:extLst>
                  <a:ext uri="{FF2B5EF4-FFF2-40B4-BE49-F238E27FC236}">
                    <a16:creationId xmlns:a16="http://schemas.microsoft.com/office/drawing/2014/main" id="{F1728F92-B8BF-47DF-AB4A-239543B79B67}"/>
                  </a:ext>
                </a:extLst>
              </p:cNvPr>
              <p:cNvPicPr/>
              <p:nvPr/>
            </p:nvPicPr>
            <p:blipFill>
              <a:blip r:embed="rId5"/>
              <a:stretch>
                <a:fillRect/>
              </a:stretch>
            </p:blipFill>
            <p:spPr>
              <a:xfrm>
                <a:off x="9953416" y="2319734"/>
                <a:ext cx="745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BBCDD99-E9BD-49E8-8DDE-728ED3C21CAF}"/>
                  </a:ext>
                </a:extLst>
              </p14:cNvPr>
              <p14:cNvContentPartPr/>
              <p14:nvPr/>
            </p14:nvContentPartPr>
            <p14:xfrm>
              <a:off x="10139536" y="2387774"/>
              <a:ext cx="43200" cy="6480"/>
            </p14:xfrm>
          </p:contentPart>
        </mc:Choice>
        <mc:Fallback xmlns="">
          <p:pic>
            <p:nvPicPr>
              <p:cNvPr id="8" name="Ink 7">
                <a:extLst>
                  <a:ext uri="{FF2B5EF4-FFF2-40B4-BE49-F238E27FC236}">
                    <a16:creationId xmlns:a16="http://schemas.microsoft.com/office/drawing/2014/main" id="{4BBCDD99-E9BD-49E8-8DDE-728ED3C21CAF}"/>
                  </a:ext>
                </a:extLst>
              </p:cNvPr>
              <p:cNvPicPr/>
              <p:nvPr/>
            </p:nvPicPr>
            <p:blipFill>
              <a:blip r:embed="rId7"/>
              <a:stretch>
                <a:fillRect/>
              </a:stretch>
            </p:blipFill>
            <p:spPr>
              <a:xfrm>
                <a:off x="10130896" y="2378774"/>
                <a:ext cx="6084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6" name="Ink 65">
                <a:extLst>
                  <a:ext uri="{FF2B5EF4-FFF2-40B4-BE49-F238E27FC236}">
                    <a16:creationId xmlns:a16="http://schemas.microsoft.com/office/drawing/2014/main" id="{FEF650A6-00DE-4A82-99D4-1267A4D1DAA9}"/>
                  </a:ext>
                </a:extLst>
              </p14:cNvPr>
              <p14:cNvContentPartPr/>
              <p14:nvPr/>
            </p14:nvContentPartPr>
            <p14:xfrm>
              <a:off x="4967275" y="946334"/>
              <a:ext cx="12240" cy="7920"/>
            </p14:xfrm>
          </p:contentPart>
        </mc:Choice>
        <mc:Fallback xmlns="">
          <p:pic>
            <p:nvPicPr>
              <p:cNvPr id="66" name="Ink 65">
                <a:extLst>
                  <a:ext uri="{FF2B5EF4-FFF2-40B4-BE49-F238E27FC236}">
                    <a16:creationId xmlns:a16="http://schemas.microsoft.com/office/drawing/2014/main" id="{FEF650A6-00DE-4A82-99D4-1267A4D1DAA9}"/>
                  </a:ext>
                </a:extLst>
              </p:cNvPr>
              <p:cNvPicPr/>
              <p:nvPr/>
            </p:nvPicPr>
            <p:blipFill>
              <a:blip r:embed="rId9"/>
              <a:stretch>
                <a:fillRect/>
              </a:stretch>
            </p:blipFill>
            <p:spPr>
              <a:xfrm>
                <a:off x="4958275" y="937694"/>
                <a:ext cx="29880" cy="25560"/>
              </a:xfrm>
              <a:prstGeom prst="rect">
                <a:avLst/>
              </a:prstGeom>
            </p:spPr>
          </p:pic>
        </mc:Fallback>
      </mc:AlternateContent>
      <p:sp>
        <p:nvSpPr>
          <p:cNvPr id="70" name="TextBox 69">
            <a:extLst>
              <a:ext uri="{FF2B5EF4-FFF2-40B4-BE49-F238E27FC236}">
                <a16:creationId xmlns:a16="http://schemas.microsoft.com/office/drawing/2014/main" id="{CA8EC058-F3D3-4E5F-9283-49488EB574B1}"/>
              </a:ext>
            </a:extLst>
          </p:cNvPr>
          <p:cNvSpPr txBox="1"/>
          <p:nvPr/>
        </p:nvSpPr>
        <p:spPr>
          <a:xfrm>
            <a:off x="152400" y="1486525"/>
            <a:ext cx="11811000" cy="723275"/>
          </a:xfrm>
          <a:prstGeom prst="rect">
            <a:avLst/>
          </a:prstGeom>
          <a:noFill/>
        </p:spPr>
        <p:txBody>
          <a:bodyPr wrap="square" rtlCol="0">
            <a:spAutoFit/>
          </a:bodyPr>
          <a:lstStyle/>
          <a:p>
            <a:pPr algn="ctr"/>
            <a:r>
              <a:rPr lang="en-US" sz="1900" b="1" dirty="0"/>
              <a:t>ANDYWORLD.IO |  @ANDYMPHELPS | ANDYMPHELPS@GMAIL.COM | PROFESSORANDREWPHELPS.NET</a:t>
            </a:r>
          </a:p>
          <a:p>
            <a:pPr algn="ctr"/>
            <a:endParaRPr lang="en-US" sz="2200" b="1" kern="1200" dirty="0">
              <a:solidFill>
                <a:schemeClr val="tx1"/>
              </a:solidFill>
              <a:latin typeface="+mn-lt"/>
              <a:ea typeface="+mn-ea"/>
              <a:cs typeface="+mn-cs"/>
            </a:endParaRPr>
          </a:p>
        </p:txBody>
      </p:sp>
      <p:cxnSp>
        <p:nvCxnSpPr>
          <p:cNvPr id="73" name="Straight Arrow Connector 72">
            <a:extLst>
              <a:ext uri="{FF2B5EF4-FFF2-40B4-BE49-F238E27FC236}">
                <a16:creationId xmlns:a16="http://schemas.microsoft.com/office/drawing/2014/main" id="{7A622C22-96FE-455C-9B77-6091407AB65C}"/>
              </a:ext>
            </a:extLst>
          </p:cNvPr>
          <p:cNvCxnSpPr>
            <a:cxnSpLocks/>
          </p:cNvCxnSpPr>
          <p:nvPr/>
        </p:nvCxnSpPr>
        <p:spPr>
          <a:xfrm>
            <a:off x="-5064" y="14478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A40A3F19-CFC8-4019-9B25-87CBBB28B508}"/>
              </a:ext>
            </a:extLst>
          </p:cNvPr>
          <p:cNvCxnSpPr>
            <a:cxnSpLocks/>
          </p:cNvCxnSpPr>
          <p:nvPr/>
        </p:nvCxnSpPr>
        <p:spPr>
          <a:xfrm>
            <a:off x="0" y="1913964"/>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3AE0FC50-91FF-45C3-BCBC-2315CF014985}"/>
              </a:ext>
            </a:extLst>
          </p:cNvPr>
          <p:cNvCxnSpPr>
            <a:cxnSpLocks/>
          </p:cNvCxnSpPr>
          <p:nvPr/>
        </p:nvCxnSpPr>
        <p:spPr>
          <a:xfrm>
            <a:off x="-10459" y="5791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980C179E-863E-8042-BBB7-55BABE2B53B8}"/>
              </a:ext>
            </a:extLst>
          </p:cNvPr>
          <p:cNvSpPr>
            <a:spLocks noGrp="1"/>
          </p:cNvSpPr>
          <p:nvPr>
            <p:ph type="title"/>
          </p:nvPr>
        </p:nvSpPr>
        <p:spPr>
          <a:xfrm>
            <a:off x="1066800" y="773412"/>
            <a:ext cx="10820400" cy="674388"/>
          </a:xfrm>
        </p:spPr>
        <p:txBody>
          <a:bodyPr/>
          <a:lstStyle/>
          <a:p>
            <a:r>
              <a:rPr lang="en-US" dirty="0"/>
              <a:t>THANKS &amp; QUESTIONS</a:t>
            </a:r>
          </a:p>
        </p:txBody>
      </p:sp>
    </p:spTree>
    <p:extLst>
      <p:ext uri="{BB962C8B-B14F-4D97-AF65-F5344CB8AC3E}">
        <p14:creationId xmlns:p14="http://schemas.microsoft.com/office/powerpoint/2010/main" val="375586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 y="0"/>
            <a:ext cx="12185206" cy="5622965"/>
          </a:xfrm>
          <a:prstGeom prst="rect">
            <a:avLst/>
          </a:prstGeom>
        </p:spPr>
      </p:pic>
      <p:sp>
        <p:nvSpPr>
          <p:cNvPr id="5" name="Rectangle 4"/>
          <p:cNvSpPr/>
          <p:nvPr/>
        </p:nvSpPr>
        <p:spPr>
          <a:xfrm>
            <a:off x="1" y="73232"/>
            <a:ext cx="12192000" cy="5717968"/>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Z:\Andystuff\My Pictures\2004-05-04_0001\Top.bmp"/>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648200" y="1905000"/>
            <a:ext cx="2895600" cy="1905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133600" y="4117172"/>
            <a:ext cx="7940040" cy="1293028"/>
          </a:xfrm>
        </p:spPr>
        <p:txBody>
          <a:bodyPr/>
          <a:lstStyle/>
          <a:p>
            <a:pPr algn="ctr"/>
            <a:r>
              <a:rPr lang="en-US" dirty="0"/>
              <a:t>I make things.</a:t>
            </a:r>
          </a:p>
        </p:txBody>
      </p:sp>
    </p:spTree>
    <p:extLst>
      <p:ext uri="{BB962C8B-B14F-4D97-AF65-F5344CB8AC3E}">
        <p14:creationId xmlns:p14="http://schemas.microsoft.com/office/powerpoint/2010/main" val="594304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4E95A39-451B-EA4D-831D-549FB02DD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3" y="-21315"/>
            <a:ext cx="8735016" cy="5440229"/>
          </a:xfrm>
          <a:prstGeom prst="rect">
            <a:avLst/>
          </a:prstGeom>
        </p:spPr>
      </p:pic>
      <p:sp>
        <p:nvSpPr>
          <p:cNvPr id="42" name="Rectangle 41"/>
          <p:cNvSpPr/>
          <p:nvPr/>
        </p:nvSpPr>
        <p:spPr bwMode="auto">
          <a:xfrm>
            <a:off x="-9718" y="2124211"/>
            <a:ext cx="5191319" cy="3285987"/>
          </a:xfrm>
          <a:prstGeom prst="rect">
            <a:avLst/>
          </a:prstGeom>
          <a:gradFill>
            <a:gsLst>
              <a:gs pos="0">
                <a:schemeClr val="accent1">
                  <a:lumMod val="5000"/>
                  <a:lumOff val="95000"/>
                  <a:alpha val="0"/>
                </a:schemeClr>
              </a:gs>
              <a:gs pos="65000">
                <a:schemeClr val="tx1">
                  <a:alpha val="94000"/>
                </a:schemeClr>
              </a:gs>
              <a:gs pos="100000">
                <a:schemeClr val="tx1"/>
              </a:gs>
            </a:gsLst>
            <a:lin ang="5400000" scaled="1"/>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r" defTabSz="1219170" fontAlgn="base">
              <a:spcBef>
                <a:spcPct val="0"/>
              </a:spcBef>
              <a:spcAft>
                <a:spcPct val="0"/>
              </a:spcAft>
            </a:pPr>
            <a:endParaRPr kumimoji="1" lang="en-US" sz="3200" dirty="0">
              <a:latin typeface="Verdana" pitchFamily="45" charset="0"/>
            </a:endParaRPr>
          </a:p>
        </p:txBody>
      </p:sp>
      <p:cxnSp>
        <p:nvCxnSpPr>
          <p:cNvPr id="35" name="Straight Connector 34"/>
          <p:cNvCxnSpPr>
            <a:cxnSpLocks/>
          </p:cNvCxnSpPr>
          <p:nvPr/>
        </p:nvCxnSpPr>
        <p:spPr bwMode="auto">
          <a:xfrm>
            <a:off x="5181600" y="20099"/>
            <a:ext cx="0" cy="5330577"/>
          </a:xfrm>
          <a:prstGeom prst="line">
            <a:avLst/>
          </a:prstGeom>
          <a:solidFill>
            <a:schemeClr val="accent1"/>
          </a:solidFill>
          <a:ln w="69850" cap="flat" cmpd="sng" algn="ctr">
            <a:solidFill>
              <a:schemeClr val="tx1"/>
            </a:solidFill>
            <a:prstDash val="solid"/>
            <a:round/>
            <a:headEnd type="none" w="med" len="med"/>
            <a:tailEnd type="none" w="med" len="med"/>
          </a:ln>
          <a:effectLst/>
        </p:spPr>
      </p:cxnSp>
      <p:sp>
        <p:nvSpPr>
          <p:cNvPr id="6145" name="Title 1"/>
          <p:cNvSpPr>
            <a:spLocks noGrp="1"/>
          </p:cNvSpPr>
          <p:nvPr>
            <p:ph type="title"/>
          </p:nvPr>
        </p:nvSpPr>
        <p:spPr bwMode="auto">
          <a:xfrm>
            <a:off x="12368" y="3818091"/>
            <a:ext cx="5143832" cy="11261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p>
            <a:pPr algn="ctr"/>
            <a:r>
              <a:rPr lang="en-US" altLang="en-US" sz="3600" b="1" dirty="0">
                <a:solidFill>
                  <a:schemeClr val="bg1"/>
                </a:solidFill>
                <a:ea typeface="ヒラギノ角ゴ Pro W3" charset="-128"/>
                <a:cs typeface="ヒラギノ角ゴ Pro W3" charset="-128"/>
              </a:rPr>
              <a:t>A LONG CAREER OF WORKING AND PLAYING WITH GAMES</a:t>
            </a:r>
          </a:p>
        </p:txBody>
      </p:sp>
      <p:sp>
        <p:nvSpPr>
          <p:cNvPr id="2" name="Rectangle 1"/>
          <p:cNvSpPr/>
          <p:nvPr/>
        </p:nvSpPr>
        <p:spPr bwMode="auto">
          <a:xfrm>
            <a:off x="7017468" y="50800"/>
            <a:ext cx="5181600" cy="4064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latin typeface="Verdana" pitchFamily="45" charset="0"/>
              </a:rPr>
              <a:t>First course in games programming</a:t>
            </a:r>
          </a:p>
        </p:txBody>
      </p:sp>
      <p:sp>
        <p:nvSpPr>
          <p:cNvPr id="8" name="Rectangle 7"/>
          <p:cNvSpPr/>
          <p:nvPr/>
        </p:nvSpPr>
        <p:spPr bwMode="auto">
          <a:xfrm>
            <a:off x="7010400" y="450354"/>
            <a:ext cx="5181600" cy="4064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latin typeface="Verdana" pitchFamily="45" charset="0"/>
              </a:rPr>
              <a:t>Electronic Gaming Society</a:t>
            </a:r>
          </a:p>
        </p:txBody>
      </p:sp>
      <p:sp>
        <p:nvSpPr>
          <p:cNvPr id="9" name="Rectangle 8"/>
          <p:cNvSpPr/>
          <p:nvPr/>
        </p:nvSpPr>
        <p:spPr bwMode="auto">
          <a:xfrm>
            <a:off x="7010400" y="1248299"/>
            <a:ext cx="5181600" cy="406400"/>
          </a:xfrm>
          <a:prstGeom prst="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latin typeface="Verdana" pitchFamily="45" charset="0"/>
              </a:rPr>
              <a:t>MSc Game Design &amp; Development</a:t>
            </a:r>
            <a:endParaRPr kumimoji="1" lang="en-US" sz="1867" b="1" dirty="0">
              <a:latin typeface="Verdana" pitchFamily="45" charset="0"/>
            </a:endParaRPr>
          </a:p>
        </p:txBody>
      </p:sp>
      <p:sp>
        <p:nvSpPr>
          <p:cNvPr id="10" name="Rectangle 9"/>
          <p:cNvSpPr/>
          <p:nvPr/>
        </p:nvSpPr>
        <p:spPr bwMode="auto">
          <a:xfrm>
            <a:off x="7010400" y="1646915"/>
            <a:ext cx="5181600" cy="406400"/>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latin typeface="Verdana" pitchFamily="45" charset="0"/>
              </a:rPr>
              <a:t>BSc Game Design &amp; Development</a:t>
            </a:r>
            <a:endParaRPr kumimoji="1" lang="en-US" sz="1867" b="1" dirty="0">
              <a:latin typeface="Verdana" pitchFamily="45" charset="0"/>
            </a:endParaRPr>
          </a:p>
        </p:txBody>
      </p:sp>
      <p:sp>
        <p:nvSpPr>
          <p:cNvPr id="11" name="Rectangle 10"/>
          <p:cNvSpPr/>
          <p:nvPr/>
        </p:nvSpPr>
        <p:spPr bwMode="auto">
          <a:xfrm>
            <a:off x="7010400" y="2040504"/>
            <a:ext cx="5181600" cy="406400"/>
          </a:xfrm>
          <a:prstGeom prst="rect">
            <a:avLst/>
          </a:prstGeom>
          <a:solidFill>
            <a:schemeClr val="bg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Dept. of Interactive Games &amp; Media</a:t>
            </a:r>
          </a:p>
        </p:txBody>
      </p:sp>
      <p:sp>
        <p:nvSpPr>
          <p:cNvPr id="12" name="Rectangle 11"/>
          <p:cNvSpPr/>
          <p:nvPr/>
        </p:nvSpPr>
        <p:spPr bwMode="auto">
          <a:xfrm>
            <a:off x="7007749" y="2433764"/>
            <a:ext cx="5181600"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School of Interactive Games &amp; Media</a:t>
            </a:r>
          </a:p>
        </p:txBody>
      </p:sp>
      <p:sp>
        <p:nvSpPr>
          <p:cNvPr id="13" name="Rectangle 12"/>
          <p:cNvSpPr/>
          <p:nvPr/>
        </p:nvSpPr>
        <p:spPr bwMode="auto">
          <a:xfrm>
            <a:off x="7010400" y="3227184"/>
            <a:ext cx="5181600" cy="7312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RIT Center for Media, Arts, Games, Interaction &amp; Creativity (MAGIC)</a:t>
            </a:r>
            <a:endParaRPr kumimoji="1" lang="en-US" sz="1867" b="1" dirty="0">
              <a:solidFill>
                <a:schemeClr val="bg2"/>
              </a:solidFill>
              <a:latin typeface="Verdana" pitchFamily="45" charset="0"/>
            </a:endParaRPr>
          </a:p>
        </p:txBody>
      </p:sp>
      <p:sp>
        <p:nvSpPr>
          <p:cNvPr id="14" name="Rectangle 13"/>
          <p:cNvSpPr/>
          <p:nvPr/>
        </p:nvSpPr>
        <p:spPr bwMode="auto">
          <a:xfrm>
            <a:off x="7017468" y="3868891"/>
            <a:ext cx="5181600" cy="406400"/>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MAGIC Spell Studios ®, LLC</a:t>
            </a:r>
            <a:endParaRPr kumimoji="1" lang="en-US" sz="1867" b="1" dirty="0">
              <a:solidFill>
                <a:schemeClr val="bg2"/>
              </a:solidFill>
              <a:latin typeface="Verdana" pitchFamily="45" charset="0"/>
            </a:endParaRPr>
          </a:p>
        </p:txBody>
      </p:sp>
      <p:sp>
        <p:nvSpPr>
          <p:cNvPr id="15" name="Rectangle 14"/>
          <p:cNvSpPr/>
          <p:nvPr/>
        </p:nvSpPr>
        <p:spPr bwMode="auto">
          <a:xfrm>
            <a:off x="7017468" y="4230495"/>
            <a:ext cx="5181600" cy="406400"/>
          </a:xfrm>
          <a:prstGeom prst="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$30M MAGIC Spell Studios Initiative </a:t>
            </a:r>
          </a:p>
        </p:txBody>
      </p:sp>
      <p:sp>
        <p:nvSpPr>
          <p:cNvPr id="16" name="Rectangle 15"/>
          <p:cNvSpPr/>
          <p:nvPr/>
        </p:nvSpPr>
        <p:spPr bwMode="auto">
          <a:xfrm>
            <a:off x="7014816" y="4592099"/>
            <a:ext cx="5174533" cy="4064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Presidency of HEVGA</a:t>
            </a:r>
          </a:p>
        </p:txBody>
      </p:sp>
      <p:sp>
        <p:nvSpPr>
          <p:cNvPr id="18" name="Rectangle 17"/>
          <p:cNvSpPr/>
          <p:nvPr/>
        </p:nvSpPr>
        <p:spPr bwMode="auto">
          <a:xfrm>
            <a:off x="7010400" y="845599"/>
            <a:ext cx="5181600" cy="406400"/>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1" hangingPunct="1"/>
            <a:r>
              <a:rPr lang="en-US" sz="1867" b="1" dirty="0">
                <a:latin typeface="Verdana" pitchFamily="45" charset="0"/>
              </a:rPr>
              <a:t>CS/IT Concentration in Game Prog</a:t>
            </a:r>
          </a:p>
        </p:txBody>
      </p:sp>
      <p:sp>
        <p:nvSpPr>
          <p:cNvPr id="23" name="Rectangle 22"/>
          <p:cNvSpPr/>
          <p:nvPr/>
        </p:nvSpPr>
        <p:spPr bwMode="auto">
          <a:xfrm>
            <a:off x="5191318" y="50800"/>
            <a:ext cx="1828801" cy="4064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latin typeface="Verdana" pitchFamily="45" charset="0"/>
              </a:rPr>
              <a:t>2001</a:t>
            </a:r>
            <a:r>
              <a:rPr kumimoji="1" lang="en-US" sz="1867" b="1" dirty="0">
                <a:latin typeface="Verdana" pitchFamily="45" charset="0"/>
              </a:rPr>
              <a:t> programming</a:t>
            </a:r>
          </a:p>
        </p:txBody>
      </p:sp>
      <p:sp>
        <p:nvSpPr>
          <p:cNvPr id="24" name="Rectangle 23"/>
          <p:cNvSpPr/>
          <p:nvPr/>
        </p:nvSpPr>
        <p:spPr bwMode="auto">
          <a:xfrm>
            <a:off x="5191318" y="450354"/>
            <a:ext cx="1821733" cy="4064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latin typeface="Verdana" pitchFamily="45" charset="0"/>
              </a:rPr>
              <a:t>2002</a:t>
            </a:r>
            <a:endParaRPr kumimoji="1" lang="en-US" sz="1867" b="1" dirty="0">
              <a:latin typeface="Verdana" pitchFamily="45" charset="0"/>
            </a:endParaRPr>
          </a:p>
        </p:txBody>
      </p:sp>
      <p:sp>
        <p:nvSpPr>
          <p:cNvPr id="25" name="Rectangle 24"/>
          <p:cNvSpPr/>
          <p:nvPr/>
        </p:nvSpPr>
        <p:spPr bwMode="auto">
          <a:xfrm>
            <a:off x="5191318" y="1248299"/>
            <a:ext cx="1821733" cy="406400"/>
          </a:xfrm>
          <a:prstGeom prst="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2006</a:t>
            </a:r>
          </a:p>
        </p:txBody>
      </p:sp>
      <p:sp>
        <p:nvSpPr>
          <p:cNvPr id="26" name="Rectangle 25"/>
          <p:cNvSpPr/>
          <p:nvPr/>
        </p:nvSpPr>
        <p:spPr bwMode="auto">
          <a:xfrm>
            <a:off x="5191318" y="1646915"/>
            <a:ext cx="1821733" cy="406400"/>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2007</a:t>
            </a:r>
          </a:p>
        </p:txBody>
      </p:sp>
      <p:sp>
        <p:nvSpPr>
          <p:cNvPr id="27" name="Rectangle 26"/>
          <p:cNvSpPr/>
          <p:nvPr/>
        </p:nvSpPr>
        <p:spPr bwMode="auto">
          <a:xfrm>
            <a:off x="5191318" y="2040504"/>
            <a:ext cx="1821733" cy="406400"/>
          </a:xfrm>
          <a:prstGeom prst="rect">
            <a:avLst/>
          </a:prstGeom>
          <a:solidFill>
            <a:schemeClr val="bg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solidFill>
                  <a:schemeClr val="bg2"/>
                </a:solidFill>
                <a:latin typeface="Verdana" pitchFamily="45" charset="0"/>
              </a:rPr>
              <a:t>2009</a:t>
            </a:r>
            <a:endParaRPr kumimoji="1" lang="en-US" sz="1867" b="1" dirty="0">
              <a:solidFill>
                <a:schemeClr val="bg2"/>
              </a:solidFill>
              <a:latin typeface="Verdana" pitchFamily="45" charset="0"/>
            </a:endParaRPr>
          </a:p>
        </p:txBody>
      </p:sp>
      <p:sp>
        <p:nvSpPr>
          <p:cNvPr id="28" name="Rectangle 27"/>
          <p:cNvSpPr/>
          <p:nvPr/>
        </p:nvSpPr>
        <p:spPr bwMode="auto">
          <a:xfrm>
            <a:off x="5191317" y="2433764"/>
            <a:ext cx="1819083"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2011</a:t>
            </a:r>
          </a:p>
        </p:txBody>
      </p:sp>
      <p:sp>
        <p:nvSpPr>
          <p:cNvPr id="29" name="Rectangle 28"/>
          <p:cNvSpPr/>
          <p:nvPr/>
        </p:nvSpPr>
        <p:spPr bwMode="auto">
          <a:xfrm>
            <a:off x="5191319" y="3227184"/>
            <a:ext cx="1821732" cy="7312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2013</a:t>
            </a:r>
          </a:p>
        </p:txBody>
      </p:sp>
      <p:sp>
        <p:nvSpPr>
          <p:cNvPr id="30" name="Rectangle 29"/>
          <p:cNvSpPr/>
          <p:nvPr/>
        </p:nvSpPr>
        <p:spPr bwMode="auto">
          <a:xfrm>
            <a:off x="5191319" y="3868891"/>
            <a:ext cx="1828800" cy="406400"/>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solidFill>
                  <a:schemeClr val="bg2"/>
                </a:solidFill>
                <a:latin typeface="Verdana" pitchFamily="45" charset="0"/>
              </a:rPr>
              <a:t>2013</a:t>
            </a:r>
            <a:endParaRPr kumimoji="1" lang="en-US" sz="1867" b="1" dirty="0">
              <a:solidFill>
                <a:schemeClr val="bg2"/>
              </a:solidFill>
              <a:latin typeface="Verdana" pitchFamily="45" charset="0"/>
            </a:endParaRPr>
          </a:p>
        </p:txBody>
      </p:sp>
      <p:sp>
        <p:nvSpPr>
          <p:cNvPr id="31" name="Rectangle 30"/>
          <p:cNvSpPr/>
          <p:nvPr/>
        </p:nvSpPr>
        <p:spPr bwMode="auto">
          <a:xfrm>
            <a:off x="5191319" y="4230495"/>
            <a:ext cx="1828800" cy="406400"/>
          </a:xfrm>
          <a:prstGeom prst="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2016</a:t>
            </a:r>
            <a:endParaRPr kumimoji="1" lang="en-US" sz="1867" b="1" dirty="0">
              <a:latin typeface="Verdana" pitchFamily="45" charset="0"/>
            </a:endParaRPr>
          </a:p>
        </p:txBody>
      </p:sp>
      <p:sp>
        <p:nvSpPr>
          <p:cNvPr id="32" name="Rectangle 31"/>
          <p:cNvSpPr/>
          <p:nvPr/>
        </p:nvSpPr>
        <p:spPr bwMode="auto">
          <a:xfrm>
            <a:off x="5191317" y="4592099"/>
            <a:ext cx="1823499" cy="4064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2016</a:t>
            </a:r>
          </a:p>
        </p:txBody>
      </p:sp>
      <p:sp>
        <p:nvSpPr>
          <p:cNvPr id="33" name="Rectangle 32"/>
          <p:cNvSpPr/>
          <p:nvPr/>
        </p:nvSpPr>
        <p:spPr bwMode="auto">
          <a:xfrm>
            <a:off x="5191318" y="845599"/>
            <a:ext cx="1821733" cy="406400"/>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2003</a:t>
            </a:r>
          </a:p>
        </p:txBody>
      </p:sp>
      <p:sp>
        <p:nvSpPr>
          <p:cNvPr id="38" name="Rectangle 37"/>
          <p:cNvSpPr/>
          <p:nvPr/>
        </p:nvSpPr>
        <p:spPr bwMode="auto">
          <a:xfrm>
            <a:off x="7007749" y="2829038"/>
            <a:ext cx="5181600"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Minor in Game Design</a:t>
            </a:r>
          </a:p>
        </p:txBody>
      </p:sp>
      <p:sp>
        <p:nvSpPr>
          <p:cNvPr id="39" name="Rectangle 38"/>
          <p:cNvSpPr/>
          <p:nvPr/>
        </p:nvSpPr>
        <p:spPr bwMode="auto">
          <a:xfrm>
            <a:off x="5191317" y="2829038"/>
            <a:ext cx="1819083"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2012</a:t>
            </a:r>
          </a:p>
        </p:txBody>
      </p:sp>
      <p:sp>
        <p:nvSpPr>
          <p:cNvPr id="40" name="Rectangle 39"/>
          <p:cNvSpPr/>
          <p:nvPr/>
        </p:nvSpPr>
        <p:spPr bwMode="auto">
          <a:xfrm>
            <a:off x="7005100" y="4995076"/>
            <a:ext cx="5181600" cy="406400"/>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NY State Games Hub </a:t>
            </a:r>
            <a:r>
              <a:rPr kumimoji="1" lang="en-US" sz="1867" b="1" dirty="0" err="1">
                <a:solidFill>
                  <a:schemeClr val="bg2"/>
                </a:solidFill>
                <a:latin typeface="Verdana" pitchFamily="45" charset="0"/>
              </a:rPr>
              <a:t>CoE</a:t>
            </a:r>
            <a:endParaRPr kumimoji="1" lang="en-US" sz="1867" b="1" dirty="0">
              <a:solidFill>
                <a:schemeClr val="bg2"/>
              </a:solidFill>
              <a:latin typeface="Verdana" pitchFamily="45" charset="0"/>
            </a:endParaRPr>
          </a:p>
        </p:txBody>
      </p:sp>
      <p:sp>
        <p:nvSpPr>
          <p:cNvPr id="41" name="Rectangle 40"/>
          <p:cNvSpPr/>
          <p:nvPr/>
        </p:nvSpPr>
        <p:spPr bwMode="auto">
          <a:xfrm>
            <a:off x="5191317" y="4995076"/>
            <a:ext cx="1823499" cy="406400"/>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2017</a:t>
            </a:r>
          </a:p>
        </p:txBody>
      </p:sp>
      <p:cxnSp>
        <p:nvCxnSpPr>
          <p:cNvPr id="34" name="Straight Connector 33">
            <a:extLst>
              <a:ext uri="{FF2B5EF4-FFF2-40B4-BE49-F238E27FC236}">
                <a16:creationId xmlns:a16="http://schemas.microsoft.com/office/drawing/2014/main" id="{3869E563-C17C-4CE2-8CD8-84F0ABCA0F00}"/>
              </a:ext>
            </a:extLst>
          </p:cNvPr>
          <p:cNvCxnSpPr/>
          <p:nvPr/>
        </p:nvCxnSpPr>
        <p:spPr bwMode="auto">
          <a:xfrm>
            <a:off x="12368" y="5410200"/>
            <a:ext cx="12192000" cy="0"/>
          </a:xfrm>
          <a:prstGeom prst="line">
            <a:avLst/>
          </a:prstGeom>
          <a:solidFill>
            <a:schemeClr val="accent1"/>
          </a:solidFill>
          <a:ln w="730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0" y="4011"/>
            <a:ext cx="12192000" cy="0"/>
          </a:xfrm>
          <a:prstGeom prst="line">
            <a:avLst/>
          </a:prstGeom>
          <a:solidFill>
            <a:schemeClr val="accent1"/>
          </a:solidFill>
          <a:ln w="73025" cap="flat" cmpd="sng" algn="ctr">
            <a:solidFill>
              <a:schemeClr val="tx1"/>
            </a:solidFill>
            <a:prstDash val="solid"/>
            <a:round/>
            <a:headEnd type="none" w="med" len="med"/>
            <a:tailEnd type="none" w="med" len="med"/>
          </a:ln>
          <a:effectLst/>
        </p:spPr>
      </p:cxnSp>
      <p:sp>
        <p:nvSpPr>
          <p:cNvPr id="37" name="Rectangle 36">
            <a:extLst>
              <a:ext uri="{FF2B5EF4-FFF2-40B4-BE49-F238E27FC236}">
                <a16:creationId xmlns:a16="http://schemas.microsoft.com/office/drawing/2014/main" id="{F87A5D7D-8876-7043-A96E-E878FE4D9C9A}"/>
              </a:ext>
            </a:extLst>
          </p:cNvPr>
          <p:cNvSpPr/>
          <p:nvPr/>
        </p:nvSpPr>
        <p:spPr bwMode="auto">
          <a:xfrm>
            <a:off x="6995383" y="5384800"/>
            <a:ext cx="5181600" cy="406400"/>
          </a:xfrm>
          <a:prstGeom prst="rect">
            <a:avLst/>
          </a:prstGeom>
          <a:solidFill>
            <a:srgbClr val="82F1F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NY State Games Challenge</a:t>
            </a:r>
            <a:endParaRPr kumimoji="1" lang="en-US" sz="1867" b="1" dirty="0">
              <a:solidFill>
                <a:schemeClr val="bg2"/>
              </a:solidFill>
              <a:latin typeface="Verdana" pitchFamily="45" charset="0"/>
            </a:endParaRPr>
          </a:p>
          <a:p>
            <a:pPr defTabSz="1219170" fontAlgn="base">
              <a:spcBef>
                <a:spcPct val="0"/>
              </a:spcBef>
              <a:spcAft>
                <a:spcPct val="0"/>
              </a:spcAft>
            </a:pPr>
            <a:endParaRPr kumimoji="1" lang="en-US" sz="1867" b="1" dirty="0">
              <a:solidFill>
                <a:schemeClr val="bg2"/>
              </a:solidFill>
              <a:latin typeface="Verdana" pitchFamily="45" charset="0"/>
            </a:endParaRPr>
          </a:p>
        </p:txBody>
      </p:sp>
      <p:sp>
        <p:nvSpPr>
          <p:cNvPr id="43" name="Rectangle 42">
            <a:extLst>
              <a:ext uri="{FF2B5EF4-FFF2-40B4-BE49-F238E27FC236}">
                <a16:creationId xmlns:a16="http://schemas.microsoft.com/office/drawing/2014/main" id="{4E614565-F429-9348-9BBA-3E2721688C6A}"/>
              </a:ext>
            </a:extLst>
          </p:cNvPr>
          <p:cNvSpPr/>
          <p:nvPr/>
        </p:nvSpPr>
        <p:spPr bwMode="auto">
          <a:xfrm>
            <a:off x="5181600" y="5384800"/>
            <a:ext cx="1823499" cy="406400"/>
          </a:xfrm>
          <a:prstGeom prst="rect">
            <a:avLst/>
          </a:prstGeom>
          <a:solidFill>
            <a:srgbClr val="82F1F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2019</a:t>
            </a:r>
          </a:p>
        </p:txBody>
      </p:sp>
      <p:sp>
        <p:nvSpPr>
          <p:cNvPr id="44" name="Rectangle 43">
            <a:extLst>
              <a:ext uri="{FF2B5EF4-FFF2-40B4-BE49-F238E27FC236}">
                <a16:creationId xmlns:a16="http://schemas.microsoft.com/office/drawing/2014/main" id="{CF4FF8C8-CFD9-F94E-B41A-75A24DA085A3}"/>
              </a:ext>
            </a:extLst>
          </p:cNvPr>
          <p:cNvSpPr/>
          <p:nvPr/>
        </p:nvSpPr>
        <p:spPr bwMode="auto">
          <a:xfrm>
            <a:off x="6995383" y="5765800"/>
            <a:ext cx="5181600" cy="406400"/>
          </a:xfrm>
          <a:prstGeom prst="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AU Game Lab &amp; School of Comm</a:t>
            </a:r>
          </a:p>
          <a:p>
            <a:pPr defTabSz="1219170" fontAlgn="base">
              <a:spcBef>
                <a:spcPct val="0"/>
              </a:spcBef>
              <a:spcAft>
                <a:spcPct val="0"/>
              </a:spcAft>
            </a:pPr>
            <a:endParaRPr kumimoji="1" lang="en-US" sz="1867" b="1" dirty="0">
              <a:solidFill>
                <a:schemeClr val="bg2"/>
              </a:solidFill>
              <a:latin typeface="Verdana" pitchFamily="45" charset="0"/>
            </a:endParaRPr>
          </a:p>
        </p:txBody>
      </p:sp>
      <p:sp>
        <p:nvSpPr>
          <p:cNvPr id="45" name="Rectangle 44">
            <a:extLst>
              <a:ext uri="{FF2B5EF4-FFF2-40B4-BE49-F238E27FC236}">
                <a16:creationId xmlns:a16="http://schemas.microsoft.com/office/drawing/2014/main" id="{C4968290-D333-6C4B-BE7A-487B09ED14FE}"/>
              </a:ext>
            </a:extLst>
          </p:cNvPr>
          <p:cNvSpPr/>
          <p:nvPr/>
        </p:nvSpPr>
        <p:spPr bwMode="auto">
          <a:xfrm>
            <a:off x="5181600" y="5765800"/>
            <a:ext cx="1823499" cy="406400"/>
          </a:xfrm>
          <a:prstGeom prst="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2020</a:t>
            </a:r>
          </a:p>
        </p:txBody>
      </p:sp>
      <p:sp>
        <p:nvSpPr>
          <p:cNvPr id="46" name="Rectangle 45">
            <a:extLst>
              <a:ext uri="{FF2B5EF4-FFF2-40B4-BE49-F238E27FC236}">
                <a16:creationId xmlns:a16="http://schemas.microsoft.com/office/drawing/2014/main" id="{8AD3A5AA-2B3C-8E49-B673-2B9915657397}"/>
              </a:ext>
            </a:extLst>
          </p:cNvPr>
          <p:cNvSpPr/>
          <p:nvPr/>
        </p:nvSpPr>
        <p:spPr bwMode="auto">
          <a:xfrm>
            <a:off x="6995383" y="6172199"/>
            <a:ext cx="5181600" cy="681789"/>
          </a:xfrm>
          <a:prstGeom prst="rect">
            <a:avLst/>
          </a:prstGeom>
          <a:solidFill>
            <a:srgbClr val="9966FF"/>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err="1">
                <a:solidFill>
                  <a:schemeClr val="bg2"/>
                </a:solidFill>
                <a:latin typeface="Verdana" pitchFamily="45" charset="0"/>
              </a:rPr>
              <a:t>HITLab</a:t>
            </a:r>
            <a:r>
              <a:rPr kumimoji="1" lang="en-US" sz="1867" b="1" dirty="0">
                <a:solidFill>
                  <a:schemeClr val="bg2"/>
                </a:solidFill>
                <a:latin typeface="Verdana" pitchFamily="45" charset="0"/>
              </a:rPr>
              <a:t> NZ and AIGI</a:t>
            </a:r>
          </a:p>
        </p:txBody>
      </p:sp>
      <p:sp>
        <p:nvSpPr>
          <p:cNvPr id="47" name="Rectangle 46">
            <a:extLst>
              <a:ext uri="{FF2B5EF4-FFF2-40B4-BE49-F238E27FC236}">
                <a16:creationId xmlns:a16="http://schemas.microsoft.com/office/drawing/2014/main" id="{183ECEB1-31EA-914E-B4E7-5689AAA54CC8}"/>
              </a:ext>
            </a:extLst>
          </p:cNvPr>
          <p:cNvSpPr/>
          <p:nvPr/>
        </p:nvSpPr>
        <p:spPr bwMode="auto">
          <a:xfrm>
            <a:off x="5181600" y="6172200"/>
            <a:ext cx="1823499" cy="685800"/>
          </a:xfrm>
          <a:prstGeom prst="rect">
            <a:avLst/>
          </a:prstGeom>
          <a:solidFill>
            <a:srgbClr val="9966FF"/>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2020</a:t>
            </a:r>
          </a:p>
        </p:txBody>
      </p:sp>
    </p:spTree>
    <p:extLst>
      <p:ext uri="{BB962C8B-B14F-4D97-AF65-F5344CB8AC3E}">
        <p14:creationId xmlns:p14="http://schemas.microsoft.com/office/powerpoint/2010/main" val="3252335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3A7DAA-9DAB-453C-82F6-448416B9583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777184" y="-838"/>
            <a:ext cx="3412286" cy="5939137"/>
          </a:xfrm>
          <a:prstGeom prst="rect">
            <a:avLst/>
          </a:prstGeom>
          <a:ln w="12700">
            <a:solidFill>
              <a:schemeClr val="tx1"/>
            </a:solidFill>
          </a:ln>
        </p:spPr>
      </p:pic>
      <p:pic>
        <p:nvPicPr>
          <p:cNvPr id="5" name="Picture 4">
            <a:extLst>
              <a:ext uri="{FF2B5EF4-FFF2-40B4-BE49-F238E27FC236}">
                <a16:creationId xmlns:a16="http://schemas.microsoft.com/office/drawing/2014/main" id="{E6421189-DD80-47CC-A23A-124CBF1AC93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343400" y="-839"/>
            <a:ext cx="2604984" cy="5964923"/>
          </a:xfrm>
          <a:prstGeom prst="rect">
            <a:avLst/>
          </a:prstGeom>
          <a:ln w="12700">
            <a:solidFill>
              <a:schemeClr val="tx1"/>
            </a:solidFill>
          </a:ln>
        </p:spPr>
      </p:pic>
      <p:pic>
        <p:nvPicPr>
          <p:cNvPr id="7" name="Picture 6">
            <a:extLst>
              <a:ext uri="{FF2B5EF4-FFF2-40B4-BE49-F238E27FC236}">
                <a16:creationId xmlns:a16="http://schemas.microsoft.com/office/drawing/2014/main" id="{3E6E5F63-9A5D-493D-AC1D-A1E196F4C07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057401" y="0"/>
            <a:ext cx="2283470" cy="5964085"/>
          </a:xfrm>
          <a:prstGeom prst="rect">
            <a:avLst/>
          </a:prstGeom>
          <a:ln w="12700">
            <a:solidFill>
              <a:schemeClr val="tx1"/>
            </a:solidFill>
          </a:ln>
        </p:spPr>
      </p:pic>
      <p:pic>
        <p:nvPicPr>
          <p:cNvPr id="9" name="Picture 8">
            <a:extLst>
              <a:ext uri="{FF2B5EF4-FFF2-40B4-BE49-F238E27FC236}">
                <a16:creationId xmlns:a16="http://schemas.microsoft.com/office/drawing/2014/main" id="{916C7768-6B33-4466-86A4-0A3030F43DA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2"/>
            <a:ext cx="2057400" cy="5964085"/>
          </a:xfrm>
          <a:prstGeom prst="rect">
            <a:avLst/>
          </a:prstGeom>
          <a:ln w="12700">
            <a:solidFill>
              <a:schemeClr val="tx1"/>
            </a:solidFill>
          </a:ln>
        </p:spPr>
      </p:pic>
      <p:pic>
        <p:nvPicPr>
          <p:cNvPr id="11" name="Picture 10">
            <a:extLst>
              <a:ext uri="{FF2B5EF4-FFF2-40B4-BE49-F238E27FC236}">
                <a16:creationId xmlns:a16="http://schemas.microsoft.com/office/drawing/2014/main" id="{0A9FE41E-21FA-4874-ADA3-19CE16B8056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934200" y="-837"/>
            <a:ext cx="2461051" cy="5939137"/>
          </a:xfrm>
          <a:prstGeom prst="rect">
            <a:avLst/>
          </a:prstGeom>
          <a:ln w="12700">
            <a:solidFill>
              <a:schemeClr val="tx1"/>
            </a:solidFill>
          </a:ln>
        </p:spPr>
      </p:pic>
      <p:sp>
        <p:nvSpPr>
          <p:cNvPr id="14" name="Rectangle 13">
            <a:extLst>
              <a:ext uri="{FF2B5EF4-FFF2-40B4-BE49-F238E27FC236}">
                <a16:creationId xmlns:a16="http://schemas.microsoft.com/office/drawing/2014/main" id="{01FEE18B-F0F6-41F7-8D95-85885F1FF43D}"/>
              </a:ext>
            </a:extLst>
          </p:cNvPr>
          <p:cNvSpPr/>
          <p:nvPr/>
        </p:nvSpPr>
        <p:spPr>
          <a:xfrm>
            <a:off x="-2530" y="3352800"/>
            <a:ext cx="12192000" cy="2636233"/>
          </a:xfrm>
          <a:prstGeom prst="rect">
            <a:avLst/>
          </a:prstGeom>
          <a:gradFill>
            <a:gsLst>
              <a:gs pos="885">
                <a:schemeClr val="bg1">
                  <a:alpha val="0"/>
                </a:schemeClr>
              </a:gs>
              <a:gs pos="35000">
                <a:schemeClr val="bg1">
                  <a:alpha val="66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07BD6991-466E-4917-BF04-E410C488BC16}"/>
              </a:ext>
            </a:extLst>
          </p:cNvPr>
          <p:cNvSpPr>
            <a:spLocks noGrp="1"/>
          </p:cNvSpPr>
          <p:nvPr>
            <p:ph type="title"/>
          </p:nvPr>
        </p:nvSpPr>
        <p:spPr>
          <a:xfrm>
            <a:off x="1460" y="3886200"/>
            <a:ext cx="8610600" cy="1140628"/>
          </a:xfrm>
        </p:spPr>
        <p:txBody>
          <a:bodyPr/>
          <a:lstStyle/>
          <a:p>
            <a:pPr algn="l"/>
            <a:r>
              <a:rPr lang="en-US" dirty="0"/>
              <a:t> INCREDIBLE ALUMNI</a:t>
            </a:r>
          </a:p>
        </p:txBody>
      </p:sp>
      <p:sp>
        <p:nvSpPr>
          <p:cNvPr id="17" name="Rectangle 16">
            <a:extLst>
              <a:ext uri="{FF2B5EF4-FFF2-40B4-BE49-F238E27FC236}">
                <a16:creationId xmlns:a16="http://schemas.microsoft.com/office/drawing/2014/main" id="{E356652D-3F99-4345-AA0F-D5F1E8F4650B}"/>
              </a:ext>
            </a:extLst>
          </p:cNvPr>
          <p:cNvSpPr/>
          <p:nvPr/>
        </p:nvSpPr>
        <p:spPr>
          <a:xfrm>
            <a:off x="2530" y="4572000"/>
            <a:ext cx="2052341"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ALEX CUTTING</a:t>
            </a:r>
          </a:p>
          <a:p>
            <a:pPr algn="ctr"/>
            <a:r>
              <a:rPr lang="en-US" sz="1200" dirty="0"/>
              <a:t>Senior Assoc. Producer HALO</a:t>
            </a:r>
          </a:p>
          <a:p>
            <a:pPr algn="ctr"/>
            <a:r>
              <a:rPr lang="en-US" sz="1200" dirty="0"/>
              <a:t>Microsoft / 343</a:t>
            </a:r>
          </a:p>
        </p:txBody>
      </p:sp>
      <p:sp>
        <p:nvSpPr>
          <p:cNvPr id="19" name="Rectangle 18">
            <a:extLst>
              <a:ext uri="{FF2B5EF4-FFF2-40B4-BE49-F238E27FC236}">
                <a16:creationId xmlns:a16="http://schemas.microsoft.com/office/drawing/2014/main" id="{02F1D350-61A8-49A3-95CE-A4EDBFEBD33E}"/>
              </a:ext>
            </a:extLst>
          </p:cNvPr>
          <p:cNvSpPr/>
          <p:nvPr/>
        </p:nvSpPr>
        <p:spPr>
          <a:xfrm>
            <a:off x="2057400" y="4572000"/>
            <a:ext cx="2127492"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CLAUDE JEROME</a:t>
            </a:r>
          </a:p>
          <a:p>
            <a:pPr algn="ctr"/>
            <a:r>
              <a:rPr lang="en-US" sz="1200" dirty="0"/>
              <a:t>Gameplay Designer DESTINY</a:t>
            </a:r>
          </a:p>
          <a:p>
            <a:pPr algn="ctr"/>
            <a:r>
              <a:rPr lang="en-US" sz="1200" dirty="0"/>
              <a:t>Bungie</a:t>
            </a:r>
          </a:p>
        </p:txBody>
      </p:sp>
      <p:sp>
        <p:nvSpPr>
          <p:cNvPr id="20" name="Rectangle 19">
            <a:extLst>
              <a:ext uri="{FF2B5EF4-FFF2-40B4-BE49-F238E27FC236}">
                <a16:creationId xmlns:a16="http://schemas.microsoft.com/office/drawing/2014/main" id="{342F68E5-35EF-49B3-8FEB-CF0AC5BBECA7}"/>
              </a:ext>
            </a:extLst>
          </p:cNvPr>
          <p:cNvSpPr/>
          <p:nvPr/>
        </p:nvSpPr>
        <p:spPr>
          <a:xfrm>
            <a:off x="4112271" y="4572000"/>
            <a:ext cx="3126729"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DUSTIN KOCHENSPARGER</a:t>
            </a:r>
          </a:p>
          <a:p>
            <a:pPr algn="ctr"/>
            <a:r>
              <a:rPr lang="en-US" sz="1200" dirty="0"/>
              <a:t>Line Producer DLC</a:t>
            </a:r>
          </a:p>
          <a:p>
            <a:pPr algn="ctr"/>
            <a:r>
              <a:rPr lang="en-US" sz="1200" dirty="0"/>
              <a:t>DESTINY</a:t>
            </a:r>
          </a:p>
          <a:p>
            <a:pPr algn="ctr"/>
            <a:r>
              <a:rPr lang="en-US" sz="1200" dirty="0"/>
              <a:t>Bungie</a:t>
            </a:r>
          </a:p>
        </p:txBody>
      </p:sp>
      <p:sp>
        <p:nvSpPr>
          <p:cNvPr id="21" name="Rectangle 20">
            <a:extLst>
              <a:ext uri="{FF2B5EF4-FFF2-40B4-BE49-F238E27FC236}">
                <a16:creationId xmlns:a16="http://schemas.microsoft.com/office/drawing/2014/main" id="{09D61094-C520-4F65-9C1F-6CDE989BEB2F}"/>
              </a:ext>
            </a:extLst>
          </p:cNvPr>
          <p:cNvSpPr/>
          <p:nvPr/>
        </p:nvSpPr>
        <p:spPr>
          <a:xfrm>
            <a:off x="7100979" y="4572000"/>
            <a:ext cx="2127492"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SELA DAVIS</a:t>
            </a:r>
          </a:p>
          <a:p>
            <a:pPr algn="ctr"/>
            <a:r>
              <a:rPr lang="en-US" sz="1200" dirty="0"/>
              <a:t>Platform Engineer</a:t>
            </a:r>
          </a:p>
          <a:p>
            <a:pPr algn="ctr"/>
            <a:r>
              <a:rPr lang="en-US" sz="1200" dirty="0"/>
              <a:t>XBOX / XBOX Live</a:t>
            </a:r>
          </a:p>
          <a:p>
            <a:pPr algn="ctr"/>
            <a:r>
              <a:rPr lang="en-US" sz="1200" dirty="0"/>
              <a:t>Microsoft</a:t>
            </a:r>
          </a:p>
          <a:p>
            <a:pPr algn="ctr"/>
            <a:r>
              <a:rPr lang="en-US" sz="1200" dirty="0" err="1"/>
              <a:t>VReal</a:t>
            </a:r>
            <a:endParaRPr lang="en-US" sz="1200" dirty="0"/>
          </a:p>
        </p:txBody>
      </p:sp>
      <p:sp>
        <p:nvSpPr>
          <p:cNvPr id="22" name="Rectangle 21">
            <a:extLst>
              <a:ext uri="{FF2B5EF4-FFF2-40B4-BE49-F238E27FC236}">
                <a16:creationId xmlns:a16="http://schemas.microsoft.com/office/drawing/2014/main" id="{6A43EF8E-C6C7-434A-B0C8-6C4802B85387}"/>
              </a:ext>
            </a:extLst>
          </p:cNvPr>
          <p:cNvSpPr/>
          <p:nvPr/>
        </p:nvSpPr>
        <p:spPr>
          <a:xfrm>
            <a:off x="9395251" y="4572000"/>
            <a:ext cx="2720549"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ANNA SWEET</a:t>
            </a:r>
          </a:p>
          <a:p>
            <a:pPr algn="ctr"/>
            <a:r>
              <a:rPr lang="en-US" sz="1200" dirty="0"/>
              <a:t>Director of 3</a:t>
            </a:r>
            <a:r>
              <a:rPr lang="en-US" sz="1200" baseline="30000" dirty="0"/>
              <a:t>rd</a:t>
            </a:r>
            <a:r>
              <a:rPr lang="en-US" sz="1200" dirty="0"/>
              <a:t> Party Development</a:t>
            </a:r>
          </a:p>
          <a:p>
            <a:pPr algn="ctr"/>
            <a:r>
              <a:rPr lang="en-US" sz="1200" dirty="0"/>
              <a:t>STEAM</a:t>
            </a:r>
          </a:p>
          <a:p>
            <a:pPr algn="ctr"/>
            <a:r>
              <a:rPr lang="en-US" sz="1200" dirty="0"/>
              <a:t>Valve</a:t>
            </a:r>
          </a:p>
          <a:p>
            <a:pPr algn="ctr"/>
            <a:r>
              <a:rPr lang="en-US" sz="1200" dirty="0"/>
              <a:t>Oculus</a:t>
            </a:r>
          </a:p>
          <a:p>
            <a:pPr algn="ctr"/>
            <a:r>
              <a:rPr lang="en-US" sz="1200" dirty="0" err="1"/>
              <a:t>Caffeine.ty</a:t>
            </a:r>
            <a:endParaRPr lang="en-US" sz="1200" dirty="0"/>
          </a:p>
          <a:p>
            <a:pPr algn="ctr"/>
            <a:r>
              <a:rPr lang="en-US" sz="1200" dirty="0"/>
              <a:t>Microsoft XBOX</a:t>
            </a:r>
          </a:p>
        </p:txBody>
      </p:sp>
    </p:spTree>
    <p:extLst>
      <p:ext uri="{BB962C8B-B14F-4D97-AF65-F5344CB8AC3E}">
        <p14:creationId xmlns:p14="http://schemas.microsoft.com/office/powerpoint/2010/main" val="245450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BB4658B-C59A-5B48-ABD0-DDE361B2A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295399"/>
            <a:ext cx="8229600" cy="4622292"/>
          </a:xfrm>
          <a:prstGeom prst="rect">
            <a:avLst/>
          </a:prstGeom>
        </p:spPr>
      </p:pic>
      <p:sp>
        <p:nvSpPr>
          <p:cNvPr id="2" name="Title 1">
            <a:extLst>
              <a:ext uri="{FF2B5EF4-FFF2-40B4-BE49-F238E27FC236}">
                <a16:creationId xmlns:a16="http://schemas.microsoft.com/office/drawing/2014/main" id="{CABD5E8C-D84F-174B-A160-D3FF3916A119}"/>
              </a:ext>
            </a:extLst>
          </p:cNvPr>
          <p:cNvSpPr>
            <a:spLocks noGrp="1"/>
          </p:cNvSpPr>
          <p:nvPr>
            <p:ph type="title"/>
          </p:nvPr>
        </p:nvSpPr>
        <p:spPr>
          <a:xfrm>
            <a:off x="685800" y="533400"/>
            <a:ext cx="10820400" cy="1293028"/>
          </a:xfrm>
        </p:spPr>
        <p:txBody>
          <a:bodyPr/>
          <a:lstStyle/>
          <a:p>
            <a:r>
              <a:rPr lang="en-US" dirty="0"/>
              <a:t>Q: WHO PLAYS THEM?  A; EVERYONE.</a:t>
            </a:r>
          </a:p>
        </p:txBody>
      </p:sp>
      <p:pic>
        <p:nvPicPr>
          <p:cNvPr id="6" name="Content Placeholder 5">
            <a:extLst>
              <a:ext uri="{FF2B5EF4-FFF2-40B4-BE49-F238E27FC236}">
                <a16:creationId xmlns:a16="http://schemas.microsoft.com/office/drawing/2014/main" id="{E029E802-E0B7-FD44-A641-0235CBB4231E}"/>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3505200" y="1295400"/>
            <a:ext cx="4308825" cy="4624808"/>
          </a:xfrm>
        </p:spPr>
      </p:pic>
      <p:pic>
        <p:nvPicPr>
          <p:cNvPr id="8" name="Picture 7">
            <a:extLst>
              <a:ext uri="{FF2B5EF4-FFF2-40B4-BE49-F238E27FC236}">
                <a16:creationId xmlns:a16="http://schemas.microsoft.com/office/drawing/2014/main" id="{85430409-641D-1040-9D9C-A1CBE566EF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42" y="1295399"/>
            <a:ext cx="3572925" cy="4624808"/>
          </a:xfrm>
          <a:prstGeom prst="rect">
            <a:avLst/>
          </a:prstGeom>
        </p:spPr>
      </p:pic>
    </p:spTree>
    <p:extLst>
      <p:ext uri="{BB962C8B-B14F-4D97-AF65-F5344CB8AC3E}">
        <p14:creationId xmlns:p14="http://schemas.microsoft.com/office/powerpoint/2010/main" val="2118855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2CDFA54-455D-DD48-A4D2-CFA636112853}"/>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
            <a:ext cx="4876800" cy="5935333"/>
          </a:xfrm>
        </p:spPr>
      </p:pic>
      <p:pic>
        <p:nvPicPr>
          <p:cNvPr id="8" name="Picture 7">
            <a:extLst>
              <a:ext uri="{FF2B5EF4-FFF2-40B4-BE49-F238E27FC236}">
                <a16:creationId xmlns:a16="http://schemas.microsoft.com/office/drawing/2014/main" id="{1ECF1E24-20D3-6E45-BC08-1C8DDE762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0"/>
            <a:ext cx="7299158" cy="4085265"/>
          </a:xfrm>
          <a:prstGeom prst="rect">
            <a:avLst/>
          </a:prstGeom>
        </p:spPr>
      </p:pic>
      <p:pic>
        <p:nvPicPr>
          <p:cNvPr id="10" name="Picture 9">
            <a:extLst>
              <a:ext uri="{FF2B5EF4-FFF2-40B4-BE49-F238E27FC236}">
                <a16:creationId xmlns:a16="http://schemas.microsoft.com/office/drawing/2014/main" id="{3A471625-AEE4-554B-9805-0E27F4A9B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1" y="4086617"/>
            <a:ext cx="2667000" cy="1848716"/>
          </a:xfrm>
          <a:prstGeom prst="rect">
            <a:avLst/>
          </a:prstGeom>
        </p:spPr>
      </p:pic>
      <p:pic>
        <p:nvPicPr>
          <p:cNvPr id="12" name="Picture 11">
            <a:extLst>
              <a:ext uri="{FF2B5EF4-FFF2-40B4-BE49-F238E27FC236}">
                <a16:creationId xmlns:a16="http://schemas.microsoft.com/office/drawing/2014/main" id="{71C4961A-0959-6C42-BFE5-A8CA7AC855C1}"/>
              </a:ext>
            </a:extLst>
          </p:cNvPr>
          <p:cNvPicPr>
            <a:picLocks noChangeAspect="1"/>
          </p:cNvPicPr>
          <p:nvPr/>
        </p:nvPicPr>
        <p:blipFill rotWithShape="1">
          <a:blip r:embed="rId5">
            <a:extLst>
              <a:ext uri="{28A0092B-C50C-407E-A947-70E740481C1C}">
                <a14:useLocalDpi xmlns:a14="http://schemas.microsoft.com/office/drawing/2010/main" val="0"/>
              </a:ext>
            </a:extLst>
          </a:blip>
          <a:srcRect t="21403" b="2"/>
          <a:stretch/>
        </p:blipFill>
        <p:spPr>
          <a:xfrm>
            <a:off x="4794291" y="4085265"/>
            <a:ext cx="7381667" cy="1850067"/>
          </a:xfrm>
          <a:prstGeom prst="rect">
            <a:avLst/>
          </a:prstGeom>
        </p:spPr>
      </p:pic>
    </p:spTree>
    <p:extLst>
      <p:ext uri="{BB962C8B-B14F-4D97-AF65-F5344CB8AC3E}">
        <p14:creationId xmlns:p14="http://schemas.microsoft.com/office/powerpoint/2010/main" val="4182591253"/>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863</TotalTime>
  <Words>2409</Words>
  <Application>Microsoft Macintosh PowerPoint</Application>
  <PresentationFormat>Widescreen</PresentationFormat>
  <Paragraphs>254</Paragraphs>
  <Slides>47</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Century Gothic</vt:lpstr>
      <vt:lpstr>Verdana</vt:lpstr>
      <vt:lpstr>Vapor Trail</vt:lpstr>
      <vt:lpstr>PowerPoint Presentation</vt:lpstr>
      <vt:lpstr>Today’s Talk</vt:lpstr>
      <vt:lpstr>PART 1: GAMES, WHO PLAYS THEM, &amp; WHO MAKES THEM</vt:lpstr>
      <vt:lpstr>HI, I’m ANDY</vt:lpstr>
      <vt:lpstr>I make things.</vt:lpstr>
      <vt:lpstr>A LONG CAREER OF WORKING AND PLAYING WITH GAMES</vt:lpstr>
      <vt:lpstr> INCREDIBLE ALUMNI</vt:lpstr>
      <vt:lpstr>Q: WHO PLAYS THEM?  A; EVERYONE.</vt:lpstr>
      <vt:lpstr>PowerPoint Presentation</vt:lpstr>
      <vt:lpstr>KINDS OF GAMES VARY WIDELY, AS DOES THEIR  PURPOSE</vt:lpstr>
      <vt:lpstr>“SERIOUS” GAMES | PLAYFUL LEARNING</vt:lpstr>
      <vt:lpstr>A few examples</vt:lpstr>
      <vt:lpstr>TREND: PLATFORMIZATION</vt:lpstr>
      <vt:lpstr>NOTE: TENCENT ALSO OWNS PIECES OF OTHER MAJOR STUDIOS…</vt:lpstr>
      <vt:lpstr>THIS IS WHERE ALL OF THE GROWTH POTENTIAL IS…</vt:lpstr>
      <vt:lpstr>A little bit on the history of games in higher ed</vt:lpstr>
      <vt:lpstr>PowerPoint Presentation</vt:lpstr>
      <vt:lpstr>PowerPoint Presentation</vt:lpstr>
      <vt:lpstr>FIELD REPORTS &amp; EXAMINATIONS</vt:lpstr>
      <vt:lpstr>PowerPoint Presentation</vt:lpstr>
      <vt:lpstr>PowerPoint Presentation</vt:lpstr>
      <vt:lpstr>PowerPoint Presentation</vt:lpstr>
      <vt:lpstr>PART 2: GAMES and LIVESTREAMING</vt:lpstr>
      <vt:lpstr>BACKGROUND ON TWITCH</vt:lpstr>
      <vt:lpstr>A BIT ABOUT GAMES &amp; STREAMING</vt:lpstr>
      <vt:lpstr>NOTIONS OF “AUTHENTICITY”</vt:lpstr>
      <vt:lpstr>So that got me thinking about “ARTIST ADAM” &amp; oTHERS</vt:lpstr>
      <vt:lpstr>So I watched way to many hours of art streaming</vt:lpstr>
      <vt:lpstr>Motivations &amp; LABOR</vt:lpstr>
      <vt:lpstr>NEGOTIATED LABOR WITH THE PLATFORM ITSELSF</vt:lpstr>
      <vt:lpstr>“MAKE BETTER ART”</vt:lpstr>
      <vt:lpstr>Monetization &amp; AUDIEINCE  (YET MORE LABOR)</vt:lpstr>
      <vt:lpstr>Community, Engagement, and Crossover, Oh My! (LABOR++)</vt:lpstr>
      <vt:lpstr>Toxicity (INFINITE LABOR)</vt:lpstr>
      <vt:lpstr>Authenticity</vt:lpstr>
      <vt:lpstr>DEVELOPMENT Streaming… TRENDS? MICRO-TRENDS? EDU POTENTIALITIES?</vt:lpstr>
      <vt:lpstr>MOAR RES34CH PLZ</vt:lpstr>
      <vt:lpstr>THIS ISN’T LIMITED TO THE STATES: TOP 5 STREAMING PLATFORMS IN CHINA, 2018</vt:lpstr>
      <vt:lpstr>PART 3: BRINGING THIS BACK TO GAMES, eSPORTS, and AUDIENCE</vt:lpstr>
      <vt:lpstr>PowerPoint Presentation</vt:lpstr>
      <vt:lpstr>PowerPoint Presentation</vt:lpstr>
      <vt:lpstr>STILL, ESPORTS IS SMALLER % OF AUDIENCE</vt:lpstr>
      <vt:lpstr>VYING FOR CELEBRITY AND VIEWERSHIP BY PLATFORM</vt:lpstr>
      <vt:lpstr>A CALL FOR BETTER COVERAGE, THAT REALLY ENGAGES WITH THE MEDIUM AND THE CULTRE</vt:lpstr>
      <vt:lpstr>LIVESTREAMING IS LIVE, AND THAT MEANS CONTROVERSY AS AUDIENCES SCALE</vt:lpstr>
      <vt:lpstr>GAMING IS GLOBAL</vt:lpstr>
      <vt:lpstr>THANKS &amp;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Phelps</dc:creator>
  <cp:lastModifiedBy>Andy Phelps</cp:lastModifiedBy>
  <cp:revision>17</cp:revision>
  <dcterms:created xsi:type="dcterms:W3CDTF">2019-10-25T16:42:01Z</dcterms:created>
  <dcterms:modified xsi:type="dcterms:W3CDTF">2019-10-28T15:36:59Z</dcterms:modified>
</cp:coreProperties>
</file>