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43"/>
  </p:notesMasterIdLst>
  <p:sldIdLst>
    <p:sldId id="557" r:id="rId2"/>
    <p:sldId id="544" r:id="rId3"/>
    <p:sldId id="394" r:id="rId4"/>
    <p:sldId id="389" r:id="rId5"/>
    <p:sldId id="272" r:id="rId6"/>
    <p:sldId id="552" r:id="rId7"/>
    <p:sldId id="478" r:id="rId8"/>
    <p:sldId id="516" r:id="rId9"/>
    <p:sldId id="538" r:id="rId10"/>
    <p:sldId id="396" r:id="rId11"/>
    <p:sldId id="618" r:id="rId12"/>
    <p:sldId id="587" r:id="rId13"/>
    <p:sldId id="619" r:id="rId14"/>
    <p:sldId id="617" r:id="rId15"/>
    <p:sldId id="555" r:id="rId16"/>
    <p:sldId id="471" r:id="rId17"/>
    <p:sldId id="518" r:id="rId18"/>
    <p:sldId id="578" r:id="rId19"/>
    <p:sldId id="517" r:id="rId20"/>
    <p:sldId id="569" r:id="rId21"/>
    <p:sldId id="583" r:id="rId22"/>
    <p:sldId id="574" r:id="rId23"/>
    <p:sldId id="616" r:id="rId24"/>
    <p:sldId id="570" r:id="rId25"/>
    <p:sldId id="581" r:id="rId26"/>
    <p:sldId id="554" r:id="rId27"/>
    <p:sldId id="582" r:id="rId28"/>
    <p:sldId id="615" r:id="rId29"/>
    <p:sldId id="365" r:id="rId30"/>
    <p:sldId id="621" r:id="rId31"/>
    <p:sldId id="366" r:id="rId32"/>
    <p:sldId id="614" r:id="rId33"/>
    <p:sldId id="553" r:id="rId34"/>
    <p:sldId id="541" r:id="rId35"/>
    <p:sldId id="392" r:id="rId36"/>
    <p:sldId id="502" r:id="rId37"/>
    <p:sldId id="591" r:id="rId38"/>
    <p:sldId id="584" r:id="rId39"/>
    <p:sldId id="545" r:id="rId40"/>
    <p:sldId id="620" r:id="rId41"/>
    <p:sldId id="52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Phelps" initials="AP" lastIdx="1" clrIdx="0">
    <p:extLst>
      <p:ext uri="{19B8F6BF-5375-455C-9EA6-DF929625EA0E}">
        <p15:presenceInfo xmlns:p15="http://schemas.microsoft.com/office/powerpoint/2012/main" userId="S::phelps@american.edu::9c5dcb8b-56b1-40ce-b88d-d8068bb07c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A24"/>
    <a:srgbClr val="266998"/>
    <a:srgbClr val="FF99FF"/>
    <a:srgbClr val="9966FF"/>
    <a:srgbClr val="1683C3"/>
    <a:srgbClr val="317ACA"/>
    <a:srgbClr val="FF2CF8"/>
    <a:srgbClr val="82F1F9"/>
    <a:srgbClr val="FF00FF"/>
    <a:srgbClr val="006C75"/>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875" autoAdjust="0"/>
    <p:restoredTop sz="89456" autoAdjust="0"/>
  </p:normalViewPr>
  <p:slideViewPr>
    <p:cSldViewPr>
      <p:cViewPr varScale="1">
        <p:scale>
          <a:sx n="112" d="100"/>
          <a:sy n="112" d="100"/>
        </p:scale>
        <p:origin x="208" y="22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4.769"/>
    </inkml:context>
    <inkml:brush xml:id="br0">
      <inkml:brushProperty name="width" value="0.05" units="cm"/>
      <inkml:brushProperty name="height" value="0.05" units="cm"/>
    </inkml:brush>
  </inkml:definitions>
  <inkml:trace contextRef="#ctx0" brushRef="#br0">1 64 5504,'5'-16'2112,"0"7"-1664,18 1-256,-13 4-160,9-1-800,4-2-224,10 2-1056,6-4-416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5.640"/>
    </inkml:context>
    <inkml:brush xml:id="br0">
      <inkml:brushProperty name="width" value="0.05" units="cm"/>
      <inkml:brushProperty name="height" value="0.05" units="cm"/>
    </inkml:brush>
  </inkml:definitions>
  <inkml:trace contextRef="#ctx0" brushRef="#br0">23 18 9216,'-17'-18'3424,"12"18"-2656,5 5-384,0-5-256,8 0-416,3 4 32,3-1-288,0 3-64,0-6 320,0 0-992,5-6-384,5 3-1248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7:15.402"/>
    </inkml:context>
    <inkml:brush xml:id="br0">
      <inkml:brushProperty name="width" value="0.05" units="cm"/>
      <inkml:brushProperty name="height" value="0.05" units="cm"/>
    </inkml:brush>
  </inkml:definitions>
  <inkml:trace contextRef="#ctx0" brushRef="#br0">33 22 10752,'-28'-16'4032,"23"11"-3136,5 10-320,0-5-321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ED5283-B290-4C9D-A495-3625915AE055}" type="datetimeFigureOut">
              <a:rPr lang="en-US" smtClean="0"/>
              <a:t>3/18/20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150A4E-9BF1-4BAD-84B0-B89A8DE868A6}" type="slidenum">
              <a:rPr lang="en-US" smtClean="0"/>
              <a:t>‹#›</a:t>
            </a:fld>
            <a:endParaRPr lang="en-US"/>
          </a:p>
        </p:txBody>
      </p:sp>
    </p:spTree>
    <p:extLst>
      <p:ext uri="{BB962C8B-B14F-4D97-AF65-F5344CB8AC3E}">
        <p14:creationId xmlns:p14="http://schemas.microsoft.com/office/powerpoint/2010/main" val="1244041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a:t>
            </a:fld>
            <a:endParaRPr lang="en-US"/>
          </a:p>
        </p:txBody>
      </p:sp>
    </p:spTree>
    <p:extLst>
      <p:ext uri="{BB962C8B-B14F-4D97-AF65-F5344CB8AC3E}">
        <p14:creationId xmlns:p14="http://schemas.microsoft.com/office/powerpoint/2010/main" val="1919923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highlight those 3 because of the things we learned and as data points</a:t>
            </a:r>
            <a:r>
              <a:rPr lang="en-US" baseline="0" dirty="0"/>
              <a:t> of growth, but the thing is we did a LOT of stuff from a LOT of work for a LOT of people!  It’s a lot bigger a community than people even think about.  It’s easy when you are working on ‘your thing’ to not realize the scope and scale of everything else that’s happening and going on.</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36</a:t>
            </a:fld>
            <a:endParaRPr lang="en-US"/>
          </a:p>
        </p:txBody>
      </p:sp>
    </p:spTree>
    <p:extLst>
      <p:ext uri="{BB962C8B-B14F-4D97-AF65-F5344CB8AC3E}">
        <p14:creationId xmlns:p14="http://schemas.microsoft.com/office/powerpoint/2010/main" val="2979966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39</a:t>
            </a:fld>
            <a:endParaRPr lang="en-US"/>
          </a:p>
        </p:txBody>
      </p:sp>
    </p:spTree>
    <p:extLst>
      <p:ext uri="{BB962C8B-B14F-4D97-AF65-F5344CB8AC3E}">
        <p14:creationId xmlns:p14="http://schemas.microsoft.com/office/powerpoint/2010/main" val="1645979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40</a:t>
            </a:fld>
            <a:endParaRPr lang="en-US"/>
          </a:p>
        </p:txBody>
      </p:sp>
    </p:spTree>
    <p:extLst>
      <p:ext uri="{BB962C8B-B14F-4D97-AF65-F5344CB8AC3E}">
        <p14:creationId xmlns:p14="http://schemas.microsoft.com/office/powerpoint/2010/main" val="2082667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41</a:t>
            </a:fld>
            <a:endParaRPr lang="en-US"/>
          </a:p>
        </p:txBody>
      </p:sp>
    </p:spTree>
    <p:extLst>
      <p:ext uri="{BB962C8B-B14F-4D97-AF65-F5344CB8AC3E}">
        <p14:creationId xmlns:p14="http://schemas.microsoft.com/office/powerpoint/2010/main" val="2211705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5</a:t>
            </a:fld>
            <a:endParaRPr lang="en-US"/>
          </a:p>
        </p:txBody>
      </p:sp>
    </p:spTree>
    <p:extLst>
      <p:ext uri="{BB962C8B-B14F-4D97-AF65-F5344CB8AC3E}">
        <p14:creationId xmlns:p14="http://schemas.microsoft.com/office/powerpoint/2010/main" val="687196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7</a:t>
            </a:fld>
            <a:endParaRPr lang="en-US"/>
          </a:p>
        </p:txBody>
      </p:sp>
    </p:spTree>
    <p:extLst>
      <p:ext uri="{BB962C8B-B14F-4D97-AF65-F5344CB8AC3E}">
        <p14:creationId xmlns:p14="http://schemas.microsoft.com/office/powerpoint/2010/main" val="3749527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quote is from Ian </a:t>
            </a:r>
            <a:r>
              <a:rPr lang="en-US" dirty="0" err="1"/>
              <a:t>Horswill</a:t>
            </a:r>
            <a:r>
              <a:rPr lang="en-US" dirty="0"/>
              <a:t>, who said it, I think the first time? sitting on the floor of Microsoft Research at the MSR Faculty Summit a number of years ago.  It has been rolling around in the back of my brain ever since – and it was the fundamental thing upon which MAGIC was founded, that somehow</a:t>
            </a:r>
            <a:r>
              <a:rPr lang="en-US" baseline="0" dirty="0"/>
              <a:t> design research, making prototypes to test ideas, learning by making new things and new experiences, needed to be recognized and valued.  At RIT we’ve sometimes used the rhetoric of STEM and Research to de-value those activities in weird ways.  </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10</a:t>
            </a:fld>
            <a:endParaRPr lang="en-US"/>
          </a:p>
        </p:txBody>
      </p:sp>
    </p:spTree>
    <p:extLst>
      <p:ext uri="{BB962C8B-B14F-4D97-AF65-F5344CB8AC3E}">
        <p14:creationId xmlns:p14="http://schemas.microsoft.com/office/powerpoint/2010/main" val="990800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Artwork by Roger Dean</a:t>
            </a: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22</a:t>
            </a:fld>
            <a:endParaRPr lang="en-US"/>
          </a:p>
        </p:txBody>
      </p:sp>
    </p:spTree>
    <p:extLst>
      <p:ext uri="{BB962C8B-B14F-4D97-AF65-F5344CB8AC3E}">
        <p14:creationId xmlns:p14="http://schemas.microsoft.com/office/powerpoint/2010/main" val="4079289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29</a:t>
            </a:fld>
            <a:endParaRPr lang="en-US"/>
          </a:p>
        </p:txBody>
      </p:sp>
    </p:spTree>
    <p:extLst>
      <p:ext uri="{BB962C8B-B14F-4D97-AF65-F5344CB8AC3E}">
        <p14:creationId xmlns:p14="http://schemas.microsoft.com/office/powerpoint/2010/main" val="1709158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31</a:t>
            </a:fld>
            <a:endParaRPr lang="en-US"/>
          </a:p>
        </p:txBody>
      </p:sp>
    </p:spTree>
    <p:extLst>
      <p:ext uri="{BB962C8B-B14F-4D97-AF65-F5344CB8AC3E}">
        <p14:creationId xmlns:p14="http://schemas.microsoft.com/office/powerpoint/2010/main" val="2928039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Funded by Microsoft Research on games &amp; learning.  Three-tier development, cloud based deployment, database coupling </a:t>
            </a: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34</a:t>
            </a:fld>
            <a:endParaRPr lang="en-US"/>
          </a:p>
        </p:txBody>
      </p:sp>
    </p:spTree>
    <p:extLst>
      <p:ext uri="{BB962C8B-B14F-4D97-AF65-F5344CB8AC3E}">
        <p14:creationId xmlns:p14="http://schemas.microsoft.com/office/powerpoint/2010/main" val="1051030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big high-vis project that was (a) external client through the studio, (b) multi-disciplinary team, (c) primarily managed entirely by staff</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35</a:t>
            </a:fld>
            <a:endParaRPr lang="en-US"/>
          </a:p>
        </p:txBody>
      </p:sp>
    </p:spTree>
    <p:extLst>
      <p:ext uri="{BB962C8B-B14F-4D97-AF65-F5344CB8AC3E}">
        <p14:creationId xmlns:p14="http://schemas.microsoft.com/office/powerpoint/2010/main" val="4044763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03405"/>
            <a:ext cx="9448800" cy="1825096"/>
          </a:xfrm>
          <a:prstGeom prst="rect">
            <a:avLst/>
          </a:prstGeo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a:prstGeom prst="rect">
            <a:avLst/>
          </a:prstGeo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a:prstGeom prst="rect">
            <a:avLst/>
          </a:prstGeom>
        </p:spPr>
        <p:txBody>
          <a:bodyPr/>
          <a:lstStyle/>
          <a:p>
            <a:fld id="{8D09C3F4-52B8-4334-B4BD-1798F76EF53A}" type="datetimeFigureOut">
              <a:rPr lang="en-US" smtClean="0"/>
              <a:pPr/>
              <a:t>3/18/20</a:t>
            </a:fld>
            <a:endParaRPr lang="en-US"/>
          </a:p>
        </p:txBody>
      </p:sp>
      <p:sp>
        <p:nvSpPr>
          <p:cNvPr id="5" name="Footer Placeholder 4"/>
          <p:cNvSpPr>
            <a:spLocks noGrp="1"/>
          </p:cNvSpPr>
          <p:nvPr>
            <p:ph type="ftr" sz="quarter" idx="11"/>
          </p:nvPr>
        </p:nvSpPr>
        <p:spPr>
          <a:xfrm>
            <a:off x="1371600" y="4323845"/>
            <a:ext cx="640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371406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a:prstGeom prst="rect">
            <a:avLst/>
          </a:prstGeo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a:prstGeom prst="rect">
            <a:avLst/>
          </a:prstGeo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3/18/20</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9966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2"/>
            <a:ext cx="10820400" cy="2802467"/>
          </a:xfrm>
          <a:prstGeom prst="rect">
            <a:avLst/>
          </a:prstGeo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3/18/20</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297470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4467" y="753533"/>
            <a:ext cx="10151533" cy="2604495"/>
          </a:xfrm>
          <a:prstGeom prst="rect">
            <a:avLst/>
          </a:prstGeo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a:prstGeom prst="rect">
            <a:avLst/>
          </a:prstGeo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a:prstGeom prst="rect">
            <a:avLst/>
          </a:prstGeo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3/18/20</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86228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24495" y="1124701"/>
            <a:ext cx="10146186" cy="2511835"/>
          </a:xfrm>
          <a:prstGeom prst="rect">
            <a:avLst/>
          </a:prstGeo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a:prstGeom prst="rect">
            <a:avLst/>
          </a:prstGeo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a:prstGeom prst="rect">
            <a:avLst/>
          </a:prstGeom>
        </p:spPr>
        <p:txBody>
          <a:bodyPr/>
          <a:lstStyle>
            <a:lvl1pPr algn="r">
              <a:defRPr/>
            </a:lvl1pPr>
          </a:lstStyle>
          <a:p>
            <a:fld id="{8D09C3F4-52B8-4334-B4BD-1798F76EF53A}" type="datetimeFigureOut">
              <a:rPr lang="en-US" smtClean="0"/>
              <a:pPr/>
              <a:t>3/18/20</a:t>
            </a:fld>
            <a:endParaRPr lang="en-US" dirty="0"/>
          </a:p>
        </p:txBody>
      </p:sp>
      <p:sp>
        <p:nvSpPr>
          <p:cNvPr id="6" name="Footer Placeholder 5"/>
          <p:cNvSpPr>
            <a:spLocks noGrp="1"/>
          </p:cNvSpPr>
          <p:nvPr>
            <p:ph type="ftr" sz="quarter" idx="11"/>
          </p:nvPr>
        </p:nvSpPr>
        <p:spPr>
          <a:xfrm>
            <a:off x="685800" y="378883"/>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05153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a:prstGeom prst="rect">
            <a:avLst/>
          </a:prstGeo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3/18/20</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5131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a:prstGeom prst="rect">
            <a:avLst/>
          </a:prstGeo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3/18/20</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34616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3/18/20</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289844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745066"/>
            <a:ext cx="2057400" cy="3903133"/>
          </a:xfrm>
          <a:prstGeom prst="rect">
            <a:avLst/>
          </a:prstGeo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a:prstGeom prst="rect">
            <a:avLst/>
          </a:prstGeom>
        </p:spPr>
        <p:txBody>
          <a:bodyPr/>
          <a:lstStyle>
            <a:lvl1pPr algn="r">
              <a:defRPr/>
            </a:lvl1pPr>
          </a:lstStyle>
          <a:p>
            <a:fld id="{8D09C3F4-52B8-4334-B4BD-1798F76EF53A}" type="datetimeFigureOut">
              <a:rPr lang="en-US" smtClean="0"/>
              <a:pPr/>
              <a:t>3/18/20</a:t>
            </a:fld>
            <a:endParaRPr lang="en-US"/>
          </a:p>
        </p:txBody>
      </p:sp>
      <p:sp>
        <p:nvSpPr>
          <p:cNvPr id="5" name="Footer Placeholder 4"/>
          <p:cNvSpPr>
            <a:spLocks noGrp="1"/>
          </p:cNvSpPr>
          <p:nvPr>
            <p:ph type="ftr" sz="quarter" idx="11"/>
          </p:nvPr>
        </p:nvSpPr>
        <p:spPr>
          <a:xfrm>
            <a:off x="685800" y="381000"/>
            <a:ext cx="699149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82788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711200" y="889000"/>
            <a:ext cx="10769600" cy="1041400"/>
          </a:xfrm>
          <a:prstGeom prst="rect">
            <a:avLst/>
          </a:prstGeom>
        </p:spPr>
        <p:txBody>
          <a:bodyPr/>
          <a:lstStyle/>
          <a:p>
            <a:endParaRPr lang="en-US" dirty="0"/>
          </a:p>
        </p:txBody>
      </p:sp>
      <p:sp>
        <p:nvSpPr>
          <p:cNvPr id="9" name="Content Placeholder 2"/>
          <p:cNvSpPr>
            <a:spLocks noGrp="1"/>
          </p:cNvSpPr>
          <p:nvPr>
            <p:ph sz="quarter" idx="10"/>
          </p:nvPr>
        </p:nvSpPr>
        <p:spPr>
          <a:xfrm>
            <a:off x="711200" y="2006600"/>
            <a:ext cx="10769600" cy="36576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8349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85800" y="2194560"/>
            <a:ext cx="108204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3/18/20</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154636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3"/>
            <a:ext cx="10820399" cy="2801935"/>
          </a:xfrm>
          <a:prstGeom prst="rect">
            <a:avLst/>
          </a:prstGeo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a:prstGeom prst="rect">
            <a:avLst/>
          </a:prstGeo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3/18/20</a:t>
            </a:fld>
            <a:endParaRPr lang="en-US"/>
          </a:p>
        </p:txBody>
      </p:sp>
      <p:sp>
        <p:nvSpPr>
          <p:cNvPr id="5" name="Footer Placeholder 4"/>
          <p:cNvSpPr>
            <a:spLocks noGrp="1"/>
          </p:cNvSpPr>
          <p:nvPr>
            <p:ph type="ftr" sz="quarter" idx="11"/>
          </p:nvPr>
        </p:nvSpPr>
        <p:spPr>
          <a:xfrm>
            <a:off x="685800" y="381001"/>
            <a:ext cx="6991492" cy="36406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828570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3/18/20</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28754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3/18/20</a:t>
            </a:fld>
            <a:endParaRPr lang="en-US" dirty="0"/>
          </a:p>
        </p:txBody>
      </p:sp>
      <p:sp>
        <p:nvSpPr>
          <p:cNvPr id="8" name="Footer Placeholder 7"/>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6090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8D09C3F4-52B8-4334-B4BD-1798F76EF53A}" type="datetimeFigureOut">
              <a:rPr lang="en-US" smtClean="0"/>
              <a:pPr/>
              <a:t>3/18/20</a:t>
            </a:fld>
            <a:endParaRPr lang="en-US"/>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23863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3/18/20</a:t>
            </a:fld>
            <a:endParaRPr lang="en-US" dirty="0"/>
          </a:p>
        </p:txBody>
      </p:sp>
      <p:sp>
        <p:nvSpPr>
          <p:cNvPr id="3" name="Footer Placeholder 2"/>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18781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a:prstGeom prst="rect">
            <a:avLst/>
          </a:prstGeo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a:prstGeom prst="rect">
            <a:avLst/>
          </a:prstGeo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3/18/20</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0037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a:prstGeom prst="rect">
            <a:avLst/>
          </a:prstGeo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3/18/20</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68362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447800" y="6096000"/>
            <a:ext cx="6629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r>
              <a:rPr lang="en-US" sz="1200" baseline="0" dirty="0">
                <a:solidFill>
                  <a:schemeClr val="tx2">
                    <a:lumMod val="90000"/>
                  </a:schemeClr>
                </a:solidFill>
                <a:latin typeface="Calibri" panose="020F0502020204030204" pitchFamily="34" charset="0"/>
              </a:rPr>
              <a:t>ANDREW PHELPS</a:t>
            </a:r>
          </a:p>
          <a:p>
            <a:pPr algn="l"/>
            <a:r>
              <a:rPr lang="en-US" sz="1200" baseline="0" dirty="0">
                <a:solidFill>
                  <a:schemeClr val="tx2">
                    <a:lumMod val="90000"/>
                  </a:schemeClr>
                </a:solidFill>
                <a:latin typeface="Calibri" panose="020F0502020204030204" pitchFamily="34" charset="0"/>
              </a:rPr>
              <a:t>ANDYWORLD.IO </a:t>
            </a:r>
          </a:p>
          <a:p>
            <a:pPr algn="l"/>
            <a:r>
              <a:rPr lang="en-US" sz="1200" baseline="0" dirty="0">
                <a:solidFill>
                  <a:schemeClr val="tx2">
                    <a:lumMod val="90000"/>
                  </a:schemeClr>
                </a:solidFill>
                <a:latin typeface="Calibri" panose="020F0502020204030204" pitchFamily="34" charset="0"/>
              </a:rPr>
              <a:t>@ANDYMPHELPS</a:t>
            </a:r>
            <a:endParaRPr lang="en-US" sz="1200" dirty="0">
              <a:solidFill>
                <a:schemeClr val="tx2">
                  <a:lumMod val="90000"/>
                </a:schemeClr>
              </a:solidFill>
              <a:latin typeface="Calibri" panose="020F0502020204030204" pitchFamily="34" charset="0"/>
            </a:endParaRPr>
          </a:p>
        </p:txBody>
      </p:sp>
      <p:pic>
        <p:nvPicPr>
          <p:cNvPr id="3" name="Picture 2">
            <a:extLst>
              <a:ext uri="{FF2B5EF4-FFF2-40B4-BE49-F238E27FC236}">
                <a16:creationId xmlns:a16="http://schemas.microsoft.com/office/drawing/2014/main" id="{8546A19B-1B38-4550-810C-3C51B44FB7DC}"/>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228600" y="6096000"/>
            <a:ext cx="1066800" cy="555131"/>
          </a:xfrm>
          <a:prstGeom prst="rect">
            <a:avLst/>
          </a:prstGeom>
          <a:ln w="12700">
            <a:solidFill>
              <a:schemeClr val="tx1"/>
            </a:solidFill>
          </a:ln>
        </p:spPr>
      </p:pic>
      <p:pic>
        <p:nvPicPr>
          <p:cNvPr id="5" name="Picture 4">
            <a:extLst>
              <a:ext uri="{FF2B5EF4-FFF2-40B4-BE49-F238E27FC236}">
                <a16:creationId xmlns:a16="http://schemas.microsoft.com/office/drawing/2014/main" id="{3A676D98-126E-4236-8D46-CA16B3B7F496}"/>
              </a:ext>
            </a:extLst>
          </p:cNvPr>
          <p:cNvPicPr>
            <a:picLocks noChangeAspect="1"/>
          </p:cNvPicPr>
          <p:nvPr userDrawn="1"/>
        </p:nvPicPr>
        <p:blipFill rotWithShape="1">
          <a:blip r:embed="rId21" cstate="email">
            <a:extLst>
              <a:ext uri="{28A0092B-C50C-407E-A947-70E740481C1C}">
                <a14:useLocalDpi xmlns:a14="http://schemas.microsoft.com/office/drawing/2010/main" val="0"/>
              </a:ext>
            </a:extLst>
          </a:blip>
          <a:srcRect/>
          <a:stretch/>
        </p:blipFill>
        <p:spPr>
          <a:xfrm>
            <a:off x="11430474" y="6096000"/>
            <a:ext cx="532926" cy="559613"/>
          </a:xfrm>
          <a:prstGeom prst="rect">
            <a:avLst/>
          </a:prstGeom>
          <a:ln w="12700">
            <a:solidFill>
              <a:schemeClr val="tx1"/>
            </a:solidFill>
          </a:ln>
        </p:spPr>
      </p:pic>
      <p:pic>
        <p:nvPicPr>
          <p:cNvPr id="6" name="Picture 5">
            <a:extLst>
              <a:ext uri="{FF2B5EF4-FFF2-40B4-BE49-F238E27FC236}">
                <a16:creationId xmlns:a16="http://schemas.microsoft.com/office/drawing/2014/main" id="{A4751B3E-32C5-4069-85EA-68A80BBA66C4}"/>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10622356" y="6100481"/>
            <a:ext cx="571500" cy="555132"/>
          </a:xfrm>
          <a:prstGeom prst="rect">
            <a:avLst/>
          </a:prstGeom>
          <a:ln w="12700">
            <a:solidFill>
              <a:schemeClr val="tx1"/>
            </a:solidFill>
          </a:ln>
        </p:spPr>
      </p:pic>
    </p:spTree>
    <p:extLst>
      <p:ext uri="{BB962C8B-B14F-4D97-AF65-F5344CB8AC3E}">
        <p14:creationId xmlns:p14="http://schemas.microsoft.com/office/powerpoint/2010/main" val="165666796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youtu.be/RawagSAf-V0"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jpeg"/><Relationship Id="rId4" Type="http://schemas.openxmlformats.org/officeDocument/2006/relationships/image" Target="../media/image49.pn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64.jpg"/></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jpeg"/><Relationship Id="rId9" Type="http://schemas.openxmlformats.org/officeDocument/2006/relationships/image" Target="../media/image83.png"/></Relationships>
</file>

<file path=ppt/slides/_rels/slide3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36.xml.rels><?xml version="1.0" encoding="UTF-8" standalone="yes"?>
<Relationships xmlns="http://schemas.openxmlformats.org/package/2006/relationships"><Relationship Id="rId13" Type="http://schemas.openxmlformats.org/officeDocument/2006/relationships/image" Target="../media/image101.jpeg"/><Relationship Id="rId18" Type="http://schemas.openxmlformats.org/officeDocument/2006/relationships/image" Target="../media/image106.jpeg"/><Relationship Id="rId26" Type="http://schemas.openxmlformats.org/officeDocument/2006/relationships/image" Target="../media/image114.png"/><Relationship Id="rId21" Type="http://schemas.openxmlformats.org/officeDocument/2006/relationships/image" Target="../media/image109.jpeg"/><Relationship Id="rId34" Type="http://schemas.openxmlformats.org/officeDocument/2006/relationships/image" Target="../media/image122.jpg"/><Relationship Id="rId7" Type="http://schemas.openxmlformats.org/officeDocument/2006/relationships/image" Target="../media/image95.jpeg"/><Relationship Id="rId12" Type="http://schemas.openxmlformats.org/officeDocument/2006/relationships/image" Target="../media/image100.jpeg"/><Relationship Id="rId17" Type="http://schemas.openxmlformats.org/officeDocument/2006/relationships/image" Target="../media/image105.jpg"/><Relationship Id="rId25" Type="http://schemas.openxmlformats.org/officeDocument/2006/relationships/image" Target="../media/image113.png"/><Relationship Id="rId33" Type="http://schemas.openxmlformats.org/officeDocument/2006/relationships/image" Target="../media/image121.jpg"/><Relationship Id="rId38" Type="http://schemas.openxmlformats.org/officeDocument/2006/relationships/image" Target="../media/image126.png"/><Relationship Id="rId2" Type="http://schemas.openxmlformats.org/officeDocument/2006/relationships/notesSlide" Target="../notesSlides/notesSlide10.xml"/><Relationship Id="rId16" Type="http://schemas.openxmlformats.org/officeDocument/2006/relationships/image" Target="../media/image104.jpeg"/><Relationship Id="rId20" Type="http://schemas.openxmlformats.org/officeDocument/2006/relationships/image" Target="../media/image108.png"/><Relationship Id="rId29" Type="http://schemas.openxmlformats.org/officeDocument/2006/relationships/image" Target="../media/image117.jpg"/><Relationship Id="rId1" Type="http://schemas.openxmlformats.org/officeDocument/2006/relationships/slideLayout" Target="../slideLayouts/slideLayout2.xml"/><Relationship Id="rId6" Type="http://schemas.openxmlformats.org/officeDocument/2006/relationships/image" Target="../media/image94.jpeg"/><Relationship Id="rId11" Type="http://schemas.openxmlformats.org/officeDocument/2006/relationships/image" Target="../media/image99.jpeg"/><Relationship Id="rId24" Type="http://schemas.openxmlformats.org/officeDocument/2006/relationships/image" Target="../media/image112.png"/><Relationship Id="rId32" Type="http://schemas.openxmlformats.org/officeDocument/2006/relationships/image" Target="../media/image120.png"/><Relationship Id="rId37" Type="http://schemas.openxmlformats.org/officeDocument/2006/relationships/image" Target="../media/image125.png"/><Relationship Id="rId5" Type="http://schemas.openxmlformats.org/officeDocument/2006/relationships/image" Target="../media/image93.png"/><Relationship Id="rId15" Type="http://schemas.openxmlformats.org/officeDocument/2006/relationships/image" Target="../media/image103.png"/><Relationship Id="rId23" Type="http://schemas.openxmlformats.org/officeDocument/2006/relationships/image" Target="../media/image111.png"/><Relationship Id="rId28" Type="http://schemas.openxmlformats.org/officeDocument/2006/relationships/image" Target="../media/image116.png"/><Relationship Id="rId36" Type="http://schemas.openxmlformats.org/officeDocument/2006/relationships/image" Target="../media/image124.jpg"/><Relationship Id="rId10" Type="http://schemas.openxmlformats.org/officeDocument/2006/relationships/image" Target="../media/image98.png"/><Relationship Id="rId19" Type="http://schemas.openxmlformats.org/officeDocument/2006/relationships/image" Target="../media/image107.jpeg"/><Relationship Id="rId31" Type="http://schemas.openxmlformats.org/officeDocument/2006/relationships/image" Target="../media/image119.png"/><Relationship Id="rId4" Type="http://schemas.openxmlformats.org/officeDocument/2006/relationships/image" Target="../media/image92.png"/><Relationship Id="rId9" Type="http://schemas.openxmlformats.org/officeDocument/2006/relationships/image" Target="../media/image97.jpeg"/><Relationship Id="rId14" Type="http://schemas.openxmlformats.org/officeDocument/2006/relationships/image" Target="../media/image102.png"/><Relationship Id="rId22" Type="http://schemas.openxmlformats.org/officeDocument/2006/relationships/image" Target="../media/image110.jpeg"/><Relationship Id="rId27" Type="http://schemas.openxmlformats.org/officeDocument/2006/relationships/image" Target="../media/image115.jpeg"/><Relationship Id="rId30" Type="http://schemas.openxmlformats.org/officeDocument/2006/relationships/image" Target="../media/image118.png"/><Relationship Id="rId35" Type="http://schemas.openxmlformats.org/officeDocument/2006/relationships/image" Target="../media/image123.jpeg"/><Relationship Id="rId8" Type="http://schemas.openxmlformats.org/officeDocument/2006/relationships/image" Target="../media/image96.jpeg"/><Relationship Id="rId3" Type="http://schemas.openxmlformats.org/officeDocument/2006/relationships/image" Target="../media/image91.jpg"/></Relationships>
</file>

<file path=ppt/slides/_rels/slide37.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4.jpg"/></Relationships>
</file>

<file path=ppt/slides/_rels/slide41.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35.jpeg"/><Relationship Id="rId7" Type="http://schemas.openxmlformats.org/officeDocument/2006/relationships/image" Target="../media/image10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020.png"/><Relationship Id="rId4" Type="http://schemas.openxmlformats.org/officeDocument/2006/relationships/customXml" Target="../ink/ink1.xml"/><Relationship Id="rId9" Type="http://schemas.openxmlformats.org/officeDocument/2006/relationships/image" Target="../media/image104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computer, laptop, photo&#10;&#10;Description automatically generated">
            <a:extLst>
              <a:ext uri="{FF2B5EF4-FFF2-40B4-BE49-F238E27FC236}">
                <a16:creationId xmlns:a16="http://schemas.microsoft.com/office/drawing/2014/main" id="{442D6723-1E2C-7D47-A469-6C06DCCB19AB}"/>
              </a:ext>
            </a:extLst>
          </p:cNvPr>
          <p:cNvPicPr>
            <a:picLocks noChangeAspect="1"/>
          </p:cNvPicPr>
          <p:nvPr/>
        </p:nvPicPr>
        <p:blipFill rotWithShape="1">
          <a:blip r:embed="rId3">
            <a:extLst>
              <a:ext uri="{28A0092B-C50C-407E-A947-70E740481C1C}">
                <a14:useLocalDpi xmlns:a14="http://schemas.microsoft.com/office/drawing/2010/main" val="0"/>
              </a:ext>
            </a:extLst>
          </a:blip>
          <a:srcRect b="48127"/>
          <a:stretch/>
        </p:blipFill>
        <p:spPr>
          <a:xfrm>
            <a:off x="16300" y="0"/>
            <a:ext cx="12175700" cy="3547296"/>
          </a:xfrm>
          <a:prstGeom prst="rect">
            <a:avLst/>
          </a:prstGeom>
        </p:spPr>
      </p:pic>
      <p:sp>
        <p:nvSpPr>
          <p:cNvPr id="17" name="Rectangle 16">
            <a:extLst>
              <a:ext uri="{FF2B5EF4-FFF2-40B4-BE49-F238E27FC236}">
                <a16:creationId xmlns:a16="http://schemas.microsoft.com/office/drawing/2014/main" id="{5EC125D9-D7D7-46BF-BF1B-08D7BFE3740D}"/>
              </a:ext>
            </a:extLst>
          </p:cNvPr>
          <p:cNvSpPr/>
          <p:nvPr/>
        </p:nvSpPr>
        <p:spPr>
          <a:xfrm>
            <a:off x="-13242" y="980269"/>
            <a:ext cx="12213117" cy="2581106"/>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5943600"/>
            <a:ext cx="1222167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a:xfrm>
            <a:off x="1677116" y="4267200"/>
            <a:ext cx="10057684" cy="15783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dirty="0">
                <a:solidFill>
                  <a:schemeClr val="tx1"/>
                </a:solidFill>
              </a:rPr>
              <a:t>Andrew M. Phelps</a:t>
            </a:r>
          </a:p>
          <a:p>
            <a:pPr marL="0" indent="0">
              <a:spcBef>
                <a:spcPts val="0"/>
              </a:spcBef>
              <a:buNone/>
            </a:pPr>
            <a:r>
              <a:rPr lang="en-US" sz="1400" dirty="0">
                <a:solidFill>
                  <a:schemeClr val="tx1"/>
                </a:solidFill>
              </a:rPr>
              <a:t>Professor of Human Interface Technology, College of Engineering, University of Canterbury, NZ</a:t>
            </a:r>
          </a:p>
          <a:p>
            <a:pPr marL="0" indent="0">
              <a:spcBef>
                <a:spcPts val="0"/>
              </a:spcBef>
              <a:buNone/>
            </a:pPr>
            <a:r>
              <a:rPr lang="en-US" sz="1400" dirty="0">
                <a:solidFill>
                  <a:schemeClr val="tx1"/>
                </a:solidFill>
              </a:rPr>
              <a:t>Professor, Film &amp; Media Arts, School of Communication, American University, USA</a:t>
            </a:r>
          </a:p>
          <a:p>
            <a:pPr marL="0" indent="0">
              <a:spcBef>
                <a:spcPts val="0"/>
              </a:spcBef>
              <a:buNone/>
            </a:pPr>
            <a:r>
              <a:rPr lang="en-US" sz="1400" dirty="0">
                <a:solidFill>
                  <a:schemeClr val="tx1"/>
                </a:solidFill>
              </a:rPr>
              <a:t>Director, AU Game Lab &amp; American University Game Initiative</a:t>
            </a:r>
          </a:p>
          <a:p>
            <a:pPr marL="0" indent="0">
              <a:spcBef>
                <a:spcPts val="0"/>
              </a:spcBef>
              <a:buNone/>
            </a:pPr>
            <a:r>
              <a:rPr lang="en-US" sz="1400" dirty="0">
                <a:solidFill>
                  <a:schemeClr val="tx1"/>
                </a:solidFill>
              </a:rPr>
              <a:t>President, Higher Education Video Game Alliance</a:t>
            </a:r>
          </a:p>
          <a:p>
            <a:pPr marL="0" indent="0">
              <a:spcBef>
                <a:spcPts val="0"/>
              </a:spcBef>
              <a:buNone/>
            </a:pPr>
            <a:r>
              <a:rPr lang="en-US" sz="1400" dirty="0">
                <a:solidFill>
                  <a:schemeClr val="tx1"/>
                </a:solidFill>
              </a:rPr>
              <a:t>Co-Founder, Applied Immersive Gaming Initiative</a:t>
            </a:r>
          </a:p>
          <a:p>
            <a:pPr marL="0" indent="0">
              <a:spcBef>
                <a:spcPts val="0"/>
              </a:spcBef>
              <a:buNone/>
            </a:pPr>
            <a:endParaRPr lang="en-US" sz="1400" dirty="0">
              <a:solidFill>
                <a:schemeClr val="tx1"/>
              </a:solidFill>
            </a:endParaRPr>
          </a:p>
        </p:txBody>
      </p:sp>
      <p:pic>
        <p:nvPicPr>
          <p:cNvPr id="11" name="Picture 10"/>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19501" y="4357372"/>
            <a:ext cx="1371600" cy="1371600"/>
          </a:xfrm>
          <a:prstGeom prst="rect">
            <a:avLst/>
          </a:prstGeom>
          <a:ln w="25400">
            <a:solidFill>
              <a:schemeClr val="tx1"/>
            </a:solidFill>
          </a:ln>
        </p:spPr>
      </p:pic>
      <p:sp>
        <p:nvSpPr>
          <p:cNvPr id="12" name="Rectangle 11">
            <a:extLst>
              <a:ext uri="{FF2B5EF4-FFF2-40B4-BE49-F238E27FC236}">
                <a16:creationId xmlns:a16="http://schemas.microsoft.com/office/drawing/2014/main" id="{1AE89B14-FE1F-48C1-8E7D-F0682AC312F6}"/>
              </a:ext>
            </a:extLst>
          </p:cNvPr>
          <p:cNvSpPr/>
          <p:nvPr/>
        </p:nvSpPr>
        <p:spPr>
          <a:xfrm>
            <a:off x="196104" y="1860646"/>
            <a:ext cx="11947846" cy="1480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a:t>
            </a:r>
            <a:endParaRPr lang="en-US" sz="19900" b="1" dirty="0">
              <a:solidFill>
                <a:schemeClr val="bg1"/>
              </a:solidFill>
            </a:endParaRPr>
          </a:p>
        </p:txBody>
      </p:sp>
      <p:sp>
        <p:nvSpPr>
          <p:cNvPr id="15" name="Rectangle 14"/>
          <p:cNvSpPr/>
          <p:nvPr/>
        </p:nvSpPr>
        <p:spPr>
          <a:xfrm>
            <a:off x="34195" y="2689006"/>
            <a:ext cx="12186641" cy="858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t>Experiential Games: What You Play is What You Learn</a:t>
            </a:r>
          </a:p>
        </p:txBody>
      </p:sp>
      <p:sp>
        <p:nvSpPr>
          <p:cNvPr id="21" name="Rectangle 20"/>
          <p:cNvSpPr/>
          <p:nvPr/>
        </p:nvSpPr>
        <p:spPr>
          <a:xfrm>
            <a:off x="-1" y="3547296"/>
            <a:ext cx="12199877" cy="981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3E51F48-5912-43BA-A933-3B7F64ACAD4A}"/>
              </a:ext>
            </a:extLst>
          </p:cNvPr>
          <p:cNvSpPr/>
          <p:nvPr/>
        </p:nvSpPr>
        <p:spPr>
          <a:xfrm>
            <a:off x="0" y="4038600"/>
            <a:ext cx="12224418" cy="981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156E26B-8468-4C30-BA9F-64A6ED69193E}"/>
              </a:ext>
            </a:extLst>
          </p:cNvPr>
          <p:cNvSpPr/>
          <p:nvPr/>
        </p:nvSpPr>
        <p:spPr>
          <a:xfrm>
            <a:off x="0" y="3603403"/>
            <a:ext cx="12192000" cy="463142"/>
          </a:xfrm>
          <a:prstGeom prst="rect">
            <a:avLst/>
          </a:prstGeom>
          <a:solidFill>
            <a:srgbClr val="E25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Christchurch Game Developers Meet-Up | EPIC | Christchurch, New Zealand</a:t>
            </a:r>
          </a:p>
        </p:txBody>
      </p:sp>
      <p:sp>
        <p:nvSpPr>
          <p:cNvPr id="4" name="Rectangle 3">
            <a:extLst>
              <a:ext uri="{FF2B5EF4-FFF2-40B4-BE49-F238E27FC236}">
                <a16:creationId xmlns:a16="http://schemas.microsoft.com/office/drawing/2014/main" id="{4903BA4A-6716-4491-AB4E-09B04411F6B1}"/>
              </a:ext>
            </a:extLst>
          </p:cNvPr>
          <p:cNvSpPr/>
          <p:nvPr/>
        </p:nvSpPr>
        <p:spPr>
          <a:xfrm>
            <a:off x="0" y="0"/>
            <a:ext cx="12221674" cy="685799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drawing&#10;&#10;Description automatically generated">
            <a:extLst>
              <a:ext uri="{FF2B5EF4-FFF2-40B4-BE49-F238E27FC236}">
                <a16:creationId xmlns:a16="http://schemas.microsoft.com/office/drawing/2014/main" id="{7B5E2227-FDF0-E246-8A0A-B7AE1894F0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1800" y="5105400"/>
            <a:ext cx="1379652" cy="615662"/>
          </a:xfrm>
          <a:prstGeom prst="rect">
            <a:avLst/>
          </a:prstGeom>
        </p:spPr>
      </p:pic>
    </p:spTree>
    <p:extLst>
      <p:ext uri="{BB962C8B-B14F-4D97-AF65-F5344CB8AC3E}">
        <p14:creationId xmlns:p14="http://schemas.microsoft.com/office/powerpoint/2010/main" val="1339866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ndrew Phelps\Desktop\legos.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0" y="0"/>
            <a:ext cx="12182475" cy="5867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33338"/>
            <a:ext cx="12192000" cy="5900737"/>
          </a:xfrm>
          <a:prstGeom prst="rect">
            <a:avLst/>
          </a:prstGeom>
          <a:solidFill>
            <a:schemeClr val="bg1">
              <a:lumMod val="75000"/>
              <a:lumOff val="25000"/>
              <a:alpha val="69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sp>
        <p:nvSpPr>
          <p:cNvPr id="6" name="Content Placeholder 5"/>
          <p:cNvSpPr>
            <a:spLocks noGrp="1"/>
          </p:cNvSpPr>
          <p:nvPr>
            <p:ph idx="1"/>
          </p:nvPr>
        </p:nvSpPr>
        <p:spPr/>
        <p:txBody>
          <a:bodyPr/>
          <a:lstStyle/>
          <a:p>
            <a:pPr marL="0" indent="0">
              <a:buNone/>
            </a:pPr>
            <a:r>
              <a:rPr lang="en-US" sz="6600" dirty="0"/>
              <a:t>'protecting “making as a   </a:t>
            </a:r>
          </a:p>
          <a:p>
            <a:pPr marL="0" indent="0">
              <a:buNone/>
            </a:pPr>
            <a:r>
              <a:rPr lang="en-US" sz="6600" dirty="0"/>
              <a:t>    mode of inquiry”’</a:t>
            </a:r>
          </a:p>
          <a:p>
            <a:pPr marL="0" indent="0" algn="r">
              <a:buNone/>
            </a:pPr>
            <a:r>
              <a:rPr lang="en-US" dirty="0"/>
              <a:t>-Ian </a:t>
            </a:r>
            <a:r>
              <a:rPr lang="en-US" dirty="0" err="1"/>
              <a:t>Horswill</a:t>
            </a:r>
            <a:r>
              <a:rPr lang="en-US" dirty="0"/>
              <a:t>, Northwestern</a:t>
            </a:r>
          </a:p>
          <a:p>
            <a:endParaRPr lang="en-US" dirty="0"/>
          </a:p>
        </p:txBody>
      </p:sp>
      <p:sp>
        <p:nvSpPr>
          <p:cNvPr id="2" name="Title 1"/>
          <p:cNvSpPr>
            <a:spLocks noGrp="1"/>
          </p:cNvSpPr>
          <p:nvPr>
            <p:ph type="title"/>
          </p:nvPr>
        </p:nvSpPr>
        <p:spPr/>
        <p:txBody>
          <a:bodyPr/>
          <a:lstStyle/>
          <a:p>
            <a:r>
              <a:rPr lang="en-US"/>
              <a:t> </a:t>
            </a:r>
            <a:endParaRPr lang="en-US" dirty="0"/>
          </a:p>
        </p:txBody>
      </p:sp>
    </p:spTree>
    <p:extLst>
      <p:ext uri="{BB962C8B-B14F-4D97-AF65-F5344CB8AC3E}">
        <p14:creationId xmlns:p14="http://schemas.microsoft.com/office/powerpoint/2010/main" val="998985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8B0B-C9AD-BE4F-A179-D0848830A7EE}"/>
              </a:ext>
            </a:extLst>
          </p:cNvPr>
          <p:cNvSpPr>
            <a:spLocks noGrp="1"/>
          </p:cNvSpPr>
          <p:nvPr>
            <p:ph type="title"/>
          </p:nvPr>
        </p:nvSpPr>
        <p:spPr>
          <a:xfrm>
            <a:off x="0" y="2971800"/>
            <a:ext cx="12192000" cy="1293028"/>
          </a:xfrm>
        </p:spPr>
        <p:txBody>
          <a:bodyPr/>
          <a:lstStyle/>
          <a:p>
            <a:pPr algn="ctr"/>
            <a:r>
              <a:rPr lang="en-US" dirty="0"/>
              <a:t>GAMES OF THE SOUL</a:t>
            </a:r>
          </a:p>
        </p:txBody>
      </p:sp>
    </p:spTree>
    <p:extLst>
      <p:ext uri="{BB962C8B-B14F-4D97-AF65-F5344CB8AC3E}">
        <p14:creationId xmlns:p14="http://schemas.microsoft.com/office/powerpoint/2010/main" val="3556779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C97592FD-08D1-0144-83D3-D600096D2D6E}"/>
              </a:ext>
            </a:extLst>
          </p:cNvPr>
          <p:cNvPicPr>
            <a:picLocks noChangeAspect="1"/>
          </p:cNvPicPr>
          <p:nvPr/>
        </p:nvPicPr>
        <p:blipFill rotWithShape="1">
          <a:blip r:embed="rId2">
            <a:extLst>
              <a:ext uri="{28A0092B-C50C-407E-A947-70E740481C1C}">
                <a14:useLocalDpi xmlns:a14="http://schemas.microsoft.com/office/drawing/2010/main" val="0"/>
              </a:ext>
            </a:extLst>
          </a:blip>
          <a:srcRect b="26667"/>
          <a:stretch/>
        </p:blipFill>
        <p:spPr>
          <a:xfrm>
            <a:off x="0" y="0"/>
            <a:ext cx="12192000" cy="5334000"/>
          </a:xfrm>
          <a:prstGeom prst="rect">
            <a:avLst/>
          </a:prstGeom>
        </p:spPr>
      </p:pic>
      <p:sp>
        <p:nvSpPr>
          <p:cNvPr id="6" name="Rectangle 5">
            <a:extLst>
              <a:ext uri="{FF2B5EF4-FFF2-40B4-BE49-F238E27FC236}">
                <a16:creationId xmlns:a16="http://schemas.microsoft.com/office/drawing/2014/main" id="{75B6696D-CDEA-B44B-AB8F-C67C144A21F5}"/>
              </a:ext>
            </a:extLst>
          </p:cNvPr>
          <p:cNvSpPr/>
          <p:nvPr/>
        </p:nvSpPr>
        <p:spPr>
          <a:xfrm>
            <a:off x="0" y="0"/>
            <a:ext cx="12192000" cy="5410201"/>
          </a:xfrm>
          <a:prstGeom prst="rect">
            <a:avLst/>
          </a:prstGeom>
          <a:gradFill>
            <a:gsLst>
              <a:gs pos="885">
                <a:schemeClr val="bg1">
                  <a:alpha val="68000"/>
                </a:schemeClr>
              </a:gs>
              <a:gs pos="49000">
                <a:schemeClr val="bg1">
                  <a:alpha val="64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282388-2803-EA4B-8C30-2AA048BC73C3}"/>
              </a:ext>
            </a:extLst>
          </p:cNvPr>
          <p:cNvSpPr>
            <a:spLocks noGrp="1"/>
          </p:cNvSpPr>
          <p:nvPr>
            <p:ph type="title"/>
          </p:nvPr>
        </p:nvSpPr>
        <p:spPr>
          <a:xfrm>
            <a:off x="3408218" y="877486"/>
            <a:ext cx="8610600" cy="1293028"/>
          </a:xfrm>
        </p:spPr>
        <p:txBody>
          <a:bodyPr/>
          <a:lstStyle/>
          <a:p>
            <a:pPr algn="l"/>
            <a:r>
              <a:rPr lang="en-US" dirty="0"/>
              <a:t>AS HUMANS, WE BRING OURSELVES TO OUR EXPERIENCES</a:t>
            </a:r>
          </a:p>
        </p:txBody>
      </p:sp>
      <p:sp>
        <p:nvSpPr>
          <p:cNvPr id="3" name="Content Placeholder 2">
            <a:extLst>
              <a:ext uri="{FF2B5EF4-FFF2-40B4-BE49-F238E27FC236}">
                <a16:creationId xmlns:a16="http://schemas.microsoft.com/office/drawing/2014/main" id="{2D26F8C2-7F48-3B4D-8FDC-7DF66B97091A}"/>
              </a:ext>
            </a:extLst>
          </p:cNvPr>
          <p:cNvSpPr>
            <a:spLocks noGrp="1"/>
          </p:cNvSpPr>
          <p:nvPr>
            <p:ph idx="1"/>
          </p:nvPr>
        </p:nvSpPr>
        <p:spPr>
          <a:xfrm>
            <a:off x="3408218" y="2286000"/>
            <a:ext cx="8077200" cy="1981200"/>
          </a:xfrm>
        </p:spPr>
        <p:txBody>
          <a:bodyPr/>
          <a:lstStyle/>
          <a:p>
            <a:pPr marL="0" indent="0">
              <a:buNone/>
            </a:pPr>
            <a:r>
              <a:rPr lang="en-US" dirty="0"/>
              <a:t>A large part of games’ transformative potential thus remains either unrealized or invisible (Paolo </a:t>
            </a:r>
            <a:r>
              <a:rPr lang="en-US" dirty="0" err="1"/>
              <a:t>Pedercini</a:t>
            </a:r>
            <a:r>
              <a:rPr lang="en-US" dirty="0"/>
              <a:t>, 2014). But how can we intentionally design for personal transformation without pre-determining the kind of change the game should ignite or seeks to impose upon its players? How can we facilitate profound, organic inner shifts through our designs that allow players to “respond to them of themselves, with recognition, uncoerced[?]” (Campbell 1991, p.3).</a:t>
            </a:r>
          </a:p>
          <a:p>
            <a:pPr marL="0" indent="0">
              <a:buNone/>
            </a:pPr>
            <a:endParaRPr lang="en-US" dirty="0"/>
          </a:p>
          <a:p>
            <a:pPr marL="0" indent="0">
              <a:buNone/>
            </a:pPr>
            <a:r>
              <a:rPr lang="en-US" b="1" dirty="0"/>
              <a:t>GAMES ARE NOT JUST COMPLEX SYSTEMS | MECHANICS</a:t>
            </a:r>
          </a:p>
        </p:txBody>
      </p:sp>
      <p:sp>
        <p:nvSpPr>
          <p:cNvPr id="7" name="Rectangle 6">
            <a:extLst>
              <a:ext uri="{FF2B5EF4-FFF2-40B4-BE49-F238E27FC236}">
                <a16:creationId xmlns:a16="http://schemas.microsoft.com/office/drawing/2014/main" id="{E567EA06-7D88-C443-A238-41B549D171C6}"/>
              </a:ext>
            </a:extLst>
          </p:cNvPr>
          <p:cNvSpPr/>
          <p:nvPr/>
        </p:nvSpPr>
        <p:spPr>
          <a:xfrm>
            <a:off x="0" y="1828800"/>
            <a:ext cx="3276600" cy="3441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700" dirty="0"/>
              <a:t>KNOWLEDGE OF A SYSTEM IS NOT EMPATHY</a:t>
            </a:r>
          </a:p>
          <a:p>
            <a:pPr algn="r"/>
            <a:r>
              <a:rPr lang="en-US" sz="2700" dirty="0"/>
              <a:t>AND DOES NOT PRESUPPOSE TRANSFORMATION</a:t>
            </a:r>
          </a:p>
        </p:txBody>
      </p:sp>
    </p:spTree>
    <p:extLst>
      <p:ext uri="{BB962C8B-B14F-4D97-AF65-F5344CB8AC3E}">
        <p14:creationId xmlns:p14="http://schemas.microsoft.com/office/powerpoint/2010/main" val="2822073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B284EF-4BE0-1746-90A5-18CF0FF53ED0}"/>
              </a:ext>
            </a:extLst>
          </p:cNvPr>
          <p:cNvSpPr>
            <a:spLocks noGrp="1"/>
          </p:cNvSpPr>
          <p:nvPr>
            <p:ph idx="1"/>
          </p:nvPr>
        </p:nvSpPr>
        <p:spPr>
          <a:xfrm>
            <a:off x="685800" y="5334000"/>
            <a:ext cx="3124200" cy="579885"/>
          </a:xfrm>
        </p:spPr>
        <p:txBody>
          <a:bodyPr/>
          <a:lstStyle/>
          <a:p>
            <a:pPr marL="0" indent="0">
              <a:buNone/>
            </a:pPr>
            <a:r>
              <a:rPr lang="en-US"/>
              <a:t>Space Invaders 1978</a:t>
            </a:r>
            <a:endParaRPr lang="en-US" dirty="0"/>
          </a:p>
        </p:txBody>
      </p:sp>
      <p:sp>
        <p:nvSpPr>
          <p:cNvPr id="4" name="Content Placeholder 2">
            <a:extLst>
              <a:ext uri="{FF2B5EF4-FFF2-40B4-BE49-F238E27FC236}">
                <a16:creationId xmlns:a16="http://schemas.microsoft.com/office/drawing/2014/main" id="{877DE09A-24D3-6344-827C-D5A6A87FEAE5}"/>
              </a:ext>
            </a:extLst>
          </p:cNvPr>
          <p:cNvSpPr txBox="1">
            <a:spLocks/>
          </p:cNvSpPr>
          <p:nvPr/>
        </p:nvSpPr>
        <p:spPr>
          <a:xfrm>
            <a:off x="8153400" y="5333999"/>
            <a:ext cx="3352800" cy="579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dirty="0"/>
              <a:t>Missile Command 1982</a:t>
            </a:r>
          </a:p>
        </p:txBody>
      </p:sp>
      <p:pic>
        <p:nvPicPr>
          <p:cNvPr id="6" name="Picture 5">
            <a:extLst>
              <a:ext uri="{FF2B5EF4-FFF2-40B4-BE49-F238E27FC236}">
                <a16:creationId xmlns:a16="http://schemas.microsoft.com/office/drawing/2014/main" id="{4D7CD5B7-D3D9-914E-B1B3-5014F7FE7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1544319"/>
            <a:ext cx="5638800" cy="3759200"/>
          </a:xfrm>
          <a:prstGeom prst="rect">
            <a:avLst/>
          </a:prstGeom>
        </p:spPr>
      </p:pic>
      <p:pic>
        <p:nvPicPr>
          <p:cNvPr id="8" name="Picture 7">
            <a:extLst>
              <a:ext uri="{FF2B5EF4-FFF2-40B4-BE49-F238E27FC236}">
                <a16:creationId xmlns:a16="http://schemas.microsoft.com/office/drawing/2014/main" id="{56193C0E-9C0D-594C-91B0-D6E761827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419600" cy="5303520"/>
          </a:xfrm>
          <a:prstGeom prst="rect">
            <a:avLst/>
          </a:prstGeom>
        </p:spPr>
      </p:pic>
      <p:sp>
        <p:nvSpPr>
          <p:cNvPr id="2" name="Title 1">
            <a:extLst>
              <a:ext uri="{FF2B5EF4-FFF2-40B4-BE49-F238E27FC236}">
                <a16:creationId xmlns:a16="http://schemas.microsoft.com/office/drawing/2014/main" id="{89A06ADC-12EB-FF41-82DF-BBC09E4ACC74}"/>
              </a:ext>
            </a:extLst>
          </p:cNvPr>
          <p:cNvSpPr>
            <a:spLocks noGrp="1"/>
          </p:cNvSpPr>
          <p:nvPr>
            <p:ph type="title"/>
          </p:nvPr>
        </p:nvSpPr>
        <p:spPr>
          <a:xfrm>
            <a:off x="3581400" y="764373"/>
            <a:ext cx="7924800" cy="1293028"/>
          </a:xfrm>
        </p:spPr>
        <p:txBody>
          <a:bodyPr/>
          <a:lstStyle/>
          <a:p>
            <a:r>
              <a:rPr lang="en-US" dirty="0"/>
              <a:t>CONTEXT CAN BE EVERYTHING</a:t>
            </a:r>
          </a:p>
        </p:txBody>
      </p:sp>
    </p:spTree>
    <p:extLst>
      <p:ext uri="{BB962C8B-B14F-4D97-AF65-F5344CB8AC3E}">
        <p14:creationId xmlns:p14="http://schemas.microsoft.com/office/powerpoint/2010/main" val="3254123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B794D-B566-3248-A96A-5AFB55AFC9F2}"/>
              </a:ext>
            </a:extLst>
          </p:cNvPr>
          <p:cNvSpPr>
            <a:spLocks noGrp="1"/>
          </p:cNvSpPr>
          <p:nvPr>
            <p:ph type="title"/>
          </p:nvPr>
        </p:nvSpPr>
        <p:spPr/>
        <p:txBody>
          <a:bodyPr/>
          <a:lstStyle/>
          <a:p>
            <a:endParaRPr lang="en-US"/>
          </a:p>
        </p:txBody>
      </p:sp>
      <p:pic>
        <p:nvPicPr>
          <p:cNvPr id="5" name="Content Placeholder 4" descr="A close up of a sign&#10;&#10;Description automatically generated">
            <a:extLst>
              <a:ext uri="{FF2B5EF4-FFF2-40B4-BE49-F238E27FC236}">
                <a16:creationId xmlns:a16="http://schemas.microsoft.com/office/drawing/2014/main" id="{27544750-4BD6-5344-8218-5E14DA35E9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64373"/>
            <a:ext cx="12192000" cy="4927600"/>
          </a:xfrm>
        </p:spPr>
      </p:pic>
    </p:spTree>
    <p:extLst>
      <p:ext uri="{BB962C8B-B14F-4D97-AF65-F5344CB8AC3E}">
        <p14:creationId xmlns:p14="http://schemas.microsoft.com/office/powerpoint/2010/main" val="908450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90D1E4-14F1-DC43-9A66-7D915B61470C}"/>
              </a:ext>
            </a:extLst>
          </p:cNvPr>
          <p:cNvSpPr/>
          <p:nvPr/>
        </p:nvSpPr>
        <p:spPr>
          <a:xfrm>
            <a:off x="0" y="2286000"/>
            <a:ext cx="12192000"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hlinkClick r:id="rId2">
                  <a:extLst>
                    <a:ext uri="{A12FA001-AC4F-418D-AE19-62706E023703}">
                      <ahyp:hlinkClr xmlns:ahyp="http://schemas.microsoft.com/office/drawing/2018/hyperlinkcolor" val="tx"/>
                    </a:ext>
                  </a:extLst>
                </a:hlinkClick>
              </a:rPr>
              <a:t>Video at https://youtu.be/RawagSAf-V0</a:t>
            </a:r>
            <a:endParaRPr lang="en-US" dirty="0">
              <a:solidFill>
                <a:schemeClr val="tx1"/>
              </a:solidFill>
            </a:endParaRPr>
          </a:p>
        </p:txBody>
      </p:sp>
    </p:spTree>
    <p:extLst>
      <p:ext uri="{BB962C8B-B14F-4D97-AF65-F5344CB8AC3E}">
        <p14:creationId xmlns:p14="http://schemas.microsoft.com/office/powerpoint/2010/main" val="295106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629" y="3509846"/>
            <a:ext cx="2971800" cy="1937656"/>
          </a:xfrm>
          <a:ln w="25400">
            <a:solidFill>
              <a:schemeClr val="tx1"/>
            </a:solidFill>
          </a:ln>
        </p:spPr>
      </p:pic>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31860" y="3512921"/>
            <a:ext cx="2863769" cy="1934580"/>
          </a:xfrm>
          <a:prstGeom prst="rect">
            <a:avLst/>
          </a:prstGeom>
          <a:ln w="25400">
            <a:solidFill>
              <a:schemeClr val="tx1"/>
            </a:solidFill>
          </a:ln>
        </p:spPr>
      </p:pic>
      <p:pic>
        <p:nvPicPr>
          <p:cNvPr id="3" name="Picture 2">
            <a:extLst>
              <a:ext uri="{FF2B5EF4-FFF2-40B4-BE49-F238E27FC236}">
                <a16:creationId xmlns:a16="http://schemas.microsoft.com/office/drawing/2014/main" id="{90BCFE95-1D20-4CC6-8F26-BA069245807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899229" y="3509846"/>
            <a:ext cx="3361232" cy="1937656"/>
          </a:xfrm>
          <a:prstGeom prst="rect">
            <a:avLst/>
          </a:prstGeom>
          <a:ln w="25400">
            <a:solidFill>
              <a:schemeClr val="tx1"/>
            </a:solidFill>
          </a:ln>
        </p:spPr>
      </p:pic>
      <p:pic>
        <p:nvPicPr>
          <p:cNvPr id="5" name="Picture 4">
            <a:extLst>
              <a:ext uri="{FF2B5EF4-FFF2-40B4-BE49-F238E27FC236}">
                <a16:creationId xmlns:a16="http://schemas.microsoft.com/office/drawing/2014/main" id="{2249138E-9E52-4E72-BE3C-10161FE2A65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260461" y="3512921"/>
            <a:ext cx="3191968" cy="1934579"/>
          </a:xfrm>
          <a:prstGeom prst="rect">
            <a:avLst/>
          </a:prstGeom>
          <a:ln w="25400">
            <a:solidFill>
              <a:schemeClr val="tx1"/>
            </a:solidFill>
          </a:ln>
        </p:spPr>
      </p:pic>
      <p:cxnSp>
        <p:nvCxnSpPr>
          <p:cNvPr id="10" name="Straight Connector 9"/>
          <p:cNvCxnSpPr/>
          <p:nvPr/>
        </p:nvCxnSpPr>
        <p:spPr>
          <a:xfrm>
            <a:off x="3629" y="5464193"/>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1772" y="3512922"/>
            <a:ext cx="12192000" cy="8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1D614E5-C743-40B1-9F36-977D0F42AD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72" y="0"/>
            <a:ext cx="12192000" cy="3511296"/>
          </a:xfrm>
          <a:prstGeom prst="rect">
            <a:avLst/>
          </a:prstGeom>
        </p:spPr>
      </p:pic>
    </p:spTree>
    <p:extLst>
      <p:ext uri="{BB962C8B-B14F-4D97-AF65-F5344CB8AC3E}">
        <p14:creationId xmlns:p14="http://schemas.microsoft.com/office/powerpoint/2010/main" val="3528587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1EFADD-1937-497D-AE91-D4A26035351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99558" y="1410887"/>
            <a:ext cx="6292442" cy="3846913"/>
          </a:xfrm>
          <a:prstGeom prst="rect">
            <a:avLst/>
          </a:prstGeom>
          <a:ln w="25400">
            <a:solidFill>
              <a:schemeClr val="tx1"/>
            </a:solidFill>
          </a:ln>
        </p:spPr>
      </p:pic>
      <p:pic>
        <p:nvPicPr>
          <p:cNvPr id="7" name="Picture 6">
            <a:extLst>
              <a:ext uri="{FF2B5EF4-FFF2-40B4-BE49-F238E27FC236}">
                <a16:creationId xmlns:a16="http://schemas.microsoft.com/office/drawing/2014/main" id="{FE6661EF-C02E-4BBF-8BE4-85E28D5D6B1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443" y="1410887"/>
            <a:ext cx="5978472" cy="3846913"/>
          </a:xfrm>
          <a:prstGeom prst="rect">
            <a:avLst/>
          </a:prstGeom>
          <a:ln w="25400">
            <a:solidFill>
              <a:schemeClr val="tx1"/>
            </a:solidFill>
          </a:ln>
        </p:spPr>
      </p:pic>
      <p:pic>
        <p:nvPicPr>
          <p:cNvPr id="15" name="Picture 14">
            <a:extLst>
              <a:ext uri="{FF2B5EF4-FFF2-40B4-BE49-F238E27FC236}">
                <a16:creationId xmlns:a16="http://schemas.microsoft.com/office/drawing/2014/main" id="{46C2F94E-2CF0-453D-BC6C-E2AC047206A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53400" y="5633845"/>
            <a:ext cx="533399" cy="538355"/>
          </a:xfrm>
          <a:prstGeom prst="rect">
            <a:avLst/>
          </a:prstGeom>
        </p:spPr>
      </p:pic>
      <p:pic>
        <p:nvPicPr>
          <p:cNvPr id="17" name="Picture 16">
            <a:extLst>
              <a:ext uri="{FF2B5EF4-FFF2-40B4-BE49-F238E27FC236}">
                <a16:creationId xmlns:a16="http://schemas.microsoft.com/office/drawing/2014/main" id="{6CCB77B3-3E45-40E3-9459-EB42D313906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582590" y="5334000"/>
            <a:ext cx="2457010" cy="889836"/>
          </a:xfrm>
          <a:prstGeom prst="rect">
            <a:avLst/>
          </a:prstGeom>
        </p:spPr>
      </p:pic>
      <p:sp>
        <p:nvSpPr>
          <p:cNvPr id="18" name="Arrow: Up 17">
            <a:extLst>
              <a:ext uri="{FF2B5EF4-FFF2-40B4-BE49-F238E27FC236}">
                <a16:creationId xmlns:a16="http://schemas.microsoft.com/office/drawing/2014/main" id="{9B343FEB-4EEF-4B80-8B29-313AE5A8EC29}"/>
              </a:ext>
            </a:extLst>
          </p:cNvPr>
          <p:cNvSpPr/>
          <p:nvPr/>
        </p:nvSpPr>
        <p:spPr>
          <a:xfrm rot="5400000">
            <a:off x="3901143" y="3642657"/>
            <a:ext cx="304800" cy="4297086"/>
          </a:xfrm>
          <a:prstGeom prst="up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Up 18">
            <a:extLst>
              <a:ext uri="{FF2B5EF4-FFF2-40B4-BE49-F238E27FC236}">
                <a16:creationId xmlns:a16="http://schemas.microsoft.com/office/drawing/2014/main" id="{991153EE-5CBE-4A52-89CE-087C0CD6149C}"/>
              </a:ext>
            </a:extLst>
          </p:cNvPr>
          <p:cNvSpPr/>
          <p:nvPr/>
        </p:nvSpPr>
        <p:spPr>
          <a:xfrm rot="5400000">
            <a:off x="8388244" y="4344690"/>
            <a:ext cx="223645" cy="2354665"/>
          </a:xfrm>
          <a:prstGeom prst="up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Up 19">
            <a:extLst>
              <a:ext uri="{FF2B5EF4-FFF2-40B4-BE49-F238E27FC236}">
                <a16:creationId xmlns:a16="http://schemas.microsoft.com/office/drawing/2014/main" id="{BFB88CB9-A509-4B82-AA4E-FC39EE895B24}"/>
              </a:ext>
            </a:extLst>
          </p:cNvPr>
          <p:cNvSpPr/>
          <p:nvPr/>
        </p:nvSpPr>
        <p:spPr>
          <a:xfrm rot="5400000">
            <a:off x="7618709" y="5340245"/>
            <a:ext cx="223646" cy="830664"/>
          </a:xfrm>
          <a:prstGeom prst="up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Up 21">
            <a:extLst>
              <a:ext uri="{FF2B5EF4-FFF2-40B4-BE49-F238E27FC236}">
                <a16:creationId xmlns:a16="http://schemas.microsoft.com/office/drawing/2014/main" id="{81300645-8146-4EDA-83CE-560DD57B2138}"/>
              </a:ext>
            </a:extLst>
          </p:cNvPr>
          <p:cNvSpPr/>
          <p:nvPr/>
        </p:nvSpPr>
        <p:spPr>
          <a:xfrm rot="5400000">
            <a:off x="8962710" y="5370425"/>
            <a:ext cx="233553" cy="770302"/>
          </a:xfrm>
          <a:prstGeom prst="up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Up 22">
            <a:extLst>
              <a:ext uri="{FF2B5EF4-FFF2-40B4-BE49-F238E27FC236}">
                <a16:creationId xmlns:a16="http://schemas.microsoft.com/office/drawing/2014/main" id="{47AB3731-F06E-4F98-AB0B-6BBC2690675E}"/>
              </a:ext>
            </a:extLst>
          </p:cNvPr>
          <p:cNvSpPr/>
          <p:nvPr/>
        </p:nvSpPr>
        <p:spPr>
          <a:xfrm rot="5400000" flipV="1">
            <a:off x="3972220" y="3335502"/>
            <a:ext cx="157108" cy="4297087"/>
          </a:xfrm>
          <a:prstGeom prst="up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1904987-51A5-41B8-AD8A-6D4046DC4C6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28996" y="4495800"/>
            <a:ext cx="1476004" cy="1447800"/>
          </a:xfrm>
          <a:prstGeom prst="rect">
            <a:avLst/>
          </a:prstGeom>
        </p:spPr>
      </p:pic>
      <p:pic>
        <p:nvPicPr>
          <p:cNvPr id="13" name="Picture 12">
            <a:extLst>
              <a:ext uri="{FF2B5EF4-FFF2-40B4-BE49-F238E27FC236}">
                <a16:creationId xmlns:a16="http://schemas.microsoft.com/office/drawing/2014/main" id="{605D64E8-4CDB-41C6-BF3C-3CBEDED32407}"/>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202086" y="4879173"/>
            <a:ext cx="1113113" cy="1054312"/>
          </a:xfrm>
          <a:prstGeom prst="rect">
            <a:avLst/>
          </a:prstGeom>
        </p:spPr>
      </p:pic>
    </p:spTree>
    <p:extLst>
      <p:ext uri="{BB962C8B-B14F-4D97-AF65-F5344CB8AC3E}">
        <p14:creationId xmlns:p14="http://schemas.microsoft.com/office/powerpoint/2010/main" val="2164175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monitor, computer, laptop&#10;&#10;Description automatically generated">
            <a:extLst>
              <a:ext uri="{FF2B5EF4-FFF2-40B4-BE49-F238E27FC236}">
                <a16:creationId xmlns:a16="http://schemas.microsoft.com/office/drawing/2014/main" id="{E4BB71C8-9435-614F-9B4F-952FD3734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6" y="1517649"/>
            <a:ext cx="6109855" cy="3811653"/>
          </a:xfrm>
          <a:prstGeom prst="rect">
            <a:avLst/>
          </a:prstGeom>
        </p:spPr>
      </p:pic>
      <p:pic>
        <p:nvPicPr>
          <p:cNvPr id="5" name="Picture 4" descr="A picture containing light, large, people, flying&#10;&#10;Description automatically generated">
            <a:extLst>
              <a:ext uri="{FF2B5EF4-FFF2-40B4-BE49-F238E27FC236}">
                <a16:creationId xmlns:a16="http://schemas.microsoft.com/office/drawing/2014/main" id="{1E3759BA-D7FE-E747-AA23-29C0DEC8D2D9}"/>
              </a:ext>
            </a:extLst>
          </p:cNvPr>
          <p:cNvPicPr>
            <a:picLocks noChangeAspect="1"/>
          </p:cNvPicPr>
          <p:nvPr/>
        </p:nvPicPr>
        <p:blipFill rotWithShape="1">
          <a:blip r:embed="rId3">
            <a:extLst>
              <a:ext uri="{28A0092B-C50C-407E-A947-70E740481C1C}">
                <a14:useLocalDpi xmlns:a14="http://schemas.microsoft.com/office/drawing/2010/main" val="0"/>
              </a:ext>
            </a:extLst>
          </a:blip>
          <a:srcRect r="19328"/>
          <a:stretch/>
        </p:blipFill>
        <p:spPr>
          <a:xfrm>
            <a:off x="6096000" y="1958172"/>
            <a:ext cx="6096000" cy="2916936"/>
          </a:xfrm>
          <a:prstGeom prst="rect">
            <a:avLst/>
          </a:prstGeom>
        </p:spPr>
      </p:pic>
      <p:sp>
        <p:nvSpPr>
          <p:cNvPr id="6" name="TextBox 5">
            <a:extLst>
              <a:ext uri="{FF2B5EF4-FFF2-40B4-BE49-F238E27FC236}">
                <a16:creationId xmlns:a16="http://schemas.microsoft.com/office/drawing/2014/main" id="{A5D7AA0B-6AA3-A74C-AC46-396BD981A0BB}"/>
              </a:ext>
            </a:extLst>
          </p:cNvPr>
          <p:cNvSpPr txBox="1"/>
          <p:nvPr/>
        </p:nvSpPr>
        <p:spPr>
          <a:xfrm>
            <a:off x="762000" y="5239315"/>
            <a:ext cx="10134600" cy="646331"/>
          </a:xfrm>
          <a:prstGeom prst="rect">
            <a:avLst/>
          </a:prstGeom>
          <a:noFill/>
        </p:spPr>
        <p:txBody>
          <a:bodyPr wrap="square" rtlCol="0">
            <a:spAutoFit/>
          </a:bodyPr>
          <a:lstStyle/>
          <a:p>
            <a:r>
              <a:rPr lang="en-US" i="1" dirty="0"/>
              <a:t>Fragile Equilibrium</a:t>
            </a:r>
            <a:r>
              <a:rPr lang="en-US" dirty="0"/>
              <a:t> in both ‘</a:t>
            </a:r>
            <a:r>
              <a:rPr lang="en-US" dirty="0" err="1"/>
              <a:t>shmup</a:t>
            </a:r>
            <a:r>
              <a:rPr lang="en-US" dirty="0"/>
              <a:t> facing mode’ (left) and ‘repair mode’ (right).  </a:t>
            </a:r>
          </a:p>
          <a:p>
            <a:endParaRPr lang="en-US" dirty="0"/>
          </a:p>
        </p:txBody>
      </p:sp>
    </p:spTree>
    <p:extLst>
      <p:ext uri="{BB962C8B-B14F-4D97-AF65-F5344CB8AC3E}">
        <p14:creationId xmlns:p14="http://schemas.microsoft.com/office/powerpoint/2010/main" val="3407677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6EB9E2D-88E3-4733-87F3-511DE20226A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05925" y="2725313"/>
            <a:ext cx="3332675" cy="1807438"/>
          </a:xfrm>
          <a:prstGeom prst="rect">
            <a:avLst/>
          </a:prstGeom>
        </p:spPr>
      </p:pic>
      <p:pic>
        <p:nvPicPr>
          <p:cNvPr id="13" name="Picture 12">
            <a:extLst>
              <a:ext uri="{FF2B5EF4-FFF2-40B4-BE49-F238E27FC236}">
                <a16:creationId xmlns:a16="http://schemas.microsoft.com/office/drawing/2014/main" id="{BFAC0601-7D61-4D20-83D9-939DB797CD5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10800000" flipH="1" flipV="1">
            <a:off x="4025231" y="4532752"/>
            <a:ext cx="2706909" cy="1487050"/>
          </a:xfrm>
          <a:prstGeom prst="rect">
            <a:avLst/>
          </a:prstGeom>
          <a:ln w="19050">
            <a:solidFill>
              <a:schemeClr val="tx1"/>
            </a:solidFill>
          </a:ln>
        </p:spPr>
      </p:pic>
      <p:pic>
        <p:nvPicPr>
          <p:cNvPr id="15" name="Picture 14">
            <a:extLst>
              <a:ext uri="{FF2B5EF4-FFF2-40B4-BE49-F238E27FC236}">
                <a16:creationId xmlns:a16="http://schemas.microsoft.com/office/drawing/2014/main" id="{AC5194CC-3569-4269-A0B4-D8B39CFA334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10800000" flipH="1" flipV="1">
            <a:off x="4025229" y="3048000"/>
            <a:ext cx="2706912" cy="1488041"/>
          </a:xfrm>
          <a:prstGeom prst="rect">
            <a:avLst/>
          </a:prstGeom>
          <a:ln w="19050">
            <a:solidFill>
              <a:schemeClr val="tx1"/>
            </a:solidFill>
          </a:ln>
        </p:spPr>
      </p:pic>
      <p:pic>
        <p:nvPicPr>
          <p:cNvPr id="17" name="Picture 16">
            <a:extLst>
              <a:ext uri="{FF2B5EF4-FFF2-40B4-BE49-F238E27FC236}">
                <a16:creationId xmlns:a16="http://schemas.microsoft.com/office/drawing/2014/main" id="{3B41CE68-C7EB-4556-A66A-7F7F4D9008D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10800000" flipH="1" flipV="1">
            <a:off x="4025227" y="1559960"/>
            <a:ext cx="2700293" cy="1488040"/>
          </a:xfrm>
          <a:prstGeom prst="rect">
            <a:avLst/>
          </a:prstGeom>
          <a:ln w="19050">
            <a:solidFill>
              <a:schemeClr val="tx1"/>
            </a:solidFill>
          </a:ln>
        </p:spPr>
      </p:pic>
      <p:pic>
        <p:nvPicPr>
          <p:cNvPr id="19" name="Picture 18">
            <a:extLst>
              <a:ext uri="{FF2B5EF4-FFF2-40B4-BE49-F238E27FC236}">
                <a16:creationId xmlns:a16="http://schemas.microsoft.com/office/drawing/2014/main" id="{D1AE600F-FC79-4CCB-9B66-FFC26D7C274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10800000" flipH="1" flipV="1">
            <a:off x="4005642" y="0"/>
            <a:ext cx="2693541" cy="1563249"/>
          </a:xfrm>
          <a:prstGeom prst="rect">
            <a:avLst/>
          </a:prstGeom>
          <a:ln w="19050">
            <a:solidFill>
              <a:schemeClr val="tx1"/>
            </a:solidFill>
          </a:ln>
        </p:spPr>
      </p:pic>
      <p:pic>
        <p:nvPicPr>
          <p:cNvPr id="21" name="Picture 20">
            <a:extLst>
              <a:ext uri="{FF2B5EF4-FFF2-40B4-BE49-F238E27FC236}">
                <a16:creationId xmlns:a16="http://schemas.microsoft.com/office/drawing/2014/main" id="{940E20FF-3978-449A-809E-BA827D125A0D}"/>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10800000" flipV="1">
            <a:off x="-2" y="4549499"/>
            <a:ext cx="1404556" cy="673048"/>
          </a:xfrm>
          <a:prstGeom prst="rect">
            <a:avLst/>
          </a:prstGeom>
          <a:ln w="19050">
            <a:solidFill>
              <a:schemeClr val="tx1"/>
            </a:solidFill>
          </a:ln>
        </p:spPr>
      </p:pic>
      <p:pic>
        <p:nvPicPr>
          <p:cNvPr id="5" name="Picture 4">
            <a:extLst>
              <a:ext uri="{FF2B5EF4-FFF2-40B4-BE49-F238E27FC236}">
                <a16:creationId xmlns:a16="http://schemas.microsoft.com/office/drawing/2014/main" id="{A6B1C1C8-268D-42C2-988A-5AF18983B900}"/>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 y="-1"/>
            <a:ext cx="4005645" cy="2683487"/>
          </a:xfrm>
          <a:prstGeom prst="rect">
            <a:avLst/>
          </a:prstGeom>
          <a:ln w="19050">
            <a:solidFill>
              <a:schemeClr val="tx1"/>
            </a:solidFill>
          </a:ln>
        </p:spPr>
      </p:pic>
      <p:pic>
        <p:nvPicPr>
          <p:cNvPr id="11" name="Picture 10">
            <a:extLst>
              <a:ext uri="{FF2B5EF4-FFF2-40B4-BE49-F238E27FC236}">
                <a16:creationId xmlns:a16="http://schemas.microsoft.com/office/drawing/2014/main" id="{E4A850C6-D469-4C80-B82F-EB8B85CBE504}"/>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rot="10800000" flipH="1" flipV="1">
            <a:off x="1404556" y="4549499"/>
            <a:ext cx="2601088" cy="1470301"/>
          </a:xfrm>
          <a:prstGeom prst="rect">
            <a:avLst/>
          </a:prstGeom>
          <a:ln w="19050">
            <a:solidFill>
              <a:schemeClr val="tx1"/>
            </a:solidFill>
          </a:ln>
        </p:spPr>
      </p:pic>
      <p:pic>
        <p:nvPicPr>
          <p:cNvPr id="27" name="Picture 26">
            <a:extLst>
              <a:ext uri="{FF2B5EF4-FFF2-40B4-BE49-F238E27FC236}">
                <a16:creationId xmlns:a16="http://schemas.microsoft.com/office/drawing/2014/main" id="{2942C065-9BF9-4F9C-B9B7-B0432AF6EEF9}"/>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0" y="5222547"/>
            <a:ext cx="1381980" cy="797254"/>
          </a:xfrm>
          <a:prstGeom prst="rect">
            <a:avLst/>
          </a:prstGeom>
          <a:ln w="19050">
            <a:solidFill>
              <a:schemeClr val="tx1"/>
            </a:solidFill>
          </a:ln>
        </p:spPr>
      </p:pic>
      <p:pic>
        <p:nvPicPr>
          <p:cNvPr id="7" name="Picture 6">
            <a:extLst>
              <a:ext uri="{FF2B5EF4-FFF2-40B4-BE49-F238E27FC236}">
                <a16:creationId xmlns:a16="http://schemas.microsoft.com/office/drawing/2014/main" id="{51B3FF2C-2E68-4DD6-90BC-7935E965311A}"/>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6725520" y="3048000"/>
            <a:ext cx="5466480" cy="2971801"/>
          </a:xfrm>
          <a:prstGeom prst="rect">
            <a:avLst/>
          </a:prstGeom>
          <a:ln w="19050">
            <a:solidFill>
              <a:schemeClr val="tx1"/>
            </a:solidFill>
          </a:ln>
        </p:spPr>
      </p:pic>
      <p:pic>
        <p:nvPicPr>
          <p:cNvPr id="9" name="Picture 8">
            <a:extLst>
              <a:ext uri="{FF2B5EF4-FFF2-40B4-BE49-F238E27FC236}">
                <a16:creationId xmlns:a16="http://schemas.microsoft.com/office/drawing/2014/main" id="{90809DA2-992C-42EF-AA6F-F9213145A1CB}"/>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6718768" y="0"/>
            <a:ext cx="5479649" cy="3048000"/>
          </a:xfrm>
          <a:prstGeom prst="rect">
            <a:avLst/>
          </a:prstGeom>
          <a:ln w="19050">
            <a:solidFill>
              <a:schemeClr val="tx1"/>
            </a:solidFill>
          </a:ln>
        </p:spPr>
      </p:pic>
      <p:sp>
        <p:nvSpPr>
          <p:cNvPr id="28" name="Rectangle 27">
            <a:extLst>
              <a:ext uri="{FF2B5EF4-FFF2-40B4-BE49-F238E27FC236}">
                <a16:creationId xmlns:a16="http://schemas.microsoft.com/office/drawing/2014/main" id="{5B6C7ED1-5F75-4870-BB6C-25EA321A113C}"/>
              </a:ext>
            </a:extLst>
          </p:cNvPr>
          <p:cNvSpPr/>
          <p:nvPr/>
        </p:nvSpPr>
        <p:spPr>
          <a:xfrm>
            <a:off x="0" y="3796540"/>
            <a:ext cx="12192000" cy="2223259"/>
          </a:xfrm>
          <a:prstGeom prst="rect">
            <a:avLst/>
          </a:prstGeom>
          <a:gradFill>
            <a:gsLst>
              <a:gs pos="885">
                <a:schemeClr val="bg1">
                  <a:alpha val="0"/>
                </a:schemeClr>
              </a:gs>
              <a:gs pos="49000">
                <a:schemeClr val="bg1">
                  <a:alpha val="64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4F90D7B1-387C-4D1E-99FB-63240C44119A}"/>
              </a:ext>
            </a:extLst>
          </p:cNvPr>
          <p:cNvSpPr>
            <a:spLocks noGrp="1"/>
          </p:cNvSpPr>
          <p:nvPr>
            <p:ph type="title"/>
          </p:nvPr>
        </p:nvSpPr>
        <p:spPr>
          <a:xfrm>
            <a:off x="2286001" y="5298040"/>
            <a:ext cx="9738756" cy="875433"/>
          </a:xfrm>
        </p:spPr>
        <p:txBody>
          <a:bodyPr/>
          <a:lstStyle/>
          <a:p>
            <a:r>
              <a:rPr lang="en-US" dirty="0"/>
              <a:t>A lot went into this metaphor…</a:t>
            </a:r>
          </a:p>
        </p:txBody>
      </p:sp>
    </p:spTree>
    <p:extLst>
      <p:ext uri="{BB962C8B-B14F-4D97-AF65-F5344CB8AC3E}">
        <p14:creationId xmlns:p14="http://schemas.microsoft.com/office/powerpoint/2010/main" val="884523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99F259-3DF9-45BE-811B-C23E7F2B9A1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12192000" cy="5867400"/>
          </a:xfrm>
          <a:prstGeom prst="rect">
            <a:avLst/>
          </a:prstGeom>
        </p:spPr>
      </p:pic>
      <p:sp>
        <p:nvSpPr>
          <p:cNvPr id="6" name="Rectangle 5">
            <a:extLst>
              <a:ext uri="{FF2B5EF4-FFF2-40B4-BE49-F238E27FC236}">
                <a16:creationId xmlns:a16="http://schemas.microsoft.com/office/drawing/2014/main" id="{7BCFB6C8-6E63-46F2-B2D6-D9408173CB72}"/>
              </a:ext>
            </a:extLst>
          </p:cNvPr>
          <p:cNvSpPr/>
          <p:nvPr/>
        </p:nvSpPr>
        <p:spPr>
          <a:xfrm flipH="1">
            <a:off x="0" y="0"/>
            <a:ext cx="12192000" cy="5867400"/>
          </a:xfrm>
          <a:prstGeom prst="rect">
            <a:avLst/>
          </a:prstGeom>
          <a:gradFill>
            <a:gsLst>
              <a:gs pos="91000">
                <a:srgbClr val="000000">
                  <a:alpha val="0"/>
                </a:srgbClr>
              </a:gs>
              <a:gs pos="0">
                <a:schemeClr val="bg1"/>
              </a:gs>
              <a:gs pos="100000">
                <a:schemeClr val="bg1">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506710-3A75-4B9A-A8D3-F553A3C510A1}"/>
              </a:ext>
            </a:extLst>
          </p:cNvPr>
          <p:cNvSpPr>
            <a:spLocks noGrp="1"/>
          </p:cNvSpPr>
          <p:nvPr>
            <p:ph type="title"/>
          </p:nvPr>
        </p:nvSpPr>
        <p:spPr>
          <a:xfrm>
            <a:off x="457200" y="764373"/>
            <a:ext cx="11049000" cy="1293028"/>
          </a:xfrm>
        </p:spPr>
        <p:txBody>
          <a:bodyPr/>
          <a:lstStyle/>
          <a:p>
            <a:pPr algn="l"/>
            <a:r>
              <a:rPr lang="en-US" dirty="0"/>
              <a:t>Today’s Talk</a:t>
            </a:r>
          </a:p>
        </p:txBody>
      </p:sp>
      <p:sp>
        <p:nvSpPr>
          <p:cNvPr id="3" name="Content Placeholder 2">
            <a:extLst>
              <a:ext uri="{FF2B5EF4-FFF2-40B4-BE49-F238E27FC236}">
                <a16:creationId xmlns:a16="http://schemas.microsoft.com/office/drawing/2014/main" id="{294C24E5-A228-4647-BFF1-889234DBD6E2}"/>
              </a:ext>
            </a:extLst>
          </p:cNvPr>
          <p:cNvSpPr>
            <a:spLocks noGrp="1"/>
          </p:cNvSpPr>
          <p:nvPr>
            <p:ph idx="1"/>
          </p:nvPr>
        </p:nvSpPr>
        <p:spPr>
          <a:xfrm>
            <a:off x="304800" y="1413875"/>
            <a:ext cx="9067800" cy="2590800"/>
          </a:xfrm>
        </p:spPr>
        <p:txBody>
          <a:bodyPr/>
          <a:lstStyle/>
          <a:p>
            <a:r>
              <a:rPr lang="en-US" dirty="0"/>
              <a:t>Intro in 2 minutes</a:t>
            </a:r>
          </a:p>
          <a:p>
            <a:r>
              <a:rPr lang="en-US" dirty="0"/>
              <a:t>Overview of Fragile Equilibrium: An Action Game of Melancholic Balance</a:t>
            </a:r>
          </a:p>
          <a:p>
            <a:r>
              <a:rPr lang="en-US" dirty="0"/>
              <a:t>Overview of </a:t>
            </a:r>
            <a:r>
              <a:rPr lang="en-US" dirty="0" err="1"/>
              <a:t>Splattershmup</a:t>
            </a:r>
            <a:r>
              <a:rPr lang="en-US" dirty="0"/>
              <a:t>: A Game of Art &amp; Motion</a:t>
            </a:r>
          </a:p>
          <a:p>
            <a:r>
              <a:rPr lang="en-US" dirty="0"/>
              <a:t>Overview of Hack, Slash &amp; Backstab</a:t>
            </a:r>
          </a:p>
          <a:p>
            <a:r>
              <a:rPr lang="en-US" dirty="0"/>
              <a:t>The idea of Experiential Games for Learning</a:t>
            </a:r>
          </a:p>
          <a:p>
            <a:r>
              <a:rPr lang="en-US" dirty="0"/>
              <a:t>New Projects and CHCH Initiatives</a:t>
            </a:r>
          </a:p>
          <a:p>
            <a:pPr marL="0" indent="0">
              <a:buNone/>
            </a:pPr>
            <a:endParaRPr lang="en-US" dirty="0"/>
          </a:p>
        </p:txBody>
      </p:sp>
      <p:cxnSp>
        <p:nvCxnSpPr>
          <p:cNvPr id="7" name="Straight Connector 6">
            <a:extLst>
              <a:ext uri="{FF2B5EF4-FFF2-40B4-BE49-F238E27FC236}">
                <a16:creationId xmlns:a16="http://schemas.microsoft.com/office/drawing/2014/main" id="{14360CA9-6068-4645-9A6B-7B7B6F05D725}"/>
              </a:ext>
            </a:extLst>
          </p:cNvPr>
          <p:cNvCxnSpPr/>
          <p:nvPr/>
        </p:nvCxnSpPr>
        <p:spPr>
          <a:xfrm>
            <a:off x="0" y="5850466"/>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008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33902C-72E4-4957-829F-8950B7E622CF}"/>
              </a:ext>
            </a:extLst>
          </p:cNvPr>
          <p:cNvSpPr/>
          <p:nvPr/>
        </p:nvSpPr>
        <p:spPr>
          <a:xfrm>
            <a:off x="0" y="-1"/>
            <a:ext cx="12192000" cy="5897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BEE713F5-7094-48D5-B5FD-BF169E25E7C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5241"/>
            <a:ext cx="6781800" cy="580432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CC4F275-6CA6-4A3F-B6EE-C98B5C56777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36979" y="169847"/>
            <a:ext cx="5193361" cy="1735153"/>
          </a:xfrm>
          <a:prstGeom prst="rect">
            <a:avLst/>
          </a:prstGeom>
        </p:spPr>
      </p:pic>
      <p:pic>
        <p:nvPicPr>
          <p:cNvPr id="10" name="Picture 9" descr="A picture containing text, whiteboard&#10;&#10;Description automatically generated">
            <a:extLst>
              <a:ext uri="{FF2B5EF4-FFF2-40B4-BE49-F238E27FC236}">
                <a16:creationId xmlns:a16="http://schemas.microsoft.com/office/drawing/2014/main" id="{4EA6E5FA-347E-48A8-B188-84D217A1B7F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46238" y="2057399"/>
            <a:ext cx="5193361" cy="3660809"/>
          </a:xfrm>
          <a:prstGeom prst="rect">
            <a:avLst/>
          </a:prstGeom>
        </p:spPr>
      </p:pic>
    </p:spTree>
    <p:extLst>
      <p:ext uri="{BB962C8B-B14F-4D97-AF65-F5344CB8AC3E}">
        <p14:creationId xmlns:p14="http://schemas.microsoft.com/office/powerpoint/2010/main" val="2868858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4481D-3864-F942-B02D-35C9BEC98F64}"/>
              </a:ext>
            </a:extLst>
          </p:cNvPr>
          <p:cNvSpPr>
            <a:spLocks noGrp="1"/>
          </p:cNvSpPr>
          <p:nvPr>
            <p:ph type="title"/>
          </p:nvPr>
        </p:nvSpPr>
        <p:spPr>
          <a:xfrm>
            <a:off x="76200" y="764373"/>
            <a:ext cx="11430000" cy="1293028"/>
          </a:xfrm>
        </p:spPr>
        <p:txBody>
          <a:bodyPr/>
          <a:lstStyle/>
          <a:p>
            <a:r>
              <a:rPr lang="en-US" dirty="0"/>
              <a:t>AN ARGUMENT FOR THE </a:t>
            </a:r>
            <a:r>
              <a:rPr lang="en-US" i="1" dirty="0"/>
              <a:t>EXPERIENTIAL</a:t>
            </a:r>
            <a:r>
              <a:rPr lang="en-US" dirty="0"/>
              <a:t> GAME</a:t>
            </a:r>
          </a:p>
        </p:txBody>
      </p:sp>
      <p:sp>
        <p:nvSpPr>
          <p:cNvPr id="3" name="Content Placeholder 2">
            <a:extLst>
              <a:ext uri="{FF2B5EF4-FFF2-40B4-BE49-F238E27FC236}">
                <a16:creationId xmlns:a16="http://schemas.microsoft.com/office/drawing/2014/main" id="{14C03B18-3A74-EC47-BA79-D5F4E1AE6D47}"/>
              </a:ext>
            </a:extLst>
          </p:cNvPr>
          <p:cNvSpPr>
            <a:spLocks noGrp="1"/>
          </p:cNvSpPr>
          <p:nvPr>
            <p:ph idx="1"/>
          </p:nvPr>
        </p:nvSpPr>
        <p:spPr>
          <a:xfrm>
            <a:off x="38100" y="1752600"/>
            <a:ext cx="11506200" cy="4024125"/>
          </a:xfrm>
        </p:spPr>
        <p:txBody>
          <a:bodyPr/>
          <a:lstStyle/>
          <a:p>
            <a:pPr marL="0" indent="0">
              <a:buNone/>
            </a:pPr>
            <a:r>
              <a:rPr lang="en-US" dirty="0"/>
              <a:t>     ACTIVE LEARNING THEORY (</a:t>
            </a:r>
            <a:r>
              <a:rPr lang="en-US" dirty="0" err="1"/>
              <a:t>Kiili</a:t>
            </a:r>
            <a:r>
              <a:rPr lang="en-US" dirty="0"/>
              <a:t> 2005, </a:t>
            </a:r>
            <a:r>
              <a:rPr lang="en-US" dirty="0" err="1"/>
              <a:t>Cziksentmihalyi</a:t>
            </a:r>
            <a:r>
              <a:rPr lang="en-US" dirty="0"/>
              <a:t> 1990)</a:t>
            </a:r>
          </a:p>
          <a:p>
            <a:pPr lvl="1"/>
            <a:r>
              <a:rPr lang="en-US" dirty="0"/>
              <a:t>concrete experience</a:t>
            </a:r>
          </a:p>
          <a:p>
            <a:pPr lvl="1"/>
            <a:r>
              <a:rPr lang="en-US" dirty="0"/>
              <a:t>reflective observation</a:t>
            </a:r>
          </a:p>
          <a:p>
            <a:pPr lvl="1"/>
            <a:r>
              <a:rPr lang="en-US" dirty="0"/>
              <a:t>abstract conceptualization</a:t>
            </a:r>
          </a:p>
          <a:p>
            <a:pPr lvl="1"/>
            <a:r>
              <a:rPr lang="en-US" dirty="0"/>
              <a:t>active experimentation</a:t>
            </a:r>
          </a:p>
          <a:p>
            <a:pPr marL="457200" lvl="1" indent="0">
              <a:buNone/>
            </a:pPr>
            <a:endParaRPr lang="en-US" dirty="0"/>
          </a:p>
          <a:p>
            <a:pPr marL="457200" lvl="1" indent="0">
              <a:buNone/>
            </a:pPr>
            <a:r>
              <a:rPr lang="en-US" dirty="0"/>
              <a:t>CONSTRUCTIVIST (Phillips, 1995) and and CONSTRUCTIONIST (</a:t>
            </a:r>
            <a:r>
              <a:rPr lang="en-US" dirty="0" err="1"/>
              <a:t>Papert</a:t>
            </a:r>
            <a:r>
              <a:rPr lang="en-US" dirty="0"/>
              <a:t>, 1991) theory</a:t>
            </a:r>
          </a:p>
          <a:p>
            <a:pPr marL="457200" lvl="1" indent="0">
              <a:buNone/>
            </a:pPr>
            <a:endParaRPr lang="en-US" dirty="0"/>
          </a:p>
          <a:p>
            <a:pPr marL="457200" lvl="1" indent="0">
              <a:buNone/>
            </a:pPr>
            <a:r>
              <a:rPr lang="en-US" dirty="0"/>
              <a:t>“the model stresses the continuous nature of learning and the appropriate feedback which provides the basis for a continuous process of goal-directed action” (</a:t>
            </a:r>
            <a:r>
              <a:rPr lang="en-US" dirty="0" err="1"/>
              <a:t>Kiili</a:t>
            </a:r>
            <a:r>
              <a:rPr lang="en-US" dirty="0"/>
              <a:t>, 2005). In other words, the experiential learning model promotes uninterrupted engagement with and reframing of certain concepts, cementing them through repetition and iteration within the learner’s own experience.”</a:t>
            </a:r>
          </a:p>
        </p:txBody>
      </p:sp>
    </p:spTree>
    <p:extLst>
      <p:ext uri="{BB962C8B-B14F-4D97-AF65-F5344CB8AC3E}">
        <p14:creationId xmlns:p14="http://schemas.microsoft.com/office/powerpoint/2010/main" val="780715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DE781E-8A18-4999-8F55-B9686DB77F8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0171" y="0"/>
            <a:ext cx="12171829" cy="5867400"/>
          </a:xfrm>
          <a:prstGeom prst="rect">
            <a:avLst/>
          </a:prstGeom>
        </p:spPr>
      </p:pic>
      <p:sp>
        <p:nvSpPr>
          <p:cNvPr id="6" name="Rectangle 5">
            <a:extLst>
              <a:ext uri="{FF2B5EF4-FFF2-40B4-BE49-F238E27FC236}">
                <a16:creationId xmlns:a16="http://schemas.microsoft.com/office/drawing/2014/main" id="{0759DCDE-F5E6-4EB9-B202-C2512D272AA4}"/>
              </a:ext>
            </a:extLst>
          </p:cNvPr>
          <p:cNvSpPr/>
          <p:nvPr/>
        </p:nvSpPr>
        <p:spPr>
          <a:xfrm>
            <a:off x="20171" y="228600"/>
            <a:ext cx="12151658" cy="5638800"/>
          </a:xfrm>
          <a:prstGeom prst="rect">
            <a:avLst/>
          </a:prstGeom>
          <a:gradFill>
            <a:gsLst>
              <a:gs pos="885">
                <a:schemeClr val="bg1">
                  <a:alpha val="0"/>
                </a:schemeClr>
              </a:gs>
              <a:gs pos="49000">
                <a:schemeClr val="bg1">
                  <a:alpha val="64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94B537-36FD-43E3-B745-843CD75849CF}"/>
              </a:ext>
            </a:extLst>
          </p:cNvPr>
          <p:cNvSpPr>
            <a:spLocks noGrp="1"/>
          </p:cNvSpPr>
          <p:nvPr>
            <p:ph type="title"/>
          </p:nvPr>
        </p:nvSpPr>
        <p:spPr>
          <a:xfrm>
            <a:off x="685800" y="764373"/>
            <a:ext cx="10820400" cy="1293028"/>
          </a:xfrm>
        </p:spPr>
        <p:txBody>
          <a:bodyPr/>
          <a:lstStyle/>
          <a:p>
            <a:r>
              <a:rPr lang="en-US" dirty="0"/>
              <a:t>setting of the world consists of a form of ruination and nostalgia </a:t>
            </a:r>
          </a:p>
        </p:txBody>
      </p:sp>
      <p:sp>
        <p:nvSpPr>
          <p:cNvPr id="3" name="Content Placeholder 2">
            <a:extLst>
              <a:ext uri="{FF2B5EF4-FFF2-40B4-BE49-F238E27FC236}">
                <a16:creationId xmlns:a16="http://schemas.microsoft.com/office/drawing/2014/main" id="{12824A67-FB88-42FD-923C-1D45315B3C88}"/>
              </a:ext>
            </a:extLst>
          </p:cNvPr>
          <p:cNvSpPr>
            <a:spLocks noGrp="1"/>
          </p:cNvSpPr>
          <p:nvPr>
            <p:ph idx="1"/>
          </p:nvPr>
        </p:nvSpPr>
        <p:spPr>
          <a:xfrm>
            <a:off x="685800" y="2194560"/>
            <a:ext cx="10820400" cy="4024125"/>
          </a:xfrm>
        </p:spPr>
        <p:txBody>
          <a:bodyPr/>
          <a:lstStyle/>
          <a:p>
            <a:r>
              <a:rPr lang="en-US" dirty="0"/>
              <a:t>inspirations from Treasure’s </a:t>
            </a:r>
            <a:r>
              <a:rPr lang="en-US" i="1" dirty="0" err="1"/>
              <a:t>Ikaruga</a:t>
            </a:r>
            <a:r>
              <a:rPr lang="en-US" dirty="0"/>
              <a:t>, Kaihatsu’s </a:t>
            </a:r>
            <a:r>
              <a:rPr lang="en-US" i="1" dirty="0"/>
              <a:t>Rai Den</a:t>
            </a:r>
            <a:r>
              <a:rPr lang="en-US" dirty="0"/>
              <a:t>, and </a:t>
            </a:r>
            <a:r>
              <a:rPr lang="en-US" dirty="0" err="1"/>
              <a:t>Irem’s</a:t>
            </a:r>
            <a:r>
              <a:rPr lang="en-US" dirty="0"/>
              <a:t> </a:t>
            </a:r>
            <a:r>
              <a:rPr lang="en-US" i="1" dirty="0"/>
              <a:t>R-Type</a:t>
            </a:r>
          </a:p>
          <a:p>
            <a:r>
              <a:rPr lang="en-US" dirty="0"/>
              <a:t>the artworks of Roger Dean </a:t>
            </a:r>
          </a:p>
          <a:p>
            <a:r>
              <a:rPr lang="en-US" dirty="0"/>
              <a:t>similar visual narratives from the late 1970s and early 1980s</a:t>
            </a:r>
          </a:p>
          <a:p>
            <a:r>
              <a:rPr lang="en-US" dirty="0"/>
              <a:t>In this way, the game seeks to directly employ a sense of post-apocalyptic nostalgia (Fuchs, 2017) for the era when ‘</a:t>
            </a:r>
            <a:r>
              <a:rPr lang="en-US" dirty="0" err="1"/>
              <a:t>shmups</a:t>
            </a:r>
            <a:r>
              <a:rPr lang="en-US" dirty="0"/>
              <a:t>’ were at their height</a:t>
            </a:r>
          </a:p>
          <a:p>
            <a:r>
              <a:rPr lang="en-US" dirty="0"/>
              <a:t>FE also makes a designed play on agency with regard to ruin, seeking to specifically extend a form of “‘deconstruction mode’ in which buildings or objects are turned into ruins ‘on demand’, so to speak, within the context of a game” (Lowe, 2012, chap. 3.) as the view of the world is brought to literal ruin during play</a:t>
            </a:r>
          </a:p>
        </p:txBody>
      </p:sp>
    </p:spTree>
    <p:extLst>
      <p:ext uri="{BB962C8B-B14F-4D97-AF65-F5344CB8AC3E}">
        <p14:creationId xmlns:p14="http://schemas.microsoft.com/office/powerpoint/2010/main" val="3533484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 sitting, computer, food&#10;&#10;Description automatically generated">
            <a:extLst>
              <a:ext uri="{FF2B5EF4-FFF2-40B4-BE49-F238E27FC236}">
                <a16:creationId xmlns:a16="http://schemas.microsoft.com/office/drawing/2014/main" id="{04C1023C-DCB1-8F48-A1EF-FC66A8C1D9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5218" y="0"/>
            <a:ext cx="3394364" cy="3442277"/>
          </a:xfrm>
          <a:prstGeom prst="rect">
            <a:avLst/>
          </a:prstGeom>
        </p:spPr>
      </p:pic>
      <p:pic>
        <p:nvPicPr>
          <p:cNvPr id="7" name="Picture 6" descr="A picture containing colorful, blue, kite, painting&#10;&#10;Description automatically generated">
            <a:extLst>
              <a:ext uri="{FF2B5EF4-FFF2-40B4-BE49-F238E27FC236}">
                <a16:creationId xmlns:a16="http://schemas.microsoft.com/office/drawing/2014/main" id="{5C323A22-EE70-AD4F-BDE7-DBEF64A1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282" y="3435350"/>
            <a:ext cx="5937718" cy="2203450"/>
          </a:xfrm>
          <a:prstGeom prst="rect">
            <a:avLst/>
          </a:prstGeom>
        </p:spPr>
      </p:pic>
      <p:pic>
        <p:nvPicPr>
          <p:cNvPr id="9" name="Picture 8">
            <a:extLst>
              <a:ext uri="{FF2B5EF4-FFF2-40B4-BE49-F238E27FC236}">
                <a16:creationId xmlns:a16="http://schemas.microsoft.com/office/drawing/2014/main" id="{EB5F5F47-192B-854F-92A4-2C5B13962E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5218" y="3442277"/>
            <a:ext cx="6096000" cy="3429000"/>
          </a:xfrm>
          <a:prstGeom prst="rect">
            <a:avLst/>
          </a:prstGeom>
        </p:spPr>
      </p:pic>
      <p:pic>
        <p:nvPicPr>
          <p:cNvPr id="11" name="Picture 10" descr="A picture containing nature, bird, sitting, snow&#10;&#10;Description automatically generated">
            <a:extLst>
              <a:ext uri="{FF2B5EF4-FFF2-40B4-BE49-F238E27FC236}">
                <a16:creationId xmlns:a16="http://schemas.microsoft.com/office/drawing/2014/main" id="{79F1D19D-BC79-5B4E-9F24-4691CE194D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8" y="0"/>
            <a:ext cx="6073000" cy="3429000"/>
          </a:xfrm>
          <a:prstGeom prst="rect">
            <a:avLst/>
          </a:prstGeom>
        </p:spPr>
      </p:pic>
      <p:sp>
        <p:nvSpPr>
          <p:cNvPr id="2" name="Title 1">
            <a:extLst>
              <a:ext uri="{FF2B5EF4-FFF2-40B4-BE49-F238E27FC236}">
                <a16:creationId xmlns:a16="http://schemas.microsoft.com/office/drawing/2014/main" id="{67622357-F02D-2F4F-A6D6-41CF6D8BF88B}"/>
              </a:ext>
            </a:extLst>
          </p:cNvPr>
          <p:cNvSpPr>
            <a:spLocks noGrp="1"/>
          </p:cNvSpPr>
          <p:nvPr>
            <p:ph type="title"/>
          </p:nvPr>
        </p:nvSpPr>
        <p:spPr>
          <a:xfrm>
            <a:off x="9292736" y="1981200"/>
            <a:ext cx="2687782" cy="1293028"/>
          </a:xfrm>
        </p:spPr>
        <p:txBody>
          <a:bodyPr/>
          <a:lstStyle/>
          <a:p>
            <a:r>
              <a:rPr lang="en-US" dirty="0"/>
              <a:t>VISUAL AESTHETIC</a:t>
            </a:r>
          </a:p>
        </p:txBody>
      </p:sp>
    </p:spTree>
    <p:extLst>
      <p:ext uri="{BB962C8B-B14F-4D97-AF65-F5344CB8AC3E}">
        <p14:creationId xmlns:p14="http://schemas.microsoft.com/office/powerpoint/2010/main" val="1263519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45C4F9-3959-46DE-B1F9-638357135B5E}"/>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4481"/>
            <a:ext cx="12192000" cy="3838877"/>
          </a:xfrm>
          <a:prstGeom prst="rect">
            <a:avLst/>
          </a:prstGeom>
        </p:spPr>
      </p:pic>
      <p:sp>
        <p:nvSpPr>
          <p:cNvPr id="6" name="Rectangle 5">
            <a:extLst>
              <a:ext uri="{FF2B5EF4-FFF2-40B4-BE49-F238E27FC236}">
                <a16:creationId xmlns:a16="http://schemas.microsoft.com/office/drawing/2014/main" id="{40F1E688-E659-4CFF-BEA2-CEA274D36F67}"/>
              </a:ext>
            </a:extLst>
          </p:cNvPr>
          <p:cNvSpPr/>
          <p:nvPr/>
        </p:nvSpPr>
        <p:spPr>
          <a:xfrm>
            <a:off x="0" y="1530135"/>
            <a:ext cx="12192000" cy="2574316"/>
          </a:xfrm>
          <a:prstGeom prst="rect">
            <a:avLst/>
          </a:prstGeom>
          <a:gradFill>
            <a:gsLst>
              <a:gs pos="885">
                <a:schemeClr val="bg1">
                  <a:alpha val="0"/>
                </a:schemeClr>
              </a:gs>
              <a:gs pos="49000">
                <a:schemeClr val="bg1">
                  <a:alpha val="64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6E3DC1-619F-4247-B7A9-06027F0701FA}"/>
              </a:ext>
            </a:extLst>
          </p:cNvPr>
          <p:cNvSpPr>
            <a:spLocks noGrp="1"/>
          </p:cNvSpPr>
          <p:nvPr>
            <p:ph type="title"/>
          </p:nvPr>
        </p:nvSpPr>
        <p:spPr>
          <a:xfrm>
            <a:off x="2895600" y="3196844"/>
            <a:ext cx="8610600" cy="1293028"/>
          </a:xfrm>
        </p:spPr>
        <p:txBody>
          <a:bodyPr/>
          <a:lstStyle/>
          <a:p>
            <a:r>
              <a:rPr lang="en-US" dirty="0"/>
              <a:t>THE METAPHOR IN DEPTH</a:t>
            </a:r>
          </a:p>
        </p:txBody>
      </p:sp>
      <p:sp>
        <p:nvSpPr>
          <p:cNvPr id="3" name="Content Placeholder 2">
            <a:extLst>
              <a:ext uri="{FF2B5EF4-FFF2-40B4-BE49-F238E27FC236}">
                <a16:creationId xmlns:a16="http://schemas.microsoft.com/office/drawing/2014/main" id="{BDB6DF5E-EA18-42EA-AF15-5FF1271A5220}"/>
              </a:ext>
            </a:extLst>
          </p:cNvPr>
          <p:cNvSpPr>
            <a:spLocks noGrp="1"/>
          </p:cNvSpPr>
          <p:nvPr>
            <p:ph idx="1"/>
          </p:nvPr>
        </p:nvSpPr>
        <p:spPr>
          <a:xfrm>
            <a:off x="685800" y="4190999"/>
            <a:ext cx="10820400" cy="2027685"/>
          </a:xfrm>
        </p:spPr>
        <p:txBody>
          <a:bodyPr/>
          <a:lstStyle/>
          <a:p>
            <a:pPr marL="0" indent="0">
              <a:buNone/>
            </a:pPr>
            <a:r>
              <a:rPr lang="en-US" dirty="0"/>
              <a:t>The designers of the game have spoken openly about the game as a metaphor for depression (Phelps, 2018), and also in the context of the </a:t>
            </a:r>
            <a:r>
              <a:rPr lang="en-US" dirty="0" err="1"/>
              <a:t>Wabi</a:t>
            </a:r>
            <a:r>
              <a:rPr lang="en-US" dirty="0"/>
              <a:t> </a:t>
            </a:r>
            <a:r>
              <a:rPr lang="en-US" dirty="0" err="1"/>
              <a:t>Sabi</a:t>
            </a:r>
            <a:r>
              <a:rPr lang="en-US" dirty="0"/>
              <a:t> aesthetic.  (</a:t>
            </a:r>
            <a:r>
              <a:rPr lang="en-US" dirty="0" err="1"/>
              <a:t>Koren</a:t>
            </a:r>
            <a:r>
              <a:rPr lang="en-US" dirty="0"/>
              <a:t>, 2008)</a:t>
            </a:r>
          </a:p>
        </p:txBody>
      </p:sp>
    </p:spTree>
    <p:extLst>
      <p:ext uri="{BB962C8B-B14F-4D97-AF65-F5344CB8AC3E}">
        <p14:creationId xmlns:p14="http://schemas.microsoft.com/office/powerpoint/2010/main" val="2505758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659A6-2210-E04F-AF7F-991D340DE398}"/>
              </a:ext>
            </a:extLst>
          </p:cNvPr>
          <p:cNvSpPr>
            <a:spLocks noGrp="1"/>
          </p:cNvSpPr>
          <p:nvPr>
            <p:ph type="title"/>
          </p:nvPr>
        </p:nvSpPr>
        <p:spPr/>
        <p:txBody>
          <a:bodyPr/>
          <a:lstStyle/>
          <a:p>
            <a:r>
              <a:rPr lang="en-US" dirty="0"/>
              <a:t>REPETITION &amp; LAYERS</a:t>
            </a:r>
          </a:p>
        </p:txBody>
      </p:sp>
      <p:sp>
        <p:nvSpPr>
          <p:cNvPr id="3" name="Content Placeholder 2">
            <a:extLst>
              <a:ext uri="{FF2B5EF4-FFF2-40B4-BE49-F238E27FC236}">
                <a16:creationId xmlns:a16="http://schemas.microsoft.com/office/drawing/2014/main" id="{482EBA76-EE79-404D-89A4-7F4B3221188A}"/>
              </a:ext>
            </a:extLst>
          </p:cNvPr>
          <p:cNvSpPr>
            <a:spLocks noGrp="1"/>
          </p:cNvSpPr>
          <p:nvPr>
            <p:ph idx="1"/>
          </p:nvPr>
        </p:nvSpPr>
        <p:spPr>
          <a:xfrm>
            <a:off x="651164" y="1600201"/>
            <a:ext cx="10820400" cy="4343400"/>
          </a:xfrm>
        </p:spPr>
        <p:txBody>
          <a:bodyPr/>
          <a:lstStyle/>
          <a:p>
            <a:pPr marL="0" indent="0">
              <a:buNone/>
            </a:pPr>
            <a:r>
              <a:rPr lang="en-US" dirty="0"/>
              <a:t>As noted previously, this mechanic, along with other elements of the game, is meant as an experiential metaphor (as described by </a:t>
            </a:r>
            <a:r>
              <a:rPr lang="en-US" dirty="0" err="1"/>
              <a:t>Rusch</a:t>
            </a:r>
            <a:r>
              <a:rPr lang="en-US" dirty="0"/>
              <a:t> in Making Deep Games (2017)) for depression, mental health, and self-care. The player must at once both ‘deal with’ the normal ‘</a:t>
            </a:r>
            <a:r>
              <a:rPr lang="en-US" dirty="0" err="1"/>
              <a:t>shmup</a:t>
            </a:r>
            <a:r>
              <a:rPr lang="en-US" dirty="0"/>
              <a:t> world’– i.e. the external enemies and projectiles that come at them wave by wave, but also with the need to (literally) turn around and focus on their own view of the game world that is literally breaking apart. In this sense, the game invites players to reflect on external and internal conceptualizations of the world.</a:t>
            </a:r>
          </a:p>
          <a:p>
            <a:pPr marL="0" indent="0">
              <a:buNone/>
            </a:pPr>
            <a:endParaRPr lang="en-US" dirty="0"/>
          </a:p>
          <a:p>
            <a:pPr marL="0" indent="0">
              <a:buNone/>
            </a:pPr>
            <a:r>
              <a:rPr lang="en-US" dirty="0"/>
              <a:t>Ian </a:t>
            </a:r>
            <a:r>
              <a:rPr lang="en-US" dirty="0" err="1"/>
              <a:t>Bogost</a:t>
            </a:r>
            <a:r>
              <a:rPr lang="en-US" dirty="0"/>
              <a:t> (2007) discussed how repetition of actions or rules in video games can function to inform us about something rather than it being told to us. Phelps and </a:t>
            </a:r>
            <a:r>
              <a:rPr lang="en-US" dirty="0" err="1"/>
              <a:t>Consalvo</a:t>
            </a:r>
            <a:r>
              <a:rPr lang="en-US" dirty="0"/>
              <a:t> (2019) argued that “repetitive acts in gameplay can function procedurally as metaphors themselves” (p. 2).</a:t>
            </a:r>
          </a:p>
        </p:txBody>
      </p:sp>
    </p:spTree>
    <p:extLst>
      <p:ext uri="{BB962C8B-B14F-4D97-AF65-F5344CB8AC3E}">
        <p14:creationId xmlns:p14="http://schemas.microsoft.com/office/powerpoint/2010/main" val="2624471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EBFE1D-7FAC-4D60-A80C-789FD149314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3095625"/>
          </a:xfrm>
          <a:prstGeom prst="rect">
            <a:avLst/>
          </a:prstGeom>
        </p:spPr>
      </p:pic>
      <p:pic>
        <p:nvPicPr>
          <p:cNvPr id="7" name="Picture 6">
            <a:extLst>
              <a:ext uri="{FF2B5EF4-FFF2-40B4-BE49-F238E27FC236}">
                <a16:creationId xmlns:a16="http://schemas.microsoft.com/office/drawing/2014/main" id="{EE92FE23-229B-42B2-8A40-0D21B5F1430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229600" y="3394656"/>
            <a:ext cx="3962400" cy="2667000"/>
          </a:xfrm>
          <a:prstGeom prst="rect">
            <a:avLst/>
          </a:prstGeom>
        </p:spPr>
      </p:pic>
      <p:pic>
        <p:nvPicPr>
          <p:cNvPr id="9" name="Picture 8">
            <a:extLst>
              <a:ext uri="{FF2B5EF4-FFF2-40B4-BE49-F238E27FC236}">
                <a16:creationId xmlns:a16="http://schemas.microsoft.com/office/drawing/2014/main" id="{C5ACA09F-B9DE-4132-96D0-449FB510079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16440" y="3421486"/>
            <a:ext cx="4224270" cy="2640169"/>
          </a:xfrm>
          <a:prstGeom prst="rect">
            <a:avLst/>
          </a:prstGeom>
        </p:spPr>
      </p:pic>
      <p:pic>
        <p:nvPicPr>
          <p:cNvPr id="11" name="Picture 10">
            <a:extLst>
              <a:ext uri="{FF2B5EF4-FFF2-40B4-BE49-F238E27FC236}">
                <a16:creationId xmlns:a16="http://schemas.microsoft.com/office/drawing/2014/main" id="{80D3361F-AB1B-4B4A-B83F-C48A0B553995}"/>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0" y="3429000"/>
            <a:ext cx="3678848" cy="2632655"/>
          </a:xfrm>
          <a:prstGeom prst="rect">
            <a:avLst/>
          </a:prstGeom>
        </p:spPr>
      </p:pic>
      <p:cxnSp>
        <p:nvCxnSpPr>
          <p:cNvPr id="12" name="Straight Connector 11">
            <a:extLst>
              <a:ext uri="{FF2B5EF4-FFF2-40B4-BE49-F238E27FC236}">
                <a16:creationId xmlns:a16="http://schemas.microsoft.com/office/drawing/2014/main" id="{DBDE54EA-EA85-431B-B646-DBC0EA6D105A}"/>
              </a:ext>
            </a:extLst>
          </p:cNvPr>
          <p:cNvCxnSpPr/>
          <p:nvPr/>
        </p:nvCxnSpPr>
        <p:spPr>
          <a:xfrm>
            <a:off x="0" y="3095625"/>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F1E291A-6292-4930-A07F-525417BAF9F8}"/>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420569" y="2235476"/>
            <a:ext cx="704631" cy="710634"/>
          </a:xfrm>
          <a:prstGeom prst="rect">
            <a:avLst/>
          </a:prstGeom>
        </p:spPr>
      </p:pic>
      <p:pic>
        <p:nvPicPr>
          <p:cNvPr id="14" name="Picture 13">
            <a:extLst>
              <a:ext uri="{FF2B5EF4-FFF2-40B4-BE49-F238E27FC236}">
                <a16:creationId xmlns:a16="http://schemas.microsoft.com/office/drawing/2014/main" id="{27FA83E7-B6F0-427E-B3E7-816A08B69670}"/>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1277600" y="2235476"/>
            <a:ext cx="704631" cy="710634"/>
          </a:xfrm>
          <a:prstGeom prst="rect">
            <a:avLst/>
          </a:prstGeom>
        </p:spPr>
      </p:pic>
    </p:spTree>
    <p:extLst>
      <p:ext uri="{BB962C8B-B14F-4D97-AF65-F5344CB8AC3E}">
        <p14:creationId xmlns:p14="http://schemas.microsoft.com/office/powerpoint/2010/main" val="506023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09EAA-A4AC-0B41-B80A-63C7529C1D0D}"/>
              </a:ext>
            </a:extLst>
          </p:cNvPr>
          <p:cNvSpPr>
            <a:spLocks noGrp="1"/>
          </p:cNvSpPr>
          <p:nvPr>
            <p:ph type="title"/>
          </p:nvPr>
        </p:nvSpPr>
        <p:spPr/>
        <p:txBody>
          <a:bodyPr/>
          <a:lstStyle/>
          <a:p>
            <a:r>
              <a:rPr lang="en-US" dirty="0"/>
              <a:t>PLAYER ANALYSIS AND RECEPTION</a:t>
            </a:r>
          </a:p>
        </p:txBody>
      </p:sp>
      <p:sp>
        <p:nvSpPr>
          <p:cNvPr id="3" name="Content Placeholder 2">
            <a:extLst>
              <a:ext uri="{FF2B5EF4-FFF2-40B4-BE49-F238E27FC236}">
                <a16:creationId xmlns:a16="http://schemas.microsoft.com/office/drawing/2014/main" id="{74E91208-64D5-8F40-B99F-5634983B51F1}"/>
              </a:ext>
            </a:extLst>
          </p:cNvPr>
          <p:cNvSpPr>
            <a:spLocks noGrp="1"/>
          </p:cNvSpPr>
          <p:nvPr>
            <p:ph idx="1"/>
          </p:nvPr>
        </p:nvSpPr>
        <p:spPr/>
        <p:txBody>
          <a:bodyPr/>
          <a:lstStyle/>
          <a:p>
            <a:pPr marL="0" indent="0">
              <a:buNone/>
            </a:pPr>
            <a:r>
              <a:rPr lang="en-US" dirty="0"/>
              <a:t>“what is this? Manifestation of all the bad feels going on? </a:t>
            </a:r>
            <a:r>
              <a:rPr lang="en-US" dirty="0" err="1"/>
              <a:t>Cuz</a:t>
            </a:r>
            <a:r>
              <a:rPr lang="en-US" dirty="0"/>
              <a:t> often times things like depression and whatnot are shown to be like goop like that, just sticky, icky bad feelings and all that. Bogs you down…” (</a:t>
            </a:r>
            <a:r>
              <a:rPr lang="en-US" dirty="0" err="1"/>
              <a:t>Mr</a:t>
            </a:r>
            <a:r>
              <a:rPr lang="en-US" dirty="0"/>
              <a:t> </a:t>
            </a:r>
            <a:r>
              <a:rPr lang="en-US" dirty="0" err="1"/>
              <a:t>Skysen</a:t>
            </a:r>
            <a:r>
              <a:rPr lang="en-US" dirty="0"/>
              <a:t>, 2019a).</a:t>
            </a:r>
          </a:p>
          <a:p>
            <a:pPr marL="0" indent="0">
              <a:buNone/>
            </a:pPr>
            <a:endParaRPr lang="en-US" dirty="0"/>
          </a:p>
          <a:p>
            <a:pPr marL="0" indent="0">
              <a:buNone/>
            </a:pPr>
            <a:r>
              <a:rPr lang="en-US" dirty="0"/>
              <a:t>“...it’s not just recreating everything, you're just pulling it all back into place. You're not creating a new reality, you're just fixing it. You're trying to hold everything all together as best you can in this crazy world…” (</a:t>
            </a:r>
            <a:r>
              <a:rPr lang="en-US" dirty="0" err="1"/>
              <a:t>Mr</a:t>
            </a:r>
            <a:r>
              <a:rPr lang="en-US" dirty="0"/>
              <a:t> </a:t>
            </a:r>
            <a:r>
              <a:rPr lang="en-US" dirty="0" err="1"/>
              <a:t>Skysen</a:t>
            </a:r>
            <a:r>
              <a:rPr lang="en-US" dirty="0"/>
              <a:t>, 2019c).</a:t>
            </a:r>
          </a:p>
        </p:txBody>
      </p:sp>
    </p:spTree>
    <p:extLst>
      <p:ext uri="{BB962C8B-B14F-4D97-AF65-F5344CB8AC3E}">
        <p14:creationId xmlns:p14="http://schemas.microsoft.com/office/powerpoint/2010/main" val="359771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7B045-816F-0843-B45C-903B3BE5315D}"/>
              </a:ext>
            </a:extLst>
          </p:cNvPr>
          <p:cNvSpPr>
            <a:spLocks noGrp="1"/>
          </p:cNvSpPr>
          <p:nvPr>
            <p:ph type="title"/>
          </p:nvPr>
        </p:nvSpPr>
        <p:spPr>
          <a:xfrm>
            <a:off x="685800" y="764373"/>
            <a:ext cx="10820400" cy="1293028"/>
          </a:xfrm>
        </p:spPr>
        <p:txBody>
          <a:bodyPr/>
          <a:lstStyle/>
          <a:p>
            <a:r>
              <a:rPr lang="en-US" dirty="0"/>
              <a:t>ANOTHER OF (MY) EXPERIENTIAL GAMES</a:t>
            </a:r>
          </a:p>
        </p:txBody>
      </p:sp>
      <p:pic>
        <p:nvPicPr>
          <p:cNvPr id="5" name="Picture 4" descr="A close up of a logo&#10;&#10;Description automatically generated">
            <a:extLst>
              <a:ext uri="{FF2B5EF4-FFF2-40B4-BE49-F238E27FC236}">
                <a16:creationId xmlns:a16="http://schemas.microsoft.com/office/drawing/2014/main" id="{9A157ABC-1E50-3E49-9F62-BC309582E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5099"/>
            <a:ext cx="12192000" cy="4487333"/>
          </a:xfrm>
          <a:prstGeom prst="rect">
            <a:avLst/>
          </a:prstGeom>
        </p:spPr>
      </p:pic>
      <p:cxnSp>
        <p:nvCxnSpPr>
          <p:cNvPr id="7" name="Straight Connector 6">
            <a:extLst>
              <a:ext uri="{FF2B5EF4-FFF2-40B4-BE49-F238E27FC236}">
                <a16:creationId xmlns:a16="http://schemas.microsoft.com/office/drawing/2014/main" id="{C5647A5E-BD7A-B24A-B709-2C683D6CE92F}"/>
              </a:ext>
            </a:extLst>
          </p:cNvPr>
          <p:cNvCxnSpPr>
            <a:cxnSpLocks/>
          </p:cNvCxnSpPr>
          <p:nvPr/>
        </p:nvCxnSpPr>
        <p:spPr>
          <a:xfrm>
            <a:off x="0" y="1435099"/>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D616866-8A6A-654B-8B9A-EEFA06939DF1}"/>
              </a:ext>
            </a:extLst>
          </p:cNvPr>
          <p:cNvCxnSpPr>
            <a:cxnSpLocks/>
          </p:cNvCxnSpPr>
          <p:nvPr/>
        </p:nvCxnSpPr>
        <p:spPr>
          <a:xfrm>
            <a:off x="0" y="5930513"/>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8559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6933" y="0"/>
            <a:ext cx="12208934" cy="4495800"/>
          </a:xfrm>
          <a:prstGeom prst="rect">
            <a:avLst/>
          </a:prstGeom>
        </p:spPr>
      </p:pic>
      <p:sp>
        <p:nvSpPr>
          <p:cNvPr id="6" name="Rectangle 5"/>
          <p:cNvSpPr/>
          <p:nvPr/>
        </p:nvSpPr>
        <p:spPr>
          <a:xfrm>
            <a:off x="16933" y="791633"/>
            <a:ext cx="12175067" cy="37338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209800"/>
            <a:ext cx="12192002" cy="1143000"/>
          </a:xfrm>
          <a:solidFill>
            <a:schemeClr val="bg1">
              <a:alpha val="55000"/>
            </a:schemeClr>
          </a:solidFill>
        </p:spPr>
        <p:txBody>
          <a:bodyPr>
            <a:normAutofit fontScale="90000"/>
          </a:bodyPr>
          <a:lstStyle/>
          <a:p>
            <a:pPr algn="l"/>
            <a:r>
              <a:rPr lang="en-US" dirty="0"/>
              <a:t>	A Strange Game </a:t>
            </a:r>
            <a:br>
              <a:rPr lang="en-US" dirty="0"/>
            </a:br>
            <a:r>
              <a:rPr lang="en-US" dirty="0"/>
              <a:t>	for Strange Reasons</a:t>
            </a:r>
          </a:p>
        </p:txBody>
      </p:sp>
      <p:sp>
        <p:nvSpPr>
          <p:cNvPr id="3" name="Content Placeholder 2"/>
          <p:cNvSpPr>
            <a:spLocks noGrp="1"/>
          </p:cNvSpPr>
          <p:nvPr>
            <p:ph idx="1"/>
          </p:nvPr>
        </p:nvSpPr>
        <p:spPr>
          <a:xfrm>
            <a:off x="685800" y="3496732"/>
            <a:ext cx="11049000" cy="2523067"/>
          </a:xfrm>
        </p:spPr>
        <p:txBody>
          <a:bodyPr>
            <a:normAutofit/>
          </a:bodyPr>
          <a:lstStyle/>
          <a:p>
            <a:r>
              <a:rPr lang="en-US" dirty="0"/>
              <a:t>This game taught us (the campus) about making things, production, and scale</a:t>
            </a:r>
          </a:p>
          <a:p>
            <a:r>
              <a:rPr lang="en-US" dirty="0"/>
              <a:t>This game allowed us to explore using typical game forms for telling a unique story to a very targeted audience</a:t>
            </a:r>
          </a:p>
          <a:p>
            <a:r>
              <a:rPr lang="en-US" dirty="0"/>
              <a:t>Finalist at GLS Education Arcade, shown at </a:t>
            </a:r>
            <a:r>
              <a:rPr lang="en-US" dirty="0" err="1"/>
              <a:t>DiGRA</a:t>
            </a:r>
            <a:r>
              <a:rPr lang="en-US" dirty="0"/>
              <a:t> Blank Arcade, and </a:t>
            </a:r>
            <a:r>
              <a:rPr lang="en-US" dirty="0" err="1"/>
              <a:t>IndieArcade</a:t>
            </a:r>
            <a:r>
              <a:rPr lang="en-US" dirty="0"/>
              <a:t> at the Smithsonian American Museum of Art</a:t>
            </a:r>
          </a:p>
          <a:p>
            <a:r>
              <a:rPr lang="en-US" dirty="0"/>
              <a:t>SPLATTERSHMUP.NET – PLAY TODAY!  MAKE ART!</a:t>
            </a:r>
          </a:p>
        </p:txBody>
      </p:sp>
      <p:cxnSp>
        <p:nvCxnSpPr>
          <p:cNvPr id="8" name="Straight Connector 7"/>
          <p:cNvCxnSpPr/>
          <p:nvPr/>
        </p:nvCxnSpPr>
        <p:spPr>
          <a:xfrm>
            <a:off x="1" y="33528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22098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57800" y="609600"/>
            <a:ext cx="5465615" cy="2031951"/>
          </a:xfrm>
          <a:prstGeom prst="rect">
            <a:avLst/>
          </a:prstGeom>
          <a:ln w="12700">
            <a:solidFill>
              <a:schemeClr val="tx1"/>
            </a:solidFill>
          </a:ln>
        </p:spPr>
      </p:pic>
    </p:spTree>
    <p:extLst>
      <p:ext uri="{BB962C8B-B14F-4D97-AF65-F5344CB8AC3E}">
        <p14:creationId xmlns:p14="http://schemas.microsoft.com/office/powerpoint/2010/main" val="2517734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val="0"/>
              </a:ext>
            </a:extLst>
          </a:blip>
          <a:srcRect l="-7628" b="-98436"/>
          <a:stretch/>
        </p:blipFill>
        <p:spPr>
          <a:xfrm>
            <a:off x="-457200" y="2362200"/>
            <a:ext cx="6426398" cy="4284265"/>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val="0"/>
              </a:ext>
            </a:extLst>
          </a:blip>
          <a:srcRect t="-103174" r="-4919"/>
          <a:stretch/>
        </p:blipFill>
        <p:spPr>
          <a:xfrm>
            <a:off x="6019800" y="177800"/>
            <a:ext cx="6477000" cy="4318000"/>
          </a:xfrm>
          <a:prstGeom prst="rect">
            <a:avLst/>
          </a:prstGeom>
        </p:spPr>
      </p:pic>
      <p:cxnSp>
        <p:nvCxnSpPr>
          <p:cNvPr id="8" name="Straight Connector 7"/>
          <p:cNvCxnSpPr/>
          <p:nvPr/>
        </p:nvCxnSpPr>
        <p:spPr>
          <a:xfrm>
            <a:off x="0" y="44958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2362200"/>
            <a:ext cx="128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2" descr="C:\Users\Andrew Phelps\Desktop\andy_pac_man.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91000" y="1752600"/>
            <a:ext cx="3737102" cy="3721464"/>
          </a:xfrm>
          <a:prstGeom prst="rect">
            <a:avLst/>
          </a:prstGeom>
          <a:noFill/>
          <a:ln w="15875">
            <a:solidFill>
              <a:schemeClr val="tx1"/>
            </a:solidFill>
          </a:ln>
          <a:effectLst>
            <a:outerShdw blurRad="355600" sx="116000" sy="116000" algn="ctr" rotWithShape="0">
              <a:prstClr val="black">
                <a:alpha val="77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972074"/>
            <a:ext cx="12192000" cy="1293028"/>
          </a:xfrm>
        </p:spPr>
        <p:txBody>
          <a:bodyPr/>
          <a:lstStyle/>
          <a:p>
            <a:pPr algn="ctr"/>
            <a:r>
              <a:rPr lang="en-US" dirty="0"/>
              <a:t>HI, I’m ANDY</a:t>
            </a:r>
          </a:p>
        </p:txBody>
      </p:sp>
    </p:spTree>
    <p:extLst>
      <p:ext uri="{BB962C8B-B14F-4D97-AF65-F5344CB8AC3E}">
        <p14:creationId xmlns:p14="http://schemas.microsoft.com/office/powerpoint/2010/main" val="4039072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hoto, table, white&#10;&#10;Description automatically generated">
            <a:extLst>
              <a:ext uri="{FF2B5EF4-FFF2-40B4-BE49-F238E27FC236}">
                <a16:creationId xmlns:a16="http://schemas.microsoft.com/office/drawing/2014/main" id="{990124B5-3C3B-1247-BA46-DC18605E57D5}"/>
              </a:ext>
            </a:extLst>
          </p:cNvPr>
          <p:cNvPicPr>
            <a:picLocks noChangeAspect="1"/>
          </p:cNvPicPr>
          <p:nvPr/>
        </p:nvPicPr>
        <p:blipFill rotWithShape="1">
          <a:blip r:embed="rId2">
            <a:extLst>
              <a:ext uri="{28A0092B-C50C-407E-A947-70E740481C1C}">
                <a14:useLocalDpi xmlns:a14="http://schemas.microsoft.com/office/drawing/2010/main" val="0"/>
              </a:ext>
            </a:extLst>
          </a:blip>
          <a:srcRect t="5109" b="5096"/>
          <a:stretch/>
        </p:blipFill>
        <p:spPr>
          <a:xfrm>
            <a:off x="0" y="-12192"/>
            <a:ext cx="12192000" cy="6858000"/>
          </a:xfrm>
          <a:prstGeom prst="rect">
            <a:avLst/>
          </a:prstGeom>
        </p:spPr>
      </p:pic>
    </p:spTree>
    <p:extLst>
      <p:ext uri="{BB962C8B-B14F-4D97-AF65-F5344CB8AC3E}">
        <p14:creationId xmlns:p14="http://schemas.microsoft.com/office/powerpoint/2010/main" val="1183877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 y="152400"/>
            <a:ext cx="2895600" cy="5791200"/>
          </a:xfrm>
          <a:prstGeom prst="rect">
            <a:avLst/>
          </a:prstGeom>
          <a:ln w="19050">
            <a:solidFill>
              <a:schemeClr val="tx1"/>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00400" y="152400"/>
            <a:ext cx="5791200" cy="2895600"/>
          </a:xfrm>
          <a:prstGeom prst="rect">
            <a:avLst/>
          </a:prstGeom>
          <a:ln w="19050">
            <a:solidFill>
              <a:schemeClr val="tx1"/>
            </a:solidFill>
          </a:ln>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200400" y="3200400"/>
            <a:ext cx="5791200" cy="2743200"/>
          </a:xfrm>
          <a:prstGeom prst="rect">
            <a:avLst/>
          </a:prstGeom>
          <a:ln w="19050">
            <a:solidFill>
              <a:schemeClr val="tx1"/>
            </a:solidFill>
          </a:ln>
        </p:spPr>
      </p:pic>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194800" y="152400"/>
            <a:ext cx="2844800" cy="1600200"/>
          </a:xfrm>
          <a:prstGeom prst="rect">
            <a:avLst/>
          </a:prstGeom>
          <a:ln>
            <a:solidFill>
              <a:schemeClr val="tx1"/>
            </a:solidFill>
          </a:ln>
        </p:spPr>
      </p:pic>
      <p:pic>
        <p:nvPicPr>
          <p:cNvPr id="8" name="Pictur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173633" y="1828800"/>
            <a:ext cx="2878667" cy="1803527"/>
          </a:xfrm>
          <a:prstGeom prst="rect">
            <a:avLst/>
          </a:prstGeom>
        </p:spPr>
      </p:pic>
      <p:pic>
        <p:nvPicPr>
          <p:cNvPr id="9" name="Picture 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194800" y="3691594"/>
            <a:ext cx="2857500" cy="1428750"/>
          </a:xfrm>
          <a:prstGeom prst="rect">
            <a:avLst/>
          </a:prstGeom>
        </p:spPr>
      </p:pic>
      <p:pic>
        <p:nvPicPr>
          <p:cNvPr id="10" name="Picture 9"/>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9194800" y="5257800"/>
            <a:ext cx="1320800" cy="685800"/>
          </a:xfrm>
          <a:prstGeom prst="rect">
            <a:avLst/>
          </a:prstGeom>
        </p:spPr>
      </p:pic>
      <p:pic>
        <p:nvPicPr>
          <p:cNvPr id="12" name="Picture 11"/>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0668000" y="5257800"/>
            <a:ext cx="1062038" cy="722186"/>
          </a:xfrm>
          <a:prstGeom prst="rect">
            <a:avLst/>
          </a:prstGeom>
        </p:spPr>
      </p:pic>
    </p:spTree>
    <p:extLst>
      <p:ext uri="{BB962C8B-B14F-4D97-AF65-F5344CB8AC3E}">
        <p14:creationId xmlns:p14="http://schemas.microsoft.com/office/powerpoint/2010/main" val="3881102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monitor, screen, sign&#10;&#10;Description automatically generated">
            <a:extLst>
              <a:ext uri="{FF2B5EF4-FFF2-40B4-BE49-F238E27FC236}">
                <a16:creationId xmlns:a16="http://schemas.microsoft.com/office/drawing/2014/main" id="{DFBFE452-A554-E648-952C-4119D11403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8" y="7379"/>
            <a:ext cx="12226636" cy="6857548"/>
          </a:xfrm>
          <a:prstGeom prst="rect">
            <a:avLst/>
          </a:prstGeom>
        </p:spPr>
      </p:pic>
      <p:sp>
        <p:nvSpPr>
          <p:cNvPr id="2" name="Title 1">
            <a:extLst>
              <a:ext uri="{FF2B5EF4-FFF2-40B4-BE49-F238E27FC236}">
                <a16:creationId xmlns:a16="http://schemas.microsoft.com/office/drawing/2014/main" id="{401DADBE-3C2E-5645-9E05-F78DC09A1A1D}"/>
              </a:ext>
            </a:extLst>
          </p:cNvPr>
          <p:cNvSpPr>
            <a:spLocks noGrp="1"/>
          </p:cNvSpPr>
          <p:nvPr>
            <p:ph type="title"/>
          </p:nvPr>
        </p:nvSpPr>
        <p:spPr>
          <a:xfrm>
            <a:off x="6477000" y="228600"/>
            <a:ext cx="5715000" cy="1293028"/>
          </a:xfrm>
        </p:spPr>
        <p:txBody>
          <a:bodyPr/>
          <a:lstStyle/>
          <a:p>
            <a:r>
              <a:rPr lang="en-US" dirty="0"/>
              <a:t>AND ANOTHER ONE…</a:t>
            </a:r>
          </a:p>
        </p:txBody>
      </p:sp>
    </p:spTree>
    <p:extLst>
      <p:ext uri="{BB962C8B-B14F-4D97-AF65-F5344CB8AC3E}">
        <p14:creationId xmlns:p14="http://schemas.microsoft.com/office/powerpoint/2010/main" val="1915323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0A82E8-BA9B-F243-93DF-516D0640D40D}"/>
              </a:ext>
            </a:extLst>
          </p:cNvPr>
          <p:cNvSpPr/>
          <p:nvPr/>
        </p:nvSpPr>
        <p:spPr>
          <a:xfrm>
            <a:off x="0" y="2209800"/>
            <a:ext cx="12192000" cy="213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VIDEO AT: https</a:t>
            </a:r>
            <a:r>
              <a:rPr lang="en-US" dirty="0"/>
              <a:t>://</a:t>
            </a:r>
            <a:r>
              <a:rPr lang="en-US" dirty="0" err="1"/>
              <a:t>youtu.be</a:t>
            </a:r>
            <a:r>
              <a:rPr lang="en-US" dirty="0"/>
              <a:t>/9McDBSWXGzY</a:t>
            </a:r>
          </a:p>
        </p:txBody>
      </p:sp>
    </p:spTree>
    <p:extLst>
      <p:ext uri="{BB962C8B-B14F-4D97-AF65-F5344CB8AC3E}">
        <p14:creationId xmlns:p14="http://schemas.microsoft.com/office/powerpoint/2010/main" val="4125566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E86885-F7DE-4BE4-B956-09E33302D33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
            <a:ext cx="12192000" cy="6827855"/>
          </a:xfrm>
          <a:prstGeom prst="rect">
            <a:avLst/>
          </a:prstGeom>
        </p:spPr>
      </p:pic>
    </p:spTree>
    <p:extLst>
      <p:ext uri="{BB962C8B-B14F-4D97-AF65-F5344CB8AC3E}">
        <p14:creationId xmlns:p14="http://schemas.microsoft.com/office/powerpoint/2010/main" val="2352724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9525"/>
            <a:ext cx="12192000" cy="5724525"/>
          </a:xfrm>
          <a:prstGeom prst="rect">
            <a:avLst/>
          </a:prstGeom>
        </p:spPr>
      </p:pic>
      <p:sp>
        <p:nvSpPr>
          <p:cNvPr id="9" name="Rectangle 8"/>
          <p:cNvSpPr/>
          <p:nvPr/>
        </p:nvSpPr>
        <p:spPr>
          <a:xfrm>
            <a:off x="-1" y="0"/>
            <a:ext cx="12174513" cy="4023359"/>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A SUMMER WITH THE</a:t>
            </a:r>
            <a:br>
              <a:rPr lang="en-US" dirty="0"/>
            </a:br>
            <a:r>
              <a:rPr lang="en-US" dirty="0"/>
              <a:t>BUFFALO BILLS</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28712" y="2895600"/>
            <a:ext cx="4191000" cy="2590800"/>
          </a:xfrm>
          <a:ln w="28575">
            <a:solidFill>
              <a:schemeClr val="tx1"/>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8250"/>
            <a:ext cx="5105400" cy="2552700"/>
          </a:xfrm>
          <a:prstGeom prst="rect">
            <a:avLst/>
          </a:prstGeom>
          <a:ln w="28575">
            <a:solidFill>
              <a:schemeClr val="tx1"/>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2599" y="2248716"/>
            <a:ext cx="5857875" cy="3237684"/>
          </a:xfrm>
          <a:prstGeom prst="rect">
            <a:avLst/>
          </a:prstGeom>
          <a:ln w="28575">
            <a:solidFill>
              <a:schemeClr val="tx1"/>
            </a:solidFill>
          </a:ln>
        </p:spPr>
      </p:pic>
      <p:cxnSp>
        <p:nvCxnSpPr>
          <p:cNvPr id="8" name="Straight Connector 7"/>
          <p:cNvCxnSpPr/>
          <p:nvPr/>
        </p:nvCxnSpPr>
        <p:spPr>
          <a:xfrm>
            <a:off x="0" y="5715000"/>
            <a:ext cx="12192000" cy="8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5001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038" y="1798639"/>
            <a:ext cx="909638" cy="882647"/>
          </a:xfrm>
          <a:prstGeom prst="rect">
            <a:avLst/>
          </a:prstGeom>
          <a:ln w="25400">
            <a:solidFill>
              <a:schemeClr val="tx1"/>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724150" y="0"/>
            <a:ext cx="919164" cy="914400"/>
          </a:xfrm>
          <a:prstGeom prst="rect">
            <a:avLst/>
          </a:prstGeom>
          <a:ln w="25400">
            <a:solidFill>
              <a:schemeClr val="tx1"/>
            </a:solidFill>
          </a:ln>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14400" y="1776412"/>
            <a:ext cx="909638" cy="909638"/>
          </a:xfrm>
          <a:prstGeom prst="rect">
            <a:avLst/>
          </a:prstGeom>
          <a:ln w="25400">
            <a:solidFill>
              <a:schemeClr val="tx1"/>
            </a:solidFill>
          </a:ln>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4288" y="1790699"/>
            <a:ext cx="897731" cy="901525"/>
          </a:xfrm>
          <a:prstGeom prst="rect">
            <a:avLst/>
          </a:prstGeom>
          <a:ln w="25400">
            <a:solidFill>
              <a:schemeClr val="tx1"/>
            </a:solidFill>
          </a:ln>
        </p:spPr>
      </p:pic>
      <p:pic>
        <p:nvPicPr>
          <p:cNvPr id="8" name="Pictur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838326" y="909638"/>
            <a:ext cx="909638" cy="889001"/>
          </a:xfrm>
          <a:prstGeom prst="rect">
            <a:avLst/>
          </a:prstGeom>
          <a:ln w="25400">
            <a:solidFill>
              <a:schemeClr val="tx1"/>
            </a:solidFill>
          </a:ln>
        </p:spPr>
      </p:pic>
      <p:pic>
        <p:nvPicPr>
          <p:cNvPr id="9" name="Picture 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14400" y="885824"/>
            <a:ext cx="909638" cy="909638"/>
          </a:xfrm>
          <a:prstGeom prst="rect">
            <a:avLst/>
          </a:prstGeom>
          <a:ln w="25400">
            <a:solidFill>
              <a:schemeClr val="tx1"/>
            </a:solidFill>
          </a:ln>
        </p:spPr>
      </p:pic>
      <p:pic>
        <p:nvPicPr>
          <p:cNvPr id="10" name="Picture 9"/>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9050" y="890587"/>
            <a:ext cx="892969" cy="909638"/>
          </a:xfrm>
          <a:prstGeom prst="rect">
            <a:avLst/>
          </a:prstGeom>
          <a:ln w="25400">
            <a:solidFill>
              <a:schemeClr val="tx1"/>
            </a:solidFill>
          </a:ln>
        </p:spPr>
      </p:pic>
      <p:pic>
        <p:nvPicPr>
          <p:cNvPr id="11" name="Picture 10"/>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824038" y="0"/>
            <a:ext cx="909638" cy="909638"/>
          </a:xfrm>
          <a:prstGeom prst="rect">
            <a:avLst/>
          </a:prstGeom>
          <a:ln w="25400">
            <a:solidFill>
              <a:schemeClr val="tx1"/>
            </a:solidFill>
          </a:ln>
        </p:spPr>
      </p:pic>
      <p:pic>
        <p:nvPicPr>
          <p:cNvPr id="12" name="Picture 11"/>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914400" y="0"/>
            <a:ext cx="909638" cy="909638"/>
          </a:xfrm>
          <a:prstGeom prst="rect">
            <a:avLst/>
          </a:prstGeom>
          <a:ln w="25400">
            <a:solidFill>
              <a:schemeClr val="tx1"/>
            </a:solidFill>
          </a:ln>
        </p:spPr>
      </p:pic>
      <p:pic>
        <p:nvPicPr>
          <p:cNvPr id="13" name="Picture 12"/>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23818" y="0"/>
            <a:ext cx="900108" cy="909638"/>
          </a:xfrm>
          <a:prstGeom prst="rect">
            <a:avLst/>
          </a:prstGeom>
          <a:ln w="25400">
            <a:solidFill>
              <a:schemeClr val="tx1"/>
            </a:solidFill>
          </a:ln>
        </p:spPr>
      </p:pic>
      <p:pic>
        <p:nvPicPr>
          <p:cNvPr id="14" name="Picture 13"/>
          <p:cNvPicPr>
            <a:picLocks noChangeAspect="1"/>
          </p:cNvPicPr>
          <p:nvPr/>
        </p:nvPicPr>
        <p:blipFill rotWithShape="1">
          <a:blip r:embed="rId13" cstate="email">
            <a:extLst>
              <a:ext uri="{28A0092B-C50C-407E-A947-70E740481C1C}">
                <a14:useLocalDpi xmlns:a14="http://schemas.microsoft.com/office/drawing/2010/main" val="0"/>
              </a:ext>
            </a:extLst>
          </a:blip>
          <a:srcRect/>
          <a:stretch/>
        </p:blipFill>
        <p:spPr>
          <a:xfrm>
            <a:off x="3671892" y="-14288"/>
            <a:ext cx="900108" cy="923927"/>
          </a:xfrm>
          <a:prstGeom prst="rect">
            <a:avLst/>
          </a:prstGeom>
          <a:ln w="25400">
            <a:solidFill>
              <a:schemeClr val="tx1"/>
            </a:solidFill>
          </a:ln>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67017" y="1776413"/>
            <a:ext cx="876298" cy="909638"/>
          </a:xfrm>
          <a:prstGeom prst="rect">
            <a:avLst/>
          </a:prstGeom>
          <a:ln w="25400">
            <a:solidFill>
              <a:schemeClr val="tx1"/>
            </a:solidFill>
          </a:ln>
        </p:spPr>
      </p:pic>
      <p:pic>
        <p:nvPicPr>
          <p:cNvPr id="16" name="Picture 15"/>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2767016" y="935038"/>
            <a:ext cx="876298" cy="863601"/>
          </a:xfrm>
          <a:prstGeom prst="rect">
            <a:avLst/>
          </a:prstGeom>
          <a:ln w="25400">
            <a:solidFill>
              <a:schemeClr val="tx1"/>
            </a:solidFill>
          </a:ln>
        </p:spPr>
      </p:pic>
      <p:pic>
        <p:nvPicPr>
          <p:cNvPr id="17" name="Picture 16"/>
          <p:cNvPicPr>
            <a:picLocks noChangeAspect="1"/>
          </p:cNvPicPr>
          <p:nvPr/>
        </p:nvPicPr>
        <p:blipFill rotWithShape="1">
          <a:blip r:embed="rId16" cstate="email">
            <a:extLst>
              <a:ext uri="{28A0092B-C50C-407E-A947-70E740481C1C}">
                <a14:useLocalDpi xmlns:a14="http://schemas.microsoft.com/office/drawing/2010/main" val="0"/>
              </a:ext>
            </a:extLst>
          </a:blip>
          <a:srcRect/>
          <a:stretch/>
        </p:blipFill>
        <p:spPr>
          <a:xfrm>
            <a:off x="6348403" y="2706685"/>
            <a:ext cx="5823841" cy="2767768"/>
          </a:xfrm>
          <a:prstGeom prst="rect">
            <a:avLst/>
          </a:prstGeom>
          <a:ln w="25400">
            <a:solidFill>
              <a:schemeClr val="tx1"/>
            </a:solidFill>
          </a:ln>
        </p:spPr>
      </p:pic>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92668" y="923398"/>
            <a:ext cx="1684423" cy="875241"/>
          </a:xfrm>
          <a:prstGeom prst="rect">
            <a:avLst/>
          </a:prstGeom>
          <a:ln w="25400">
            <a:solidFill>
              <a:schemeClr val="tx1"/>
            </a:solidFill>
          </a:ln>
        </p:spPr>
      </p:pic>
      <p:pic>
        <p:nvPicPr>
          <p:cNvPr id="19" name="Picture 18"/>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5510216" y="-14288"/>
            <a:ext cx="1666875" cy="925866"/>
          </a:xfrm>
          <a:prstGeom prst="rect">
            <a:avLst/>
          </a:prstGeom>
          <a:ln w="25400">
            <a:solidFill>
              <a:schemeClr val="tx1"/>
            </a:solidFill>
          </a:ln>
        </p:spPr>
      </p:pic>
      <p:pic>
        <p:nvPicPr>
          <p:cNvPr id="20" name="Picture 19"/>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3662368" y="1821815"/>
            <a:ext cx="1847848" cy="864235"/>
          </a:xfrm>
          <a:prstGeom prst="rect">
            <a:avLst/>
          </a:prstGeom>
          <a:ln w="25400">
            <a:solidFill>
              <a:schemeClr val="tx1"/>
            </a:solidFill>
          </a:ln>
        </p:spPr>
      </p:pic>
      <p:pic>
        <p:nvPicPr>
          <p:cNvPr id="21" name="Picture 20"/>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4598640" y="1058"/>
            <a:ext cx="911576" cy="911576"/>
          </a:xfrm>
          <a:prstGeom prst="rect">
            <a:avLst/>
          </a:prstGeom>
          <a:ln w="25400">
            <a:solidFill>
              <a:schemeClr val="tx1"/>
            </a:solidFill>
          </a:ln>
        </p:spPr>
      </p:pic>
      <p:pic>
        <p:nvPicPr>
          <p:cNvPr id="22" name="Picture 21"/>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11219744" y="-3702"/>
            <a:ext cx="952500" cy="889526"/>
          </a:xfrm>
          <a:prstGeom prst="rect">
            <a:avLst/>
          </a:prstGeom>
          <a:ln w="25400">
            <a:solidFill>
              <a:schemeClr val="tx1"/>
            </a:solidFill>
          </a:ln>
        </p:spPr>
      </p:pic>
      <p:pic>
        <p:nvPicPr>
          <p:cNvPr id="24" name="Picture 23"/>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5529270" y="1824637"/>
            <a:ext cx="1647822" cy="859296"/>
          </a:xfrm>
          <a:prstGeom prst="rect">
            <a:avLst/>
          </a:prstGeom>
          <a:ln w="25400">
            <a:solidFill>
              <a:schemeClr val="tx1"/>
            </a:solidFill>
          </a:ln>
        </p:spPr>
      </p:pic>
      <p:pic>
        <p:nvPicPr>
          <p:cNvPr id="25" name="Picture 24"/>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7200900" y="914400"/>
            <a:ext cx="952500" cy="889001"/>
          </a:xfrm>
          <a:prstGeom prst="rect">
            <a:avLst/>
          </a:prstGeom>
          <a:ln w="25400">
            <a:solidFill>
              <a:schemeClr val="tx1"/>
            </a:solidFill>
          </a:ln>
        </p:spPr>
      </p:pic>
      <p:pic>
        <p:nvPicPr>
          <p:cNvPr id="26" name="Picture 2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986955" y="911223"/>
            <a:ext cx="2185289" cy="1770063"/>
          </a:xfrm>
          <a:prstGeom prst="rect">
            <a:avLst/>
          </a:prstGeom>
          <a:ln w="25400">
            <a:solidFill>
              <a:schemeClr val="tx1"/>
            </a:solidFill>
          </a:ln>
        </p:spPr>
      </p:pic>
      <p:pic>
        <p:nvPicPr>
          <p:cNvPr id="27" name="Picture 26"/>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7200900" y="0"/>
            <a:ext cx="952500" cy="910520"/>
          </a:xfrm>
          <a:prstGeom prst="rect">
            <a:avLst/>
          </a:prstGeom>
          <a:ln w="25400">
            <a:solidFill>
              <a:schemeClr val="tx1"/>
            </a:solidFill>
          </a:ln>
        </p:spPr>
      </p:pic>
      <p:pic>
        <p:nvPicPr>
          <p:cNvPr id="28" name="Picture 27"/>
          <p:cNvPicPr>
            <a:picLocks noChangeAspect="1"/>
          </p:cNvPicPr>
          <p:nvPr/>
        </p:nvPicPr>
        <p:blipFill>
          <a:blip r:embed="rId26" cstate="email">
            <a:extLst>
              <a:ext uri="{28A0092B-C50C-407E-A947-70E740481C1C}">
                <a14:useLocalDpi xmlns:a14="http://schemas.microsoft.com/office/drawing/2010/main" val="0"/>
              </a:ext>
            </a:extLst>
          </a:blip>
          <a:stretch>
            <a:fillRect/>
          </a:stretch>
        </p:blipFill>
        <p:spPr>
          <a:xfrm>
            <a:off x="4602962" y="935038"/>
            <a:ext cx="907254" cy="863601"/>
          </a:xfrm>
          <a:prstGeom prst="rect">
            <a:avLst/>
          </a:prstGeom>
          <a:ln w="25400">
            <a:solidFill>
              <a:schemeClr val="tx1"/>
            </a:solidFill>
          </a:ln>
        </p:spPr>
      </p:pic>
      <p:pic>
        <p:nvPicPr>
          <p:cNvPr id="30" name="Picture 29"/>
          <p:cNvPicPr>
            <a:picLocks noChangeAspect="1"/>
          </p:cNvPicPr>
          <p:nvPr/>
        </p:nvPicPr>
        <p:blipFill>
          <a:blip r:embed="rId27" cstate="email">
            <a:extLst>
              <a:ext uri="{28A0092B-C50C-407E-A947-70E740481C1C}">
                <a14:useLocalDpi xmlns:a14="http://schemas.microsoft.com/office/drawing/2010/main" val="0"/>
              </a:ext>
            </a:extLst>
          </a:blip>
          <a:stretch>
            <a:fillRect/>
          </a:stretch>
        </p:blipFill>
        <p:spPr>
          <a:xfrm>
            <a:off x="3671892" y="935038"/>
            <a:ext cx="900108" cy="863601"/>
          </a:xfrm>
          <a:prstGeom prst="rect">
            <a:avLst/>
          </a:prstGeom>
          <a:ln w="25400">
            <a:solidFill>
              <a:schemeClr val="tx1"/>
            </a:solidFill>
          </a:ln>
        </p:spPr>
      </p:pic>
      <p:pic>
        <p:nvPicPr>
          <p:cNvPr id="31" name="Picture 3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177209" y="19578"/>
            <a:ext cx="1785943" cy="1809221"/>
          </a:xfrm>
          <a:prstGeom prst="rect">
            <a:avLst/>
          </a:prstGeom>
          <a:ln w="25400">
            <a:solidFill>
              <a:schemeClr val="tx1"/>
            </a:solidFill>
          </a:ln>
        </p:spPr>
      </p:pic>
      <p:pic>
        <p:nvPicPr>
          <p:cNvPr id="32" name="Picture 31"/>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91725" y="-14288"/>
            <a:ext cx="1438275" cy="900112"/>
          </a:xfrm>
          <a:prstGeom prst="rect">
            <a:avLst/>
          </a:prstGeom>
          <a:ln w="25400">
            <a:solidFill>
              <a:schemeClr val="tx1"/>
            </a:solidFill>
          </a:ln>
        </p:spPr>
      </p:pic>
      <p:pic>
        <p:nvPicPr>
          <p:cNvPr id="29" name="Picture 2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196146" y="1828800"/>
            <a:ext cx="1795454" cy="852486"/>
          </a:xfrm>
          <a:prstGeom prst="rect">
            <a:avLst/>
          </a:prstGeom>
          <a:ln w="25400">
            <a:solidFill>
              <a:schemeClr val="tx1"/>
            </a:solidFill>
          </a:ln>
        </p:spPr>
      </p:pic>
      <p:pic>
        <p:nvPicPr>
          <p:cNvPr id="23" name="Picture 22"/>
          <p:cNvPicPr>
            <a:picLocks noChangeAspect="1"/>
          </p:cNvPicPr>
          <p:nvPr/>
        </p:nvPicPr>
        <p:blipFill>
          <a:blip r:embed="rId31" cstate="email">
            <a:extLst>
              <a:ext uri="{28A0092B-C50C-407E-A947-70E740481C1C}">
                <a14:useLocalDpi xmlns:a14="http://schemas.microsoft.com/office/drawing/2010/main" val="0"/>
              </a:ext>
            </a:extLst>
          </a:blip>
          <a:stretch>
            <a:fillRect/>
          </a:stretch>
        </p:blipFill>
        <p:spPr>
          <a:xfrm>
            <a:off x="9016298" y="1828800"/>
            <a:ext cx="952500" cy="852486"/>
          </a:xfrm>
          <a:prstGeom prst="rect">
            <a:avLst/>
          </a:prstGeom>
          <a:ln w="25400">
            <a:solidFill>
              <a:schemeClr val="tx1"/>
            </a:solidFill>
          </a:ln>
        </p:spPr>
      </p:pic>
      <p:pic>
        <p:nvPicPr>
          <p:cNvPr id="33" name="Picture 32"/>
          <p:cNvPicPr>
            <a:picLocks noChangeAspect="1"/>
          </p:cNvPicPr>
          <p:nvPr/>
        </p:nvPicPr>
        <p:blipFill rotWithShape="1">
          <a:blip r:embed="rId32" cstate="email">
            <a:extLst>
              <a:ext uri="{28A0092B-C50C-407E-A947-70E740481C1C}">
                <a14:useLocalDpi xmlns:a14="http://schemas.microsoft.com/office/drawing/2010/main" val="0"/>
              </a:ext>
            </a:extLst>
          </a:blip>
          <a:srcRect/>
          <a:stretch/>
        </p:blipFill>
        <p:spPr>
          <a:xfrm>
            <a:off x="19754" y="2708278"/>
            <a:ext cx="2713921" cy="983192"/>
          </a:xfrm>
          <a:prstGeom prst="rect">
            <a:avLst/>
          </a:prstGeom>
          <a:ln w="25400">
            <a:solidFill>
              <a:schemeClr val="tx1"/>
            </a:solidFill>
          </a:ln>
        </p:spPr>
      </p:pic>
      <p:pic>
        <p:nvPicPr>
          <p:cNvPr id="34" name="Picture 33"/>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757489" y="2709864"/>
            <a:ext cx="1814511" cy="981606"/>
          </a:xfrm>
          <a:prstGeom prst="rect">
            <a:avLst/>
          </a:prstGeom>
          <a:ln w="25400">
            <a:solidFill>
              <a:schemeClr val="tx1"/>
            </a:solidFill>
          </a:ln>
        </p:spPr>
      </p:pic>
      <p:pic>
        <p:nvPicPr>
          <p:cNvPr id="35" name="Picture 34"/>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586292" y="2711274"/>
            <a:ext cx="1738308" cy="980196"/>
          </a:xfrm>
          <a:prstGeom prst="rect">
            <a:avLst/>
          </a:prstGeom>
          <a:ln w="25400">
            <a:solidFill>
              <a:schemeClr val="tx1"/>
            </a:solidFill>
          </a:ln>
        </p:spPr>
      </p:pic>
      <p:pic>
        <p:nvPicPr>
          <p:cNvPr id="36" name="Picture 35"/>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a:off x="2743200" y="3715283"/>
            <a:ext cx="974807" cy="993324"/>
          </a:xfrm>
          <a:prstGeom prst="rect">
            <a:avLst/>
          </a:prstGeom>
          <a:ln w="25400">
            <a:solidFill>
              <a:schemeClr val="tx1"/>
            </a:solidFill>
          </a:ln>
        </p:spPr>
      </p:pic>
      <p:pic>
        <p:nvPicPr>
          <p:cNvPr id="38" name="Picture 37"/>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9755" y="3715283"/>
            <a:ext cx="2704395" cy="1759170"/>
          </a:xfrm>
          <a:prstGeom prst="rect">
            <a:avLst/>
          </a:prstGeom>
          <a:ln w="25400">
            <a:solidFill>
              <a:schemeClr val="tx1"/>
            </a:solidFill>
          </a:ln>
        </p:spPr>
      </p:pic>
      <p:pic>
        <p:nvPicPr>
          <p:cNvPr id="39" name="Picture 38"/>
          <p:cNvPicPr>
            <a:picLocks noChangeAspect="1"/>
          </p:cNvPicPr>
          <p:nvPr/>
        </p:nvPicPr>
        <p:blipFill>
          <a:blip r:embed="rId37" cstate="email">
            <a:extLst>
              <a:ext uri="{28A0092B-C50C-407E-A947-70E740481C1C}">
                <a14:useLocalDpi xmlns:a14="http://schemas.microsoft.com/office/drawing/2010/main" val="0"/>
              </a:ext>
            </a:extLst>
          </a:blip>
          <a:stretch>
            <a:fillRect/>
          </a:stretch>
        </p:blipFill>
        <p:spPr>
          <a:xfrm>
            <a:off x="3737057" y="3715283"/>
            <a:ext cx="2587544" cy="993325"/>
          </a:xfrm>
          <a:prstGeom prst="rect">
            <a:avLst/>
          </a:prstGeom>
          <a:ln w="25400">
            <a:solidFill>
              <a:schemeClr val="tx1"/>
            </a:solidFill>
          </a:ln>
        </p:spPr>
      </p:pic>
      <p:pic>
        <p:nvPicPr>
          <p:cNvPr id="40" name="Picture 39"/>
          <p:cNvPicPr>
            <a:picLocks noChangeAspect="1"/>
          </p:cNvPicPr>
          <p:nvPr/>
        </p:nvPicPr>
        <p:blipFill rotWithShape="1">
          <a:blip r:embed="rId38" cstate="email">
            <a:extLst>
              <a:ext uri="{28A0092B-C50C-407E-A947-70E740481C1C}">
                <a14:useLocalDpi xmlns:a14="http://schemas.microsoft.com/office/drawing/2010/main" val="0"/>
              </a:ext>
            </a:extLst>
          </a:blip>
          <a:srcRect/>
          <a:stretch/>
        </p:blipFill>
        <p:spPr>
          <a:xfrm>
            <a:off x="2747963" y="4732420"/>
            <a:ext cx="3579270" cy="742033"/>
          </a:xfrm>
          <a:prstGeom prst="rect">
            <a:avLst/>
          </a:prstGeom>
          <a:ln w="25400">
            <a:solidFill>
              <a:schemeClr val="tx1"/>
            </a:solidFill>
          </a:ln>
        </p:spPr>
      </p:pic>
      <p:sp>
        <p:nvSpPr>
          <p:cNvPr id="41" name="Rectangle 40"/>
          <p:cNvSpPr/>
          <p:nvPr/>
        </p:nvSpPr>
        <p:spPr>
          <a:xfrm>
            <a:off x="2133600" y="5547340"/>
            <a:ext cx="9838972" cy="387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 YEARS OF LEARNING THROUGH MAKING AT MAGIC.  5 YEARS OF PROJECTS &amp; MEDIA.</a:t>
            </a:r>
          </a:p>
        </p:txBody>
      </p:sp>
    </p:spTree>
    <p:extLst>
      <p:ext uri="{BB962C8B-B14F-4D97-AF65-F5344CB8AC3E}">
        <p14:creationId xmlns:p14="http://schemas.microsoft.com/office/powerpoint/2010/main" val="5871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r, light&#10;&#10;Description automatically generated">
            <a:extLst>
              <a:ext uri="{FF2B5EF4-FFF2-40B4-BE49-F238E27FC236}">
                <a16:creationId xmlns:a16="http://schemas.microsoft.com/office/drawing/2014/main" id="{5DC4956B-D896-4443-8A88-83D4716A3FF3}"/>
              </a:ext>
            </a:extLst>
          </p:cNvPr>
          <p:cNvPicPr>
            <a:picLocks noChangeAspect="1"/>
          </p:cNvPicPr>
          <p:nvPr/>
        </p:nvPicPr>
        <p:blipFill rotWithShape="1">
          <a:blip r:embed="rId2">
            <a:extLst>
              <a:ext uri="{28A0092B-C50C-407E-A947-70E740481C1C}">
                <a14:useLocalDpi xmlns:a14="http://schemas.microsoft.com/office/drawing/2010/main" val="0"/>
              </a:ext>
            </a:extLst>
          </a:blip>
          <a:srcRect b="17312"/>
          <a:stretch/>
        </p:blipFill>
        <p:spPr>
          <a:xfrm>
            <a:off x="27708" y="0"/>
            <a:ext cx="12164291" cy="5029200"/>
          </a:xfrm>
          <a:prstGeom prst="rect">
            <a:avLst/>
          </a:prstGeom>
        </p:spPr>
      </p:pic>
      <p:sp>
        <p:nvSpPr>
          <p:cNvPr id="4" name="Rectangle 3">
            <a:extLst>
              <a:ext uri="{FF2B5EF4-FFF2-40B4-BE49-F238E27FC236}">
                <a16:creationId xmlns:a16="http://schemas.microsoft.com/office/drawing/2014/main" id="{CC71FD8D-9931-EE49-854F-9155060B45D5}"/>
              </a:ext>
            </a:extLst>
          </p:cNvPr>
          <p:cNvSpPr/>
          <p:nvPr/>
        </p:nvSpPr>
        <p:spPr>
          <a:xfrm>
            <a:off x="0" y="152401"/>
            <a:ext cx="12192000" cy="4876800"/>
          </a:xfrm>
          <a:prstGeom prst="rect">
            <a:avLst/>
          </a:prstGeom>
          <a:gradFill>
            <a:gsLst>
              <a:gs pos="885">
                <a:schemeClr val="bg1">
                  <a:alpha val="0"/>
                </a:schemeClr>
              </a:gs>
              <a:gs pos="49000">
                <a:schemeClr val="bg1">
                  <a:alpha val="64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0FFFF4-32FC-8647-9117-943E0402FFF6}"/>
              </a:ext>
            </a:extLst>
          </p:cNvPr>
          <p:cNvSpPr>
            <a:spLocks noGrp="1"/>
          </p:cNvSpPr>
          <p:nvPr>
            <p:ph type="title"/>
          </p:nvPr>
        </p:nvSpPr>
        <p:spPr>
          <a:xfrm>
            <a:off x="685800" y="764373"/>
            <a:ext cx="10820400" cy="1293028"/>
          </a:xfrm>
        </p:spPr>
        <p:txBody>
          <a:bodyPr/>
          <a:lstStyle/>
          <a:p>
            <a:r>
              <a:rPr lang="en-US" dirty="0"/>
              <a:t>EXPERIENTIAL: “WHAT YOU PLAY IS WHAT YOU GET”</a:t>
            </a:r>
          </a:p>
        </p:txBody>
      </p:sp>
      <p:sp>
        <p:nvSpPr>
          <p:cNvPr id="3" name="Content Placeholder 2">
            <a:extLst>
              <a:ext uri="{FF2B5EF4-FFF2-40B4-BE49-F238E27FC236}">
                <a16:creationId xmlns:a16="http://schemas.microsoft.com/office/drawing/2014/main" id="{91C7C55F-F93A-DE4A-940F-D7B5432E5CB6}"/>
              </a:ext>
            </a:extLst>
          </p:cNvPr>
          <p:cNvSpPr>
            <a:spLocks noGrp="1"/>
          </p:cNvSpPr>
          <p:nvPr>
            <p:ph idx="1"/>
          </p:nvPr>
        </p:nvSpPr>
        <p:spPr>
          <a:xfrm>
            <a:off x="685800" y="2727960"/>
            <a:ext cx="10820400" cy="2606040"/>
          </a:xfrm>
        </p:spPr>
        <p:txBody>
          <a:bodyPr/>
          <a:lstStyle/>
          <a:p>
            <a:pPr marL="0" indent="0">
              <a:buNone/>
            </a:pPr>
            <a:r>
              <a:rPr lang="en-US" dirty="0"/>
              <a:t>When we refer to </a:t>
            </a:r>
            <a:r>
              <a:rPr lang="en-US" i="1" dirty="0"/>
              <a:t>experiential</a:t>
            </a:r>
            <a:r>
              <a:rPr lang="en-US" dirty="0"/>
              <a:t> design, we mean the entire contextual experience of playing a game, and the interpretation of the experience by the player directly in the context of the experience itself.  This kind of ‘what you do is what you get’ game is of increasing interest in the field, and in this manner is essentially an ‘experientially educational’ game (Phelps, Wagner, and </a:t>
            </a:r>
            <a:r>
              <a:rPr lang="en-US" dirty="0" err="1"/>
              <a:t>Moger</a:t>
            </a:r>
            <a:r>
              <a:rPr lang="en-US" dirty="0"/>
              <a:t>, 2020). </a:t>
            </a:r>
            <a:r>
              <a:rPr lang="en-US" b="1" dirty="0"/>
              <a:t>Players can gain an understanding of, and empathy for, a given scenario or subject matter merely through the act of playing it, and specifically through the act of </a:t>
            </a:r>
            <a:r>
              <a:rPr lang="en-US" b="1" i="1" dirty="0"/>
              <a:t>interacting </a:t>
            </a:r>
            <a:r>
              <a:rPr lang="en-US" b="1" dirty="0"/>
              <a:t>with it. </a:t>
            </a:r>
            <a:r>
              <a:rPr lang="en-US" dirty="0"/>
              <a:t>(Phelps, 2020)</a:t>
            </a:r>
          </a:p>
        </p:txBody>
      </p:sp>
    </p:spTree>
    <p:extLst>
      <p:ext uri="{BB962C8B-B14F-4D97-AF65-F5344CB8AC3E}">
        <p14:creationId xmlns:p14="http://schemas.microsoft.com/office/powerpoint/2010/main" val="2698936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C8198-75CE-5944-8358-A6878E6F6826}"/>
              </a:ext>
            </a:extLst>
          </p:cNvPr>
          <p:cNvSpPr>
            <a:spLocks noGrp="1"/>
          </p:cNvSpPr>
          <p:nvPr>
            <p:ph type="title"/>
          </p:nvPr>
        </p:nvSpPr>
        <p:spPr>
          <a:xfrm>
            <a:off x="1143000" y="764373"/>
            <a:ext cx="10363200" cy="1293028"/>
          </a:xfrm>
        </p:spPr>
        <p:txBody>
          <a:bodyPr/>
          <a:lstStyle/>
          <a:p>
            <a:r>
              <a:rPr lang="en-US" dirty="0"/>
              <a:t>FORTHCOMING WORK ON THIS THINKING</a:t>
            </a:r>
          </a:p>
        </p:txBody>
      </p:sp>
      <p:sp>
        <p:nvSpPr>
          <p:cNvPr id="3" name="Content Placeholder 2">
            <a:extLst>
              <a:ext uri="{FF2B5EF4-FFF2-40B4-BE49-F238E27FC236}">
                <a16:creationId xmlns:a16="http://schemas.microsoft.com/office/drawing/2014/main" id="{A7D84F49-D53F-7F42-B550-8EFE59BB5DD0}"/>
              </a:ext>
            </a:extLst>
          </p:cNvPr>
          <p:cNvSpPr>
            <a:spLocks noGrp="1"/>
          </p:cNvSpPr>
          <p:nvPr>
            <p:ph idx="1"/>
          </p:nvPr>
        </p:nvSpPr>
        <p:spPr>
          <a:xfrm>
            <a:off x="152400" y="1600200"/>
            <a:ext cx="11811000" cy="4267200"/>
          </a:xfrm>
        </p:spPr>
        <p:txBody>
          <a:bodyPr/>
          <a:lstStyle/>
          <a:p>
            <a:pPr marL="0" indent="0">
              <a:buNone/>
            </a:pPr>
            <a:r>
              <a:rPr lang="en-US" dirty="0"/>
              <a:t>Phelps, A., Wagner, J. and </a:t>
            </a:r>
            <a:r>
              <a:rPr lang="en-US" dirty="0" err="1"/>
              <a:t>Moger</a:t>
            </a:r>
            <a:r>
              <a:rPr lang="en-US" dirty="0"/>
              <a:t>, A. (2020) "Experiential Depression and Anxiety Through </a:t>
            </a:r>
            <a:r>
              <a:rPr lang="en-US" dirty="0" err="1"/>
              <a:t>Proceduralized</a:t>
            </a:r>
            <a:r>
              <a:rPr lang="en-US" dirty="0"/>
              <a:t> Play: A Case Study of Fragile Equilibrium." Journal of Games, Self and Society. (2) v.1. (in press)</a:t>
            </a:r>
          </a:p>
          <a:p>
            <a:pPr marL="0" indent="0">
              <a:buNone/>
            </a:pPr>
            <a:endParaRPr lang="en-US" dirty="0"/>
          </a:p>
          <a:p>
            <a:pPr marL="0" indent="0">
              <a:buNone/>
            </a:pPr>
            <a:r>
              <a:rPr lang="en-US" dirty="0" err="1"/>
              <a:t>Rusch</a:t>
            </a:r>
            <a:r>
              <a:rPr lang="en-US" dirty="0"/>
              <a:t>, Doris C. and Phelps, A. (2020) "Navigating Existential, Transformative Game Design." Digital Games Research Association (</a:t>
            </a:r>
            <a:r>
              <a:rPr lang="en-US" dirty="0" err="1"/>
              <a:t>DiGRA</a:t>
            </a:r>
            <a:r>
              <a:rPr lang="en-US" dirty="0"/>
              <a:t>) 2020. Center of Excellence in Game Culture Studies. Tampere, Finland. (June, 2020)</a:t>
            </a:r>
          </a:p>
          <a:p>
            <a:pPr marL="0" indent="0">
              <a:buNone/>
            </a:pPr>
            <a:endParaRPr lang="en-US" dirty="0"/>
          </a:p>
          <a:p>
            <a:pPr marL="0" indent="0">
              <a:buNone/>
            </a:pPr>
            <a:r>
              <a:rPr lang="en-US" dirty="0"/>
              <a:t>Phelps, A. (2020) “Fragile Equilibrium: An Action Game of Melancholic Balance.” </a:t>
            </a:r>
            <a:r>
              <a:rPr lang="en-US" i="1" dirty="0"/>
              <a:t>The International Conference on Interactive Digital Storytelling (ICIDS) 2019 Art Show Book</a:t>
            </a:r>
            <a:r>
              <a:rPr lang="en-US" dirty="0"/>
              <a:t>. Eds. R. </a:t>
            </a:r>
            <a:r>
              <a:rPr lang="en-US" dirty="0" err="1"/>
              <a:t>Bown</a:t>
            </a:r>
            <a:r>
              <a:rPr lang="en-US" dirty="0"/>
              <a:t> and B. Salisbury. Entertainment Technology Center (ETC) Press,  Carnegie Mellon University.  Pittsburg, Penn.</a:t>
            </a:r>
          </a:p>
        </p:txBody>
      </p:sp>
    </p:spTree>
    <p:extLst>
      <p:ext uri="{BB962C8B-B14F-4D97-AF65-F5344CB8AC3E}">
        <p14:creationId xmlns:p14="http://schemas.microsoft.com/office/powerpoint/2010/main" val="1803688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E882F-2091-4D65-945C-DA7A7B5B5FE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8353872" cy="6858000"/>
          </a:xfrm>
          <a:prstGeom prst="rect">
            <a:avLst/>
          </a:prstGeom>
        </p:spPr>
      </p:pic>
      <p:sp>
        <p:nvSpPr>
          <p:cNvPr id="6" name="Rectangle 5">
            <a:extLst>
              <a:ext uri="{FF2B5EF4-FFF2-40B4-BE49-F238E27FC236}">
                <a16:creationId xmlns:a16="http://schemas.microsoft.com/office/drawing/2014/main" id="{A4F4AF90-3933-4659-B0FF-169393B3E334}"/>
              </a:ext>
            </a:extLst>
          </p:cNvPr>
          <p:cNvSpPr/>
          <p:nvPr/>
        </p:nvSpPr>
        <p:spPr>
          <a:xfrm>
            <a:off x="8353872" y="0"/>
            <a:ext cx="383812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400" b="1" dirty="0"/>
              <a:t>OH YEAH, AND ART </a:t>
            </a:r>
            <a:r>
              <a:rPr lang="en-US" sz="2400" b="1" dirty="0">
                <a:sym typeface="Wingdings" pitchFamily="2" charset="2"/>
              </a:rPr>
              <a:t></a:t>
            </a:r>
            <a:endParaRPr lang="en-US" sz="2400" b="1" dirty="0"/>
          </a:p>
          <a:p>
            <a:r>
              <a:rPr lang="en-US" sz="2400" dirty="0"/>
              <a:t>WHILE ON SABBATICAL</a:t>
            </a:r>
          </a:p>
          <a:p>
            <a:endParaRPr lang="en-US" sz="2400" dirty="0"/>
          </a:p>
          <a:p>
            <a:r>
              <a:rPr lang="en-US" sz="2400" dirty="0"/>
              <a:t>A RECOMMITTMENT TO DAILY PROCESS</a:t>
            </a:r>
          </a:p>
          <a:p>
            <a:endParaRPr lang="en-US" sz="2400" dirty="0"/>
          </a:p>
          <a:p>
            <a:r>
              <a:rPr lang="en-US" sz="2400" dirty="0"/>
              <a:t>CURRENTLY EXPLORING MOVING HUNDREDS OF IMAGES INTO VR AND AR, AND WHAT THAT LOOKS LIKE IN COMPARISON TO TRADITIONAL PUBLIC GALLERY &amp; EXHIBITION SPACES</a:t>
            </a:r>
          </a:p>
        </p:txBody>
      </p:sp>
      <p:pic>
        <p:nvPicPr>
          <p:cNvPr id="3" name="Picture 2">
            <a:extLst>
              <a:ext uri="{FF2B5EF4-FFF2-40B4-BE49-F238E27FC236}">
                <a16:creationId xmlns:a16="http://schemas.microsoft.com/office/drawing/2014/main" id="{B316FD13-7B65-4B4F-A108-9403635A6F2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429000" y="2590800"/>
            <a:ext cx="2205037" cy="2286000"/>
          </a:xfrm>
          <a:prstGeom prst="rect">
            <a:avLst/>
          </a:prstGeom>
          <a:ln w="19050">
            <a:solidFill>
              <a:schemeClr val="tx1"/>
            </a:solidFill>
          </a:ln>
          <a:effectLst>
            <a:outerShdw blurRad="50800" dist="38100" dir="2700000" sx="118000" sy="118000" algn="tl" rotWithShape="0">
              <a:prstClr val="black">
                <a:alpha val="64000"/>
              </a:prstClr>
            </a:outerShdw>
          </a:effectLst>
        </p:spPr>
      </p:pic>
      <p:pic>
        <p:nvPicPr>
          <p:cNvPr id="7" name="Picture 6">
            <a:extLst>
              <a:ext uri="{FF2B5EF4-FFF2-40B4-BE49-F238E27FC236}">
                <a16:creationId xmlns:a16="http://schemas.microsoft.com/office/drawing/2014/main" id="{EEA0B891-052A-45B5-8F16-7AEAB6E9A3D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2359" y="304800"/>
            <a:ext cx="2372360" cy="2438400"/>
          </a:xfrm>
          <a:prstGeom prst="rect">
            <a:avLst/>
          </a:prstGeom>
          <a:ln w="19050">
            <a:solidFill>
              <a:schemeClr val="tx1"/>
            </a:solidFill>
          </a:ln>
          <a:effectLst>
            <a:outerShdw blurRad="50800" dist="38100" dir="2700000" sx="118000" sy="118000" algn="tl" rotWithShape="0">
              <a:prstClr val="black">
                <a:alpha val="64000"/>
              </a:prstClr>
            </a:outerShdw>
          </a:effectLst>
        </p:spPr>
      </p:pic>
      <p:pic>
        <p:nvPicPr>
          <p:cNvPr id="9" name="Picture 8">
            <a:extLst>
              <a:ext uri="{FF2B5EF4-FFF2-40B4-BE49-F238E27FC236}">
                <a16:creationId xmlns:a16="http://schemas.microsoft.com/office/drawing/2014/main" id="{0563805B-A2B2-4A55-A1BE-33766C202EF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91200" y="228600"/>
            <a:ext cx="2057400" cy="2057400"/>
          </a:xfrm>
          <a:prstGeom prst="rect">
            <a:avLst/>
          </a:prstGeom>
          <a:ln w="19050">
            <a:solidFill>
              <a:schemeClr val="tx1"/>
            </a:solidFill>
          </a:ln>
          <a:effectLst>
            <a:outerShdw blurRad="50800" dist="38100" dir="2700000" sx="118000" sy="118000" algn="tl" rotWithShape="0">
              <a:prstClr val="black">
                <a:alpha val="64000"/>
              </a:prstClr>
            </a:outerShdw>
          </a:effectLst>
        </p:spPr>
      </p:pic>
      <p:pic>
        <p:nvPicPr>
          <p:cNvPr id="11" name="Picture 10">
            <a:extLst>
              <a:ext uri="{FF2B5EF4-FFF2-40B4-BE49-F238E27FC236}">
                <a16:creationId xmlns:a16="http://schemas.microsoft.com/office/drawing/2014/main" id="{36FB48B9-E590-4D74-9604-9D85464B2665}"/>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89746" y="4876800"/>
            <a:ext cx="1777253" cy="1606895"/>
          </a:xfrm>
          <a:prstGeom prst="rect">
            <a:avLst/>
          </a:prstGeom>
          <a:ln w="25400">
            <a:solidFill>
              <a:schemeClr val="tx1"/>
            </a:solidFill>
          </a:ln>
          <a:effectLst>
            <a:outerShdw blurRad="50800" dist="38100" dir="2700000" sx="110000" sy="110000" algn="tl" rotWithShape="0">
              <a:prstClr val="black">
                <a:alpha val="59000"/>
              </a:prstClr>
            </a:outerShdw>
          </a:effectLst>
        </p:spPr>
      </p:pic>
    </p:spTree>
    <p:extLst>
      <p:ext uri="{BB962C8B-B14F-4D97-AF65-F5344CB8AC3E}">
        <p14:creationId xmlns:p14="http://schemas.microsoft.com/office/powerpoint/2010/main" val="3327923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 y="0"/>
            <a:ext cx="12185206" cy="5622965"/>
          </a:xfrm>
          <a:prstGeom prst="rect">
            <a:avLst/>
          </a:prstGeom>
        </p:spPr>
      </p:pic>
      <p:sp>
        <p:nvSpPr>
          <p:cNvPr id="5" name="Rectangle 4"/>
          <p:cNvSpPr/>
          <p:nvPr/>
        </p:nvSpPr>
        <p:spPr>
          <a:xfrm>
            <a:off x="1" y="73232"/>
            <a:ext cx="12192000" cy="5717968"/>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Z:\Andystuff\My Pictures\2004-05-04_0001\Top.bmp"/>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648200" y="1905000"/>
            <a:ext cx="2895600" cy="1905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133600" y="4117172"/>
            <a:ext cx="7940040" cy="1293028"/>
          </a:xfrm>
        </p:spPr>
        <p:txBody>
          <a:bodyPr/>
          <a:lstStyle/>
          <a:p>
            <a:pPr algn="ctr"/>
            <a:r>
              <a:rPr lang="en-US" dirty="0"/>
              <a:t>I make things.</a:t>
            </a:r>
          </a:p>
        </p:txBody>
      </p:sp>
    </p:spTree>
    <p:extLst>
      <p:ext uri="{BB962C8B-B14F-4D97-AF65-F5344CB8AC3E}">
        <p14:creationId xmlns:p14="http://schemas.microsoft.com/office/powerpoint/2010/main" val="2062199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white building&#10;&#10;Description automatically generated">
            <a:extLst>
              <a:ext uri="{FF2B5EF4-FFF2-40B4-BE49-F238E27FC236}">
                <a16:creationId xmlns:a16="http://schemas.microsoft.com/office/drawing/2014/main" id="{E54EDCA3-351F-D740-9906-50EA8C94AEDE}"/>
              </a:ext>
            </a:extLst>
          </p:cNvPr>
          <p:cNvPicPr>
            <a:picLocks noChangeAspect="1"/>
          </p:cNvPicPr>
          <p:nvPr/>
        </p:nvPicPr>
        <p:blipFill rotWithShape="1">
          <a:blip r:embed="rId3">
            <a:extLst>
              <a:ext uri="{28A0092B-C50C-407E-A947-70E740481C1C}">
                <a14:useLocalDpi xmlns:a14="http://schemas.microsoft.com/office/drawing/2010/main" val="0"/>
              </a:ext>
            </a:extLst>
          </a:blip>
          <a:srcRect t="14155" b="24357"/>
          <a:stretch/>
        </p:blipFill>
        <p:spPr>
          <a:xfrm>
            <a:off x="0" y="-35859"/>
            <a:ext cx="12192000" cy="4332094"/>
          </a:xfrm>
          <a:prstGeom prst="rect">
            <a:avLst/>
          </a:prstGeom>
        </p:spPr>
      </p:pic>
      <p:sp>
        <p:nvSpPr>
          <p:cNvPr id="8" name="Rectangle 7">
            <a:extLst>
              <a:ext uri="{FF2B5EF4-FFF2-40B4-BE49-F238E27FC236}">
                <a16:creationId xmlns:a16="http://schemas.microsoft.com/office/drawing/2014/main" id="{51EE546B-63FA-5146-AAA7-75302D50EB93}"/>
              </a:ext>
            </a:extLst>
          </p:cNvPr>
          <p:cNvSpPr/>
          <p:nvPr/>
        </p:nvSpPr>
        <p:spPr>
          <a:xfrm>
            <a:off x="-1" y="4297680"/>
            <a:ext cx="9258302" cy="640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BCBE5EF-53DE-4F42-932D-8122716E8AB3}"/>
              </a:ext>
            </a:extLst>
          </p:cNvPr>
          <p:cNvSpPr/>
          <p:nvPr/>
        </p:nvSpPr>
        <p:spPr>
          <a:xfrm flipV="1">
            <a:off x="9144000" y="4232227"/>
            <a:ext cx="3048761" cy="640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105A912D-21F5-564A-890F-5FF4DC3B9B0A}"/>
              </a:ext>
            </a:extLst>
          </p:cNvPr>
          <p:cNvPicPr>
            <a:picLocks noChangeAspect="1"/>
          </p:cNvPicPr>
          <p:nvPr/>
        </p:nvPicPr>
        <p:blipFill rotWithShape="1">
          <a:blip r:embed="rId4">
            <a:extLst>
              <a:ext uri="{28A0092B-C50C-407E-A947-70E740481C1C}">
                <a14:useLocalDpi xmlns:a14="http://schemas.microsoft.com/office/drawing/2010/main" val="0"/>
              </a:ext>
            </a:extLst>
          </a:blip>
          <a:srcRect l="4310" t="13333" r="4310" b="23333"/>
          <a:stretch/>
        </p:blipFill>
        <p:spPr>
          <a:xfrm>
            <a:off x="4648200" y="-28575"/>
            <a:ext cx="4610101" cy="6915149"/>
          </a:xfrm>
          <a:prstGeom prst="rect">
            <a:avLst/>
          </a:prstGeom>
        </p:spPr>
      </p:pic>
      <p:sp>
        <p:nvSpPr>
          <p:cNvPr id="11" name="Rectangle 10">
            <a:extLst>
              <a:ext uri="{FF2B5EF4-FFF2-40B4-BE49-F238E27FC236}">
                <a16:creationId xmlns:a16="http://schemas.microsoft.com/office/drawing/2014/main" id="{42B595CE-EC64-424B-AC43-04D2FB58AF04}"/>
              </a:ext>
            </a:extLst>
          </p:cNvPr>
          <p:cNvSpPr/>
          <p:nvPr/>
        </p:nvSpPr>
        <p:spPr>
          <a:xfrm flipH="1">
            <a:off x="2971037" y="3048"/>
            <a:ext cx="1676401" cy="6886575"/>
          </a:xfrm>
          <a:prstGeom prst="rect">
            <a:avLst/>
          </a:prstGeom>
          <a:gradFill>
            <a:gsLst>
              <a:gs pos="885">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504AAB-D69F-7946-8E16-F2BCA048F9AE}"/>
              </a:ext>
            </a:extLst>
          </p:cNvPr>
          <p:cNvSpPr/>
          <p:nvPr/>
        </p:nvSpPr>
        <p:spPr>
          <a:xfrm>
            <a:off x="9258300" y="-35859"/>
            <a:ext cx="1257299" cy="6893859"/>
          </a:xfrm>
          <a:prstGeom prst="rect">
            <a:avLst/>
          </a:prstGeom>
          <a:gradFill>
            <a:gsLst>
              <a:gs pos="885">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1959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F0A8FB-3C70-404E-B1AC-15FDC56C47A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440" y="1913965"/>
            <a:ext cx="12176165" cy="3877235"/>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F1728F92-B8BF-47DF-AB4A-239543B79B67}"/>
                  </a:ext>
                </a:extLst>
              </p14:cNvPr>
              <p14:cNvContentPartPr/>
              <p14:nvPr/>
            </p14:nvContentPartPr>
            <p14:xfrm>
              <a:off x="9962056" y="2328374"/>
              <a:ext cx="56880" cy="23040"/>
            </p14:xfrm>
          </p:contentPart>
        </mc:Choice>
        <mc:Fallback xmlns="">
          <p:pic>
            <p:nvPicPr>
              <p:cNvPr id="7" name="Ink 6">
                <a:extLst>
                  <a:ext uri="{FF2B5EF4-FFF2-40B4-BE49-F238E27FC236}">
                    <a16:creationId xmlns:a16="http://schemas.microsoft.com/office/drawing/2014/main" id="{F1728F92-B8BF-47DF-AB4A-239543B79B67}"/>
                  </a:ext>
                </a:extLst>
              </p:cNvPr>
              <p:cNvPicPr/>
              <p:nvPr/>
            </p:nvPicPr>
            <p:blipFill>
              <a:blip r:embed="rId5"/>
              <a:stretch>
                <a:fillRect/>
              </a:stretch>
            </p:blipFill>
            <p:spPr>
              <a:xfrm>
                <a:off x="9953416" y="2319734"/>
                <a:ext cx="7452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4BBCDD99-E9BD-49E8-8DDE-728ED3C21CAF}"/>
                  </a:ext>
                </a:extLst>
              </p14:cNvPr>
              <p14:cNvContentPartPr/>
              <p14:nvPr/>
            </p14:nvContentPartPr>
            <p14:xfrm>
              <a:off x="10139536" y="2387774"/>
              <a:ext cx="43200" cy="6480"/>
            </p14:xfrm>
          </p:contentPart>
        </mc:Choice>
        <mc:Fallback xmlns="">
          <p:pic>
            <p:nvPicPr>
              <p:cNvPr id="8" name="Ink 7">
                <a:extLst>
                  <a:ext uri="{FF2B5EF4-FFF2-40B4-BE49-F238E27FC236}">
                    <a16:creationId xmlns:a16="http://schemas.microsoft.com/office/drawing/2014/main" id="{4BBCDD99-E9BD-49E8-8DDE-728ED3C21CAF}"/>
                  </a:ext>
                </a:extLst>
              </p:cNvPr>
              <p:cNvPicPr/>
              <p:nvPr/>
            </p:nvPicPr>
            <p:blipFill>
              <a:blip r:embed="rId7"/>
              <a:stretch>
                <a:fillRect/>
              </a:stretch>
            </p:blipFill>
            <p:spPr>
              <a:xfrm>
                <a:off x="10130896" y="2378774"/>
                <a:ext cx="60840" cy="24120"/>
              </a:xfrm>
              <a:prstGeom prst="rect">
                <a:avLst/>
              </a:prstGeom>
            </p:spPr>
          </p:pic>
        </mc:Fallback>
      </mc:AlternateContent>
      <p:sp>
        <p:nvSpPr>
          <p:cNvPr id="58" name="Rectangle 57">
            <a:extLst>
              <a:ext uri="{FF2B5EF4-FFF2-40B4-BE49-F238E27FC236}">
                <a16:creationId xmlns:a16="http://schemas.microsoft.com/office/drawing/2014/main" id="{1E04459B-77E0-4E93-B581-751442D7DA5B}"/>
              </a:ext>
            </a:extLst>
          </p:cNvPr>
          <p:cNvSpPr/>
          <p:nvPr/>
        </p:nvSpPr>
        <p:spPr>
          <a:xfrm>
            <a:off x="-10459" y="-1"/>
            <a:ext cx="12197064" cy="19139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8">
            <p14:nvContentPartPr>
              <p14:cNvPr id="66" name="Ink 65">
                <a:extLst>
                  <a:ext uri="{FF2B5EF4-FFF2-40B4-BE49-F238E27FC236}">
                    <a16:creationId xmlns:a16="http://schemas.microsoft.com/office/drawing/2014/main" id="{FEF650A6-00DE-4A82-99D4-1267A4D1DAA9}"/>
                  </a:ext>
                </a:extLst>
              </p14:cNvPr>
              <p14:cNvContentPartPr/>
              <p14:nvPr/>
            </p14:nvContentPartPr>
            <p14:xfrm>
              <a:off x="4967275" y="946334"/>
              <a:ext cx="12240" cy="7920"/>
            </p14:xfrm>
          </p:contentPart>
        </mc:Choice>
        <mc:Fallback xmlns="">
          <p:pic>
            <p:nvPicPr>
              <p:cNvPr id="66" name="Ink 65">
                <a:extLst>
                  <a:ext uri="{FF2B5EF4-FFF2-40B4-BE49-F238E27FC236}">
                    <a16:creationId xmlns:a16="http://schemas.microsoft.com/office/drawing/2014/main" id="{FEF650A6-00DE-4A82-99D4-1267A4D1DAA9}"/>
                  </a:ext>
                </a:extLst>
              </p:cNvPr>
              <p:cNvPicPr/>
              <p:nvPr/>
            </p:nvPicPr>
            <p:blipFill>
              <a:blip r:embed="rId9"/>
              <a:stretch>
                <a:fillRect/>
              </a:stretch>
            </p:blipFill>
            <p:spPr>
              <a:xfrm>
                <a:off x="4958275" y="937694"/>
                <a:ext cx="29880" cy="25560"/>
              </a:xfrm>
              <a:prstGeom prst="rect">
                <a:avLst/>
              </a:prstGeom>
            </p:spPr>
          </p:pic>
        </mc:Fallback>
      </mc:AlternateContent>
      <p:sp>
        <p:nvSpPr>
          <p:cNvPr id="70" name="TextBox 69">
            <a:extLst>
              <a:ext uri="{FF2B5EF4-FFF2-40B4-BE49-F238E27FC236}">
                <a16:creationId xmlns:a16="http://schemas.microsoft.com/office/drawing/2014/main" id="{CA8EC058-F3D3-4E5F-9283-49488EB574B1}"/>
              </a:ext>
            </a:extLst>
          </p:cNvPr>
          <p:cNvSpPr txBox="1"/>
          <p:nvPr/>
        </p:nvSpPr>
        <p:spPr>
          <a:xfrm>
            <a:off x="-20919" y="1371600"/>
            <a:ext cx="12228441" cy="738664"/>
          </a:xfrm>
          <a:prstGeom prst="rect">
            <a:avLst/>
          </a:prstGeom>
          <a:noFill/>
        </p:spPr>
        <p:txBody>
          <a:bodyPr wrap="square" rtlCol="0">
            <a:spAutoFit/>
          </a:bodyPr>
          <a:lstStyle/>
          <a:p>
            <a:pPr algn="ctr"/>
            <a:r>
              <a:rPr lang="en-US" sz="2000" b="1" dirty="0"/>
              <a:t>ANDYWORLD.IO | PROFESSORANDREWPHELPS.NET | @ANDYMPHELPS | ANDYMPHELPS@GMAIL.COM</a:t>
            </a:r>
          </a:p>
          <a:p>
            <a:pPr algn="ctr"/>
            <a:endParaRPr lang="en-US" sz="2200" b="1" kern="1200" dirty="0">
              <a:solidFill>
                <a:schemeClr val="tx1"/>
              </a:solidFill>
              <a:latin typeface="+mn-lt"/>
              <a:ea typeface="+mn-ea"/>
              <a:cs typeface="+mn-cs"/>
            </a:endParaRPr>
          </a:p>
        </p:txBody>
      </p:sp>
      <p:cxnSp>
        <p:nvCxnSpPr>
          <p:cNvPr id="73" name="Straight Arrow Connector 72">
            <a:extLst>
              <a:ext uri="{FF2B5EF4-FFF2-40B4-BE49-F238E27FC236}">
                <a16:creationId xmlns:a16="http://schemas.microsoft.com/office/drawing/2014/main" id="{7A622C22-96FE-455C-9B77-6091407AB65C}"/>
              </a:ext>
            </a:extLst>
          </p:cNvPr>
          <p:cNvCxnSpPr>
            <a:cxnSpLocks/>
          </p:cNvCxnSpPr>
          <p:nvPr/>
        </p:nvCxnSpPr>
        <p:spPr>
          <a:xfrm>
            <a:off x="-5064" y="1219200"/>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A40A3F19-CFC8-4019-9B25-87CBBB28B508}"/>
              </a:ext>
            </a:extLst>
          </p:cNvPr>
          <p:cNvCxnSpPr>
            <a:cxnSpLocks/>
          </p:cNvCxnSpPr>
          <p:nvPr/>
        </p:nvCxnSpPr>
        <p:spPr>
          <a:xfrm>
            <a:off x="0" y="1913964"/>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3AE0FC50-91FF-45C3-BCBC-2315CF014985}"/>
              </a:ext>
            </a:extLst>
          </p:cNvPr>
          <p:cNvCxnSpPr>
            <a:cxnSpLocks/>
          </p:cNvCxnSpPr>
          <p:nvPr/>
        </p:nvCxnSpPr>
        <p:spPr>
          <a:xfrm>
            <a:off x="-10459" y="5791200"/>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2A6649D9-33DC-4E50-9F5F-013FB73F352D}"/>
              </a:ext>
            </a:extLst>
          </p:cNvPr>
          <p:cNvSpPr/>
          <p:nvPr/>
        </p:nvSpPr>
        <p:spPr>
          <a:xfrm>
            <a:off x="-17532" y="4965807"/>
            <a:ext cx="12199092" cy="838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2">
                    <a:lumMod val="90000"/>
                  </a:schemeClr>
                </a:solidFill>
              </a:rPr>
              <a:t>Thanks &amp; Questions</a:t>
            </a:r>
          </a:p>
        </p:txBody>
      </p:sp>
      <p:cxnSp>
        <p:nvCxnSpPr>
          <p:cNvPr id="12" name="Straight Connector 11">
            <a:extLst>
              <a:ext uri="{FF2B5EF4-FFF2-40B4-BE49-F238E27FC236}">
                <a16:creationId xmlns:a16="http://schemas.microsoft.com/office/drawing/2014/main" id="{ED38947A-8882-4CBF-8A21-C5FA875B722D}"/>
              </a:ext>
            </a:extLst>
          </p:cNvPr>
          <p:cNvCxnSpPr/>
          <p:nvPr/>
        </p:nvCxnSpPr>
        <p:spPr>
          <a:xfrm>
            <a:off x="-17532" y="5804007"/>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0905E48-5467-401A-A173-CFD7F7B0B0AB}"/>
              </a:ext>
            </a:extLst>
          </p:cNvPr>
          <p:cNvCxnSpPr/>
          <p:nvPr/>
        </p:nvCxnSpPr>
        <p:spPr>
          <a:xfrm>
            <a:off x="-17532" y="4972895"/>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875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cstate="email">
            <a:extLst>
              <a:ext uri="{28A0092B-C50C-407E-A947-70E740481C1C}">
                <a14:useLocalDpi xmlns:a14="http://schemas.microsoft.com/office/drawing/2010/main" val="0"/>
              </a:ext>
            </a:extLst>
          </a:blip>
          <a:srcRect l="-2"/>
          <a:stretch/>
        </p:blipFill>
        <p:spPr>
          <a:xfrm>
            <a:off x="0" y="47126"/>
            <a:ext cx="5203686" cy="5313899"/>
          </a:xfrm>
          <a:prstGeom prst="rect">
            <a:avLst/>
          </a:prstGeom>
        </p:spPr>
      </p:pic>
      <p:sp>
        <p:nvSpPr>
          <p:cNvPr id="42" name="Rectangle 41"/>
          <p:cNvSpPr/>
          <p:nvPr/>
        </p:nvSpPr>
        <p:spPr bwMode="auto">
          <a:xfrm>
            <a:off x="-9719" y="2131139"/>
            <a:ext cx="5191319" cy="3226464"/>
          </a:xfrm>
          <a:prstGeom prst="rect">
            <a:avLst/>
          </a:prstGeom>
          <a:gradFill>
            <a:gsLst>
              <a:gs pos="0">
                <a:schemeClr val="accent1">
                  <a:lumMod val="5000"/>
                  <a:lumOff val="95000"/>
                  <a:alpha val="0"/>
                </a:schemeClr>
              </a:gs>
              <a:gs pos="65000">
                <a:schemeClr val="tx1">
                  <a:alpha val="94000"/>
                </a:schemeClr>
              </a:gs>
              <a:gs pos="100000">
                <a:schemeClr val="tx1"/>
              </a:gs>
            </a:gsLst>
            <a:lin ang="5400000" scaled="1"/>
          </a:gra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r" defTabSz="1219170" fontAlgn="base">
              <a:spcBef>
                <a:spcPct val="0"/>
              </a:spcBef>
              <a:spcAft>
                <a:spcPct val="0"/>
              </a:spcAft>
            </a:pPr>
            <a:endParaRPr kumimoji="1" lang="en-US" sz="3200" dirty="0">
              <a:latin typeface="Verdana" pitchFamily="45" charset="0"/>
            </a:endParaRPr>
          </a:p>
        </p:txBody>
      </p:sp>
      <p:cxnSp>
        <p:nvCxnSpPr>
          <p:cNvPr id="35" name="Straight Connector 34"/>
          <p:cNvCxnSpPr>
            <a:cxnSpLocks/>
          </p:cNvCxnSpPr>
          <p:nvPr/>
        </p:nvCxnSpPr>
        <p:spPr bwMode="auto">
          <a:xfrm>
            <a:off x="5181599" y="27026"/>
            <a:ext cx="0" cy="5330577"/>
          </a:xfrm>
          <a:prstGeom prst="line">
            <a:avLst/>
          </a:prstGeom>
          <a:solidFill>
            <a:schemeClr val="accent1"/>
          </a:solidFill>
          <a:ln w="69850" cap="flat" cmpd="sng" algn="ctr">
            <a:solidFill>
              <a:schemeClr val="tx1"/>
            </a:solidFill>
            <a:prstDash val="solid"/>
            <a:round/>
            <a:headEnd type="none" w="med" len="med"/>
            <a:tailEnd type="none" w="med" len="med"/>
          </a:ln>
          <a:effectLst/>
        </p:spPr>
      </p:cxnSp>
      <p:sp>
        <p:nvSpPr>
          <p:cNvPr id="6145" name="Title 1"/>
          <p:cNvSpPr>
            <a:spLocks noGrp="1"/>
          </p:cNvSpPr>
          <p:nvPr>
            <p:ph type="title"/>
          </p:nvPr>
        </p:nvSpPr>
        <p:spPr bwMode="auto">
          <a:xfrm>
            <a:off x="12367" y="3825018"/>
            <a:ext cx="5143832" cy="11261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bodyPr>
          <a:lstStyle/>
          <a:p>
            <a:pPr algn="ctr"/>
            <a:r>
              <a:rPr lang="en-US" altLang="en-US" sz="3600" b="1" dirty="0">
                <a:solidFill>
                  <a:schemeClr val="bg1"/>
                </a:solidFill>
                <a:ea typeface="ヒラギノ角ゴ Pro W3" charset="-128"/>
                <a:cs typeface="ヒラギノ角ゴ Pro W3" charset="-128"/>
              </a:rPr>
              <a:t>A HISTORY OF GAMES &amp; INTERACTIVE MEDIA</a:t>
            </a:r>
            <a:br>
              <a:rPr lang="en-US" altLang="en-US" sz="3600" b="1" dirty="0">
                <a:solidFill>
                  <a:schemeClr val="bg1"/>
                </a:solidFill>
                <a:ea typeface="ヒラギノ角ゴ Pro W3" charset="-128"/>
                <a:cs typeface="ヒラギノ角ゴ Pro W3" charset="-128"/>
              </a:rPr>
            </a:br>
            <a:r>
              <a:rPr lang="en-US" altLang="en-US" sz="3600" b="1" dirty="0">
                <a:solidFill>
                  <a:schemeClr val="bg1"/>
                </a:solidFill>
                <a:ea typeface="ヒラギノ角ゴ Pro W3" charset="-128"/>
                <a:cs typeface="ヒラギノ角ゴ Pro W3" charset="-128"/>
              </a:rPr>
              <a:t>1999-2020</a:t>
            </a:r>
          </a:p>
        </p:txBody>
      </p:sp>
      <p:sp>
        <p:nvSpPr>
          <p:cNvPr id="2" name="Rectangle 1"/>
          <p:cNvSpPr/>
          <p:nvPr/>
        </p:nvSpPr>
        <p:spPr bwMode="auto">
          <a:xfrm>
            <a:off x="7017467" y="6927"/>
            <a:ext cx="5181600" cy="4064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latin typeface="Verdana" pitchFamily="45" charset="0"/>
              </a:rPr>
              <a:t>First course in games programming</a:t>
            </a:r>
          </a:p>
        </p:txBody>
      </p:sp>
      <p:sp>
        <p:nvSpPr>
          <p:cNvPr id="8" name="Rectangle 7"/>
          <p:cNvSpPr/>
          <p:nvPr/>
        </p:nvSpPr>
        <p:spPr bwMode="auto">
          <a:xfrm>
            <a:off x="7010399" y="406481"/>
            <a:ext cx="5181600" cy="406400"/>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latin typeface="Verdana" pitchFamily="45" charset="0"/>
              </a:rPr>
              <a:t>Electronic Gaming Society</a:t>
            </a:r>
          </a:p>
        </p:txBody>
      </p:sp>
      <p:sp>
        <p:nvSpPr>
          <p:cNvPr id="9" name="Rectangle 8"/>
          <p:cNvSpPr/>
          <p:nvPr/>
        </p:nvSpPr>
        <p:spPr bwMode="auto">
          <a:xfrm>
            <a:off x="7010399" y="1204426"/>
            <a:ext cx="5181600" cy="406400"/>
          </a:xfrm>
          <a:prstGeom prst="rect">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latin typeface="Verdana" pitchFamily="45" charset="0"/>
              </a:rPr>
              <a:t>MSc Game Design &amp; Development</a:t>
            </a:r>
            <a:endParaRPr kumimoji="1" lang="en-US" sz="1867" b="1" dirty="0">
              <a:latin typeface="Verdana" pitchFamily="45" charset="0"/>
            </a:endParaRPr>
          </a:p>
        </p:txBody>
      </p:sp>
      <p:sp>
        <p:nvSpPr>
          <p:cNvPr id="10" name="Rectangle 9"/>
          <p:cNvSpPr/>
          <p:nvPr/>
        </p:nvSpPr>
        <p:spPr bwMode="auto">
          <a:xfrm>
            <a:off x="7010399" y="1603042"/>
            <a:ext cx="5181600" cy="406400"/>
          </a:xfrm>
          <a:prstGeom prst="rect">
            <a:avLst/>
          </a:prstGeom>
          <a:solidFill>
            <a:schemeClr val="bg1">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latin typeface="Verdana" pitchFamily="45" charset="0"/>
              </a:rPr>
              <a:t>BSc Game Design &amp; Development</a:t>
            </a:r>
            <a:endParaRPr kumimoji="1" lang="en-US" sz="1867" b="1" dirty="0">
              <a:latin typeface="Verdana" pitchFamily="45" charset="0"/>
            </a:endParaRPr>
          </a:p>
        </p:txBody>
      </p:sp>
      <p:sp>
        <p:nvSpPr>
          <p:cNvPr id="11" name="Rectangle 10"/>
          <p:cNvSpPr/>
          <p:nvPr/>
        </p:nvSpPr>
        <p:spPr bwMode="auto">
          <a:xfrm>
            <a:off x="7010399" y="1996631"/>
            <a:ext cx="5181600" cy="406400"/>
          </a:xfrm>
          <a:prstGeom prst="rect">
            <a:avLst/>
          </a:prstGeom>
          <a:solidFill>
            <a:schemeClr val="bg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Dept. of Interactive Games &amp; Media</a:t>
            </a:r>
          </a:p>
        </p:txBody>
      </p:sp>
      <p:sp>
        <p:nvSpPr>
          <p:cNvPr id="12" name="Rectangle 11"/>
          <p:cNvSpPr/>
          <p:nvPr/>
        </p:nvSpPr>
        <p:spPr bwMode="auto">
          <a:xfrm>
            <a:off x="7007748" y="2389891"/>
            <a:ext cx="5181600" cy="4064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School of Interactive Games &amp; Media</a:t>
            </a:r>
          </a:p>
        </p:txBody>
      </p:sp>
      <p:sp>
        <p:nvSpPr>
          <p:cNvPr id="13" name="Rectangle 12"/>
          <p:cNvSpPr/>
          <p:nvPr/>
        </p:nvSpPr>
        <p:spPr bwMode="auto">
          <a:xfrm>
            <a:off x="7010399" y="3183311"/>
            <a:ext cx="5181600" cy="73129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solidFill>
                  <a:schemeClr val="bg2"/>
                </a:solidFill>
                <a:latin typeface="Verdana" pitchFamily="45" charset="0"/>
              </a:rPr>
              <a:t>RIT Center for Media, Arts, Games, Interaction &amp; Creativity (MAGIC)</a:t>
            </a:r>
            <a:endParaRPr kumimoji="1" lang="en-US" sz="1867" b="1" dirty="0">
              <a:solidFill>
                <a:schemeClr val="bg2"/>
              </a:solidFill>
              <a:latin typeface="Verdana" pitchFamily="45" charset="0"/>
            </a:endParaRPr>
          </a:p>
        </p:txBody>
      </p:sp>
      <p:sp>
        <p:nvSpPr>
          <p:cNvPr id="14" name="Rectangle 13"/>
          <p:cNvSpPr/>
          <p:nvPr/>
        </p:nvSpPr>
        <p:spPr bwMode="auto">
          <a:xfrm>
            <a:off x="7017467" y="3825018"/>
            <a:ext cx="5181600" cy="406400"/>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solidFill>
                  <a:schemeClr val="bg2"/>
                </a:solidFill>
                <a:latin typeface="Verdana" pitchFamily="45" charset="0"/>
              </a:rPr>
              <a:t>MAGIC Spell Studios ®, LLC</a:t>
            </a:r>
            <a:endParaRPr kumimoji="1" lang="en-US" sz="1867" b="1" dirty="0">
              <a:solidFill>
                <a:schemeClr val="bg2"/>
              </a:solidFill>
              <a:latin typeface="Verdana" pitchFamily="45" charset="0"/>
            </a:endParaRPr>
          </a:p>
        </p:txBody>
      </p:sp>
      <p:sp>
        <p:nvSpPr>
          <p:cNvPr id="15" name="Rectangle 14"/>
          <p:cNvSpPr/>
          <p:nvPr/>
        </p:nvSpPr>
        <p:spPr bwMode="auto">
          <a:xfrm>
            <a:off x="7017467" y="4186622"/>
            <a:ext cx="5181600" cy="406400"/>
          </a:xfrm>
          <a:prstGeom prst="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$30M MAGIC Spell Studios Initiative </a:t>
            </a:r>
          </a:p>
        </p:txBody>
      </p:sp>
      <p:sp>
        <p:nvSpPr>
          <p:cNvPr id="16" name="Rectangle 15"/>
          <p:cNvSpPr/>
          <p:nvPr/>
        </p:nvSpPr>
        <p:spPr bwMode="auto">
          <a:xfrm>
            <a:off x="7014815" y="4548226"/>
            <a:ext cx="5174533" cy="4064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solidFill>
                  <a:schemeClr val="bg2"/>
                </a:solidFill>
                <a:latin typeface="Verdana" pitchFamily="45" charset="0"/>
              </a:rPr>
              <a:t>NY State Games HUB</a:t>
            </a:r>
            <a:endParaRPr kumimoji="1" lang="en-US" sz="1867" b="1" dirty="0">
              <a:solidFill>
                <a:schemeClr val="bg2"/>
              </a:solidFill>
              <a:latin typeface="Verdana" pitchFamily="45" charset="0"/>
            </a:endParaRPr>
          </a:p>
        </p:txBody>
      </p:sp>
      <p:sp>
        <p:nvSpPr>
          <p:cNvPr id="18" name="Rectangle 17"/>
          <p:cNvSpPr/>
          <p:nvPr/>
        </p:nvSpPr>
        <p:spPr bwMode="auto">
          <a:xfrm>
            <a:off x="7010399" y="801726"/>
            <a:ext cx="5181600" cy="406400"/>
          </a:xfrm>
          <a:prstGeom prst="rect">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1" hangingPunct="1"/>
            <a:r>
              <a:rPr lang="en-US" sz="1867" b="1" dirty="0">
                <a:latin typeface="Verdana" pitchFamily="45" charset="0"/>
              </a:rPr>
              <a:t>CS/IT Concentration in Game Prog</a:t>
            </a:r>
          </a:p>
        </p:txBody>
      </p:sp>
      <p:sp>
        <p:nvSpPr>
          <p:cNvPr id="23" name="Rectangle 22"/>
          <p:cNvSpPr/>
          <p:nvPr/>
        </p:nvSpPr>
        <p:spPr bwMode="auto">
          <a:xfrm>
            <a:off x="5191317" y="6927"/>
            <a:ext cx="1828801" cy="4064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lang="en-US" sz="1867" b="1" dirty="0">
                <a:latin typeface="Verdana" pitchFamily="45" charset="0"/>
              </a:rPr>
              <a:t>2001</a:t>
            </a:r>
            <a:r>
              <a:rPr kumimoji="1" lang="en-US" sz="1867" b="1" dirty="0">
                <a:latin typeface="Verdana" pitchFamily="45" charset="0"/>
              </a:rPr>
              <a:t> programming</a:t>
            </a:r>
          </a:p>
        </p:txBody>
      </p:sp>
      <p:sp>
        <p:nvSpPr>
          <p:cNvPr id="24" name="Rectangle 23"/>
          <p:cNvSpPr/>
          <p:nvPr/>
        </p:nvSpPr>
        <p:spPr bwMode="auto">
          <a:xfrm>
            <a:off x="5191317" y="406481"/>
            <a:ext cx="1821733" cy="406400"/>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lang="en-US" sz="1867" b="1" dirty="0">
                <a:latin typeface="Verdana" pitchFamily="45" charset="0"/>
              </a:rPr>
              <a:t>2002</a:t>
            </a:r>
            <a:endParaRPr kumimoji="1" lang="en-US" sz="1867" b="1" dirty="0">
              <a:latin typeface="Verdana" pitchFamily="45" charset="0"/>
            </a:endParaRPr>
          </a:p>
        </p:txBody>
      </p:sp>
      <p:sp>
        <p:nvSpPr>
          <p:cNvPr id="25" name="Rectangle 24"/>
          <p:cNvSpPr/>
          <p:nvPr/>
        </p:nvSpPr>
        <p:spPr bwMode="auto">
          <a:xfrm>
            <a:off x="5191317" y="1204426"/>
            <a:ext cx="1821733" cy="406400"/>
          </a:xfrm>
          <a:prstGeom prst="rect">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latin typeface="Verdana" pitchFamily="45" charset="0"/>
              </a:rPr>
              <a:t>2006</a:t>
            </a:r>
          </a:p>
        </p:txBody>
      </p:sp>
      <p:sp>
        <p:nvSpPr>
          <p:cNvPr id="26" name="Rectangle 25"/>
          <p:cNvSpPr/>
          <p:nvPr/>
        </p:nvSpPr>
        <p:spPr bwMode="auto">
          <a:xfrm>
            <a:off x="5191317" y="1603042"/>
            <a:ext cx="1821733" cy="406400"/>
          </a:xfrm>
          <a:prstGeom prst="rect">
            <a:avLst/>
          </a:prstGeom>
          <a:solidFill>
            <a:schemeClr val="bg1">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latin typeface="Verdana" pitchFamily="45" charset="0"/>
              </a:rPr>
              <a:t>2007</a:t>
            </a:r>
          </a:p>
        </p:txBody>
      </p:sp>
      <p:sp>
        <p:nvSpPr>
          <p:cNvPr id="27" name="Rectangle 26"/>
          <p:cNvSpPr/>
          <p:nvPr/>
        </p:nvSpPr>
        <p:spPr bwMode="auto">
          <a:xfrm>
            <a:off x="5191317" y="1996631"/>
            <a:ext cx="1821733" cy="406400"/>
          </a:xfrm>
          <a:prstGeom prst="rect">
            <a:avLst/>
          </a:prstGeom>
          <a:solidFill>
            <a:schemeClr val="bg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lang="en-US" sz="1867" b="1" dirty="0">
                <a:solidFill>
                  <a:schemeClr val="bg2"/>
                </a:solidFill>
                <a:latin typeface="Verdana" pitchFamily="45" charset="0"/>
              </a:rPr>
              <a:t>2009</a:t>
            </a:r>
            <a:endParaRPr kumimoji="1" lang="en-US" sz="1867" b="1" dirty="0">
              <a:solidFill>
                <a:schemeClr val="bg2"/>
              </a:solidFill>
              <a:latin typeface="Verdana" pitchFamily="45" charset="0"/>
            </a:endParaRPr>
          </a:p>
        </p:txBody>
      </p:sp>
      <p:sp>
        <p:nvSpPr>
          <p:cNvPr id="28" name="Rectangle 27"/>
          <p:cNvSpPr/>
          <p:nvPr/>
        </p:nvSpPr>
        <p:spPr bwMode="auto">
          <a:xfrm>
            <a:off x="5191316" y="2389891"/>
            <a:ext cx="1819083" cy="4064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2011</a:t>
            </a:r>
          </a:p>
        </p:txBody>
      </p:sp>
      <p:sp>
        <p:nvSpPr>
          <p:cNvPr id="29" name="Rectangle 28"/>
          <p:cNvSpPr/>
          <p:nvPr/>
        </p:nvSpPr>
        <p:spPr bwMode="auto">
          <a:xfrm>
            <a:off x="5191318" y="3183311"/>
            <a:ext cx="1821732" cy="73129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2013</a:t>
            </a:r>
          </a:p>
        </p:txBody>
      </p:sp>
      <p:sp>
        <p:nvSpPr>
          <p:cNvPr id="30" name="Rectangle 29"/>
          <p:cNvSpPr/>
          <p:nvPr/>
        </p:nvSpPr>
        <p:spPr bwMode="auto">
          <a:xfrm>
            <a:off x="5191318" y="3825018"/>
            <a:ext cx="1828800" cy="406400"/>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lang="en-US" sz="1867" b="1" dirty="0">
                <a:solidFill>
                  <a:schemeClr val="bg2"/>
                </a:solidFill>
                <a:latin typeface="Verdana" pitchFamily="45" charset="0"/>
              </a:rPr>
              <a:t>2013</a:t>
            </a:r>
            <a:endParaRPr kumimoji="1" lang="en-US" sz="1867" b="1" dirty="0">
              <a:solidFill>
                <a:schemeClr val="bg2"/>
              </a:solidFill>
              <a:latin typeface="Verdana" pitchFamily="45" charset="0"/>
            </a:endParaRPr>
          </a:p>
        </p:txBody>
      </p:sp>
      <p:sp>
        <p:nvSpPr>
          <p:cNvPr id="31" name="Rectangle 30"/>
          <p:cNvSpPr/>
          <p:nvPr/>
        </p:nvSpPr>
        <p:spPr bwMode="auto">
          <a:xfrm>
            <a:off x="5191318" y="4186622"/>
            <a:ext cx="1828800" cy="406400"/>
          </a:xfrm>
          <a:prstGeom prst="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2016</a:t>
            </a:r>
            <a:endParaRPr kumimoji="1" lang="en-US" sz="1867" b="1" dirty="0">
              <a:latin typeface="Verdana" pitchFamily="45" charset="0"/>
            </a:endParaRPr>
          </a:p>
        </p:txBody>
      </p:sp>
      <p:sp>
        <p:nvSpPr>
          <p:cNvPr id="32" name="Rectangle 31"/>
          <p:cNvSpPr/>
          <p:nvPr/>
        </p:nvSpPr>
        <p:spPr bwMode="auto">
          <a:xfrm>
            <a:off x="5191316" y="4548226"/>
            <a:ext cx="1823499" cy="4064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2016</a:t>
            </a:r>
          </a:p>
        </p:txBody>
      </p:sp>
      <p:sp>
        <p:nvSpPr>
          <p:cNvPr id="33" name="Rectangle 32"/>
          <p:cNvSpPr/>
          <p:nvPr/>
        </p:nvSpPr>
        <p:spPr bwMode="auto">
          <a:xfrm>
            <a:off x="5191317" y="801726"/>
            <a:ext cx="1821733" cy="406400"/>
          </a:xfrm>
          <a:prstGeom prst="rect">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latin typeface="Verdana" pitchFamily="45" charset="0"/>
              </a:rPr>
              <a:t>2003</a:t>
            </a:r>
          </a:p>
        </p:txBody>
      </p:sp>
      <p:sp>
        <p:nvSpPr>
          <p:cNvPr id="38" name="Rectangle 37"/>
          <p:cNvSpPr/>
          <p:nvPr/>
        </p:nvSpPr>
        <p:spPr bwMode="auto">
          <a:xfrm>
            <a:off x="7007748" y="2785165"/>
            <a:ext cx="5181600" cy="4064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Minor in Game Design</a:t>
            </a:r>
          </a:p>
        </p:txBody>
      </p:sp>
      <p:sp>
        <p:nvSpPr>
          <p:cNvPr id="39" name="Rectangle 38"/>
          <p:cNvSpPr/>
          <p:nvPr/>
        </p:nvSpPr>
        <p:spPr bwMode="auto">
          <a:xfrm>
            <a:off x="5191316" y="2785165"/>
            <a:ext cx="1819083" cy="4064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2012</a:t>
            </a:r>
          </a:p>
        </p:txBody>
      </p:sp>
      <p:sp>
        <p:nvSpPr>
          <p:cNvPr id="40" name="Rectangle 39"/>
          <p:cNvSpPr/>
          <p:nvPr/>
        </p:nvSpPr>
        <p:spPr bwMode="auto">
          <a:xfrm>
            <a:off x="7005099" y="4951203"/>
            <a:ext cx="5181600" cy="406400"/>
          </a:xfrm>
          <a:prstGeom prst="rect">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solidFill>
                  <a:schemeClr val="bg2"/>
                </a:solidFill>
                <a:latin typeface="Verdana" pitchFamily="45" charset="0"/>
              </a:rPr>
              <a:t>NY State Games Challenge</a:t>
            </a:r>
            <a:endParaRPr kumimoji="1" lang="en-US" sz="1867" b="1" dirty="0">
              <a:solidFill>
                <a:schemeClr val="bg2"/>
              </a:solidFill>
              <a:latin typeface="Verdana" pitchFamily="45" charset="0"/>
            </a:endParaRPr>
          </a:p>
        </p:txBody>
      </p:sp>
      <p:sp>
        <p:nvSpPr>
          <p:cNvPr id="41" name="Rectangle 40"/>
          <p:cNvSpPr/>
          <p:nvPr/>
        </p:nvSpPr>
        <p:spPr bwMode="auto">
          <a:xfrm>
            <a:off x="5191316" y="4951203"/>
            <a:ext cx="1823499" cy="406400"/>
          </a:xfrm>
          <a:prstGeom prst="rect">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2017</a:t>
            </a:r>
          </a:p>
        </p:txBody>
      </p:sp>
      <p:cxnSp>
        <p:nvCxnSpPr>
          <p:cNvPr id="34" name="Straight Connector 33">
            <a:extLst>
              <a:ext uri="{FF2B5EF4-FFF2-40B4-BE49-F238E27FC236}">
                <a16:creationId xmlns:a16="http://schemas.microsoft.com/office/drawing/2014/main" id="{3869E563-C17C-4CE2-8CD8-84F0ABCA0F00}"/>
              </a:ext>
            </a:extLst>
          </p:cNvPr>
          <p:cNvCxnSpPr/>
          <p:nvPr/>
        </p:nvCxnSpPr>
        <p:spPr bwMode="auto">
          <a:xfrm>
            <a:off x="12367" y="5361026"/>
            <a:ext cx="12192000" cy="0"/>
          </a:xfrm>
          <a:prstGeom prst="line">
            <a:avLst/>
          </a:prstGeom>
          <a:solidFill>
            <a:schemeClr val="accent1"/>
          </a:solidFill>
          <a:ln w="730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1" y="27026"/>
            <a:ext cx="12192000" cy="0"/>
          </a:xfrm>
          <a:prstGeom prst="line">
            <a:avLst/>
          </a:prstGeom>
          <a:solidFill>
            <a:schemeClr val="accent1"/>
          </a:solidFill>
          <a:ln w="73025" cap="flat" cmpd="sng" algn="ctr">
            <a:solidFill>
              <a:schemeClr val="tx1"/>
            </a:solidFill>
            <a:prstDash val="solid"/>
            <a:round/>
            <a:headEnd type="none" w="med" len="med"/>
            <a:tailEnd type="none" w="med" len="med"/>
          </a:ln>
          <a:effectLst/>
        </p:spPr>
      </p:cxnSp>
      <p:sp>
        <p:nvSpPr>
          <p:cNvPr id="37" name="Rectangle 36">
            <a:extLst>
              <a:ext uri="{FF2B5EF4-FFF2-40B4-BE49-F238E27FC236}">
                <a16:creationId xmlns:a16="http://schemas.microsoft.com/office/drawing/2014/main" id="{6FBFFF78-12E4-244D-B481-355996FC90CB}"/>
              </a:ext>
            </a:extLst>
          </p:cNvPr>
          <p:cNvSpPr/>
          <p:nvPr/>
        </p:nvSpPr>
        <p:spPr bwMode="auto">
          <a:xfrm>
            <a:off x="7020118" y="5392208"/>
            <a:ext cx="5181600" cy="395567"/>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American University Game Lab</a:t>
            </a:r>
          </a:p>
        </p:txBody>
      </p:sp>
      <p:sp>
        <p:nvSpPr>
          <p:cNvPr id="43" name="Rectangle 42">
            <a:extLst>
              <a:ext uri="{FF2B5EF4-FFF2-40B4-BE49-F238E27FC236}">
                <a16:creationId xmlns:a16="http://schemas.microsoft.com/office/drawing/2014/main" id="{ACA1817E-819D-E343-BF8F-2D07621A68E6}"/>
              </a:ext>
            </a:extLst>
          </p:cNvPr>
          <p:cNvSpPr/>
          <p:nvPr/>
        </p:nvSpPr>
        <p:spPr bwMode="auto">
          <a:xfrm>
            <a:off x="5206335" y="5392208"/>
            <a:ext cx="1823499" cy="4064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2019</a:t>
            </a:r>
          </a:p>
        </p:txBody>
      </p:sp>
      <p:sp>
        <p:nvSpPr>
          <p:cNvPr id="44" name="Rectangle 43">
            <a:extLst>
              <a:ext uri="{FF2B5EF4-FFF2-40B4-BE49-F238E27FC236}">
                <a16:creationId xmlns:a16="http://schemas.microsoft.com/office/drawing/2014/main" id="{49AE70D7-FF93-134C-A5A8-07837D363119}"/>
              </a:ext>
            </a:extLst>
          </p:cNvPr>
          <p:cNvSpPr/>
          <p:nvPr/>
        </p:nvSpPr>
        <p:spPr bwMode="auto">
          <a:xfrm>
            <a:off x="7010400" y="5791200"/>
            <a:ext cx="3352800" cy="406400"/>
          </a:xfrm>
          <a:prstGeom prst="rect">
            <a:avLst/>
          </a:prstGeom>
          <a:solidFill>
            <a:srgbClr val="9966FF"/>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HIT Lab NZ + AIGI</a:t>
            </a:r>
          </a:p>
        </p:txBody>
      </p:sp>
      <p:sp>
        <p:nvSpPr>
          <p:cNvPr id="45" name="Rectangle 44">
            <a:extLst>
              <a:ext uri="{FF2B5EF4-FFF2-40B4-BE49-F238E27FC236}">
                <a16:creationId xmlns:a16="http://schemas.microsoft.com/office/drawing/2014/main" id="{7E56A72A-4311-0749-BC5B-16DFB932F0FB}"/>
              </a:ext>
            </a:extLst>
          </p:cNvPr>
          <p:cNvSpPr/>
          <p:nvPr/>
        </p:nvSpPr>
        <p:spPr bwMode="auto">
          <a:xfrm>
            <a:off x="5203686" y="5791200"/>
            <a:ext cx="1816430" cy="406400"/>
          </a:xfrm>
          <a:prstGeom prst="rect">
            <a:avLst/>
          </a:prstGeom>
          <a:solidFill>
            <a:srgbClr val="9966FF"/>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2020</a:t>
            </a:r>
          </a:p>
        </p:txBody>
      </p:sp>
    </p:spTree>
    <p:extLst>
      <p:ext uri="{BB962C8B-B14F-4D97-AF65-F5344CB8AC3E}">
        <p14:creationId xmlns:p14="http://schemas.microsoft.com/office/powerpoint/2010/main" val="3203299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6663D4-B860-453F-9FD2-FB81C99F592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4354"/>
            <a:ext cx="12192000" cy="5939246"/>
          </a:xfrm>
          <a:prstGeom prst="rect">
            <a:avLst/>
          </a:prstGeom>
        </p:spPr>
      </p:pic>
      <p:sp>
        <p:nvSpPr>
          <p:cNvPr id="7" name="Rectangle 6">
            <a:extLst>
              <a:ext uri="{FF2B5EF4-FFF2-40B4-BE49-F238E27FC236}">
                <a16:creationId xmlns:a16="http://schemas.microsoft.com/office/drawing/2014/main" id="{132A8317-BDD9-47B0-BD4C-8931462858E1}"/>
              </a:ext>
            </a:extLst>
          </p:cNvPr>
          <p:cNvSpPr/>
          <p:nvPr/>
        </p:nvSpPr>
        <p:spPr>
          <a:xfrm flipV="1">
            <a:off x="0" y="0"/>
            <a:ext cx="12192000" cy="5939246"/>
          </a:xfrm>
          <a:prstGeom prst="rect">
            <a:avLst/>
          </a:prstGeom>
          <a:gradFill>
            <a:gsLst>
              <a:gs pos="0">
                <a:schemeClr val="bg1">
                  <a:alpha val="1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A0F1FA-205D-4C1A-972F-59AF2368BE81}"/>
              </a:ext>
            </a:extLst>
          </p:cNvPr>
          <p:cNvSpPr>
            <a:spLocks noGrp="1"/>
          </p:cNvSpPr>
          <p:nvPr>
            <p:ph type="title"/>
          </p:nvPr>
        </p:nvSpPr>
        <p:spPr>
          <a:xfrm>
            <a:off x="685800" y="764373"/>
            <a:ext cx="10820400" cy="1293028"/>
          </a:xfrm>
        </p:spPr>
        <p:txBody>
          <a:bodyPr/>
          <a:lstStyle/>
          <a:p>
            <a:r>
              <a:rPr lang="en-US" dirty="0"/>
              <a:t>School of Interactive Games &amp; Media</a:t>
            </a:r>
          </a:p>
        </p:txBody>
      </p:sp>
      <p:cxnSp>
        <p:nvCxnSpPr>
          <p:cNvPr id="6" name="Straight Connector 5">
            <a:extLst>
              <a:ext uri="{FF2B5EF4-FFF2-40B4-BE49-F238E27FC236}">
                <a16:creationId xmlns:a16="http://schemas.microsoft.com/office/drawing/2014/main" id="{6ECC905E-BABE-4BB0-BE58-BDD07DCF930D}"/>
              </a:ext>
            </a:extLst>
          </p:cNvPr>
          <p:cNvCxnSpPr/>
          <p:nvPr/>
        </p:nvCxnSpPr>
        <p:spPr>
          <a:xfrm>
            <a:off x="0" y="5943600"/>
            <a:ext cx="12192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1EEEB33-2ECE-4BE9-B470-618A81F85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3874" y="1600199"/>
            <a:ext cx="1545522" cy="1334769"/>
          </a:xfrm>
          <a:prstGeom prst="rect">
            <a:avLst/>
          </a:prstGeom>
        </p:spPr>
      </p:pic>
      <p:pic>
        <p:nvPicPr>
          <p:cNvPr id="11" name="Picture 10">
            <a:extLst>
              <a:ext uri="{FF2B5EF4-FFF2-40B4-BE49-F238E27FC236}">
                <a16:creationId xmlns:a16="http://schemas.microsoft.com/office/drawing/2014/main" id="{FDB6A7C9-5219-4495-A417-CF2A423E2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600199"/>
            <a:ext cx="8399695" cy="4184575"/>
          </a:xfrm>
          <a:prstGeom prst="rect">
            <a:avLst/>
          </a:prstGeom>
        </p:spPr>
      </p:pic>
      <p:pic>
        <p:nvPicPr>
          <p:cNvPr id="13" name="Picture 12">
            <a:extLst>
              <a:ext uri="{FF2B5EF4-FFF2-40B4-BE49-F238E27FC236}">
                <a16:creationId xmlns:a16="http://schemas.microsoft.com/office/drawing/2014/main" id="{AC0B0FF3-6B50-43A6-8D52-9462DA44A6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4838" y="3948433"/>
            <a:ext cx="1904762" cy="1904762"/>
          </a:xfrm>
          <a:prstGeom prst="rect">
            <a:avLst/>
          </a:prstGeom>
        </p:spPr>
      </p:pic>
      <p:pic>
        <p:nvPicPr>
          <p:cNvPr id="15" name="Picture 14">
            <a:extLst>
              <a:ext uri="{FF2B5EF4-FFF2-40B4-BE49-F238E27FC236}">
                <a16:creationId xmlns:a16="http://schemas.microsoft.com/office/drawing/2014/main" id="{00520747-91C7-4DDD-898D-D2ABD9188E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276" y="2448181"/>
            <a:ext cx="2209524" cy="2047619"/>
          </a:xfrm>
          <a:prstGeom prst="rect">
            <a:avLst/>
          </a:prstGeom>
        </p:spPr>
      </p:pic>
    </p:spTree>
    <p:extLst>
      <p:ext uri="{BB962C8B-B14F-4D97-AF65-F5344CB8AC3E}">
        <p14:creationId xmlns:p14="http://schemas.microsoft.com/office/powerpoint/2010/main" val="4045486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226C78-2793-47B9-9CE0-E86CE55DE48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524000"/>
            <a:ext cx="12192000" cy="4267198"/>
          </a:xfrm>
          <a:prstGeom prst="rect">
            <a:avLst/>
          </a:prstGeom>
        </p:spPr>
      </p:pic>
      <p:sp>
        <p:nvSpPr>
          <p:cNvPr id="2" name="Title 1"/>
          <p:cNvSpPr>
            <a:spLocks noGrp="1"/>
          </p:cNvSpPr>
          <p:nvPr>
            <p:ph type="title"/>
          </p:nvPr>
        </p:nvSpPr>
        <p:spPr>
          <a:xfrm>
            <a:off x="228600" y="249473"/>
            <a:ext cx="11506200" cy="1293028"/>
          </a:xfrm>
        </p:spPr>
        <p:txBody>
          <a:bodyPr/>
          <a:lstStyle/>
          <a:p>
            <a:r>
              <a:rPr lang="en-US" dirty="0"/>
              <a:t>CENTER for MAGIC, ARTS, GAMES, INTERACTION &amp; CREATIVITY (MAGIC)</a:t>
            </a:r>
          </a:p>
        </p:txBody>
      </p:sp>
      <p:cxnSp>
        <p:nvCxnSpPr>
          <p:cNvPr id="6" name="Straight Connector 5"/>
          <p:cNvCxnSpPr/>
          <p:nvPr/>
        </p:nvCxnSpPr>
        <p:spPr>
          <a:xfrm>
            <a:off x="0" y="15240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57912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1FD5D87-1ECC-4149-A1E4-3C209009E156}"/>
              </a:ext>
            </a:extLst>
          </p:cNvPr>
          <p:cNvSpPr txBox="1">
            <a:spLocks/>
          </p:cNvSpPr>
          <p:nvPr/>
        </p:nvSpPr>
        <p:spPr>
          <a:xfrm>
            <a:off x="-304800" y="5144684"/>
            <a:ext cx="6019800" cy="12930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MAGIC SPELL STUDIOS</a:t>
            </a:r>
          </a:p>
        </p:txBody>
      </p:sp>
    </p:spTree>
    <p:extLst>
      <p:ext uri="{BB962C8B-B14F-4D97-AF65-F5344CB8AC3E}">
        <p14:creationId xmlns:p14="http://schemas.microsoft.com/office/powerpoint/2010/main" val="1669850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3A7DAA-9DAB-453C-82F6-448416B9583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777184" y="-838"/>
            <a:ext cx="3412286" cy="5939137"/>
          </a:xfrm>
          <a:prstGeom prst="rect">
            <a:avLst/>
          </a:prstGeom>
          <a:ln w="12700">
            <a:solidFill>
              <a:schemeClr val="tx1"/>
            </a:solidFill>
          </a:ln>
        </p:spPr>
      </p:pic>
      <p:pic>
        <p:nvPicPr>
          <p:cNvPr id="5" name="Picture 4">
            <a:extLst>
              <a:ext uri="{FF2B5EF4-FFF2-40B4-BE49-F238E27FC236}">
                <a16:creationId xmlns:a16="http://schemas.microsoft.com/office/drawing/2014/main" id="{E6421189-DD80-47CC-A23A-124CBF1AC93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343400" y="-839"/>
            <a:ext cx="2604984" cy="5964923"/>
          </a:xfrm>
          <a:prstGeom prst="rect">
            <a:avLst/>
          </a:prstGeom>
          <a:ln w="12700">
            <a:solidFill>
              <a:schemeClr val="tx1"/>
            </a:solidFill>
          </a:ln>
        </p:spPr>
      </p:pic>
      <p:pic>
        <p:nvPicPr>
          <p:cNvPr id="7" name="Picture 6">
            <a:extLst>
              <a:ext uri="{FF2B5EF4-FFF2-40B4-BE49-F238E27FC236}">
                <a16:creationId xmlns:a16="http://schemas.microsoft.com/office/drawing/2014/main" id="{3E6E5F63-9A5D-493D-AC1D-A1E196F4C072}"/>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057401" y="0"/>
            <a:ext cx="2283470" cy="5964085"/>
          </a:xfrm>
          <a:prstGeom prst="rect">
            <a:avLst/>
          </a:prstGeom>
          <a:ln w="12700">
            <a:solidFill>
              <a:schemeClr val="tx1"/>
            </a:solidFill>
          </a:ln>
        </p:spPr>
      </p:pic>
      <p:pic>
        <p:nvPicPr>
          <p:cNvPr id="9" name="Picture 8">
            <a:extLst>
              <a:ext uri="{FF2B5EF4-FFF2-40B4-BE49-F238E27FC236}">
                <a16:creationId xmlns:a16="http://schemas.microsoft.com/office/drawing/2014/main" id="{916C7768-6B33-4466-86A4-0A3030F43DAA}"/>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0" y="-2"/>
            <a:ext cx="2057400" cy="5964085"/>
          </a:xfrm>
          <a:prstGeom prst="rect">
            <a:avLst/>
          </a:prstGeom>
          <a:ln w="12700">
            <a:solidFill>
              <a:schemeClr val="tx1"/>
            </a:solidFill>
          </a:ln>
        </p:spPr>
      </p:pic>
      <p:pic>
        <p:nvPicPr>
          <p:cNvPr id="11" name="Picture 10">
            <a:extLst>
              <a:ext uri="{FF2B5EF4-FFF2-40B4-BE49-F238E27FC236}">
                <a16:creationId xmlns:a16="http://schemas.microsoft.com/office/drawing/2014/main" id="{0A9FE41E-21FA-4874-ADA3-19CE16B8056D}"/>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934200" y="-837"/>
            <a:ext cx="2461051" cy="5939137"/>
          </a:xfrm>
          <a:prstGeom prst="rect">
            <a:avLst/>
          </a:prstGeom>
          <a:ln w="12700">
            <a:solidFill>
              <a:schemeClr val="tx1"/>
            </a:solidFill>
          </a:ln>
        </p:spPr>
      </p:pic>
      <p:sp>
        <p:nvSpPr>
          <p:cNvPr id="14" name="Rectangle 13">
            <a:extLst>
              <a:ext uri="{FF2B5EF4-FFF2-40B4-BE49-F238E27FC236}">
                <a16:creationId xmlns:a16="http://schemas.microsoft.com/office/drawing/2014/main" id="{01FEE18B-F0F6-41F7-8D95-85885F1FF43D}"/>
              </a:ext>
            </a:extLst>
          </p:cNvPr>
          <p:cNvSpPr/>
          <p:nvPr/>
        </p:nvSpPr>
        <p:spPr>
          <a:xfrm>
            <a:off x="-2530" y="3352800"/>
            <a:ext cx="12192000" cy="2636233"/>
          </a:xfrm>
          <a:prstGeom prst="rect">
            <a:avLst/>
          </a:prstGeom>
          <a:gradFill>
            <a:gsLst>
              <a:gs pos="885">
                <a:schemeClr val="bg1">
                  <a:alpha val="0"/>
                </a:schemeClr>
              </a:gs>
              <a:gs pos="35000">
                <a:schemeClr val="bg1">
                  <a:alpha val="66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07BD6991-466E-4917-BF04-E410C488BC16}"/>
              </a:ext>
            </a:extLst>
          </p:cNvPr>
          <p:cNvSpPr>
            <a:spLocks noGrp="1"/>
          </p:cNvSpPr>
          <p:nvPr>
            <p:ph type="title"/>
          </p:nvPr>
        </p:nvSpPr>
        <p:spPr>
          <a:xfrm>
            <a:off x="1460" y="3886200"/>
            <a:ext cx="8610600" cy="1140628"/>
          </a:xfrm>
        </p:spPr>
        <p:txBody>
          <a:bodyPr/>
          <a:lstStyle/>
          <a:p>
            <a:pPr algn="l"/>
            <a:r>
              <a:rPr lang="en-US" dirty="0"/>
              <a:t> INCREDIBLEY AWESOME ALUMNI</a:t>
            </a:r>
          </a:p>
        </p:txBody>
      </p:sp>
      <p:sp>
        <p:nvSpPr>
          <p:cNvPr id="17" name="Rectangle 16">
            <a:extLst>
              <a:ext uri="{FF2B5EF4-FFF2-40B4-BE49-F238E27FC236}">
                <a16:creationId xmlns:a16="http://schemas.microsoft.com/office/drawing/2014/main" id="{E356652D-3F99-4345-AA0F-D5F1E8F4650B}"/>
              </a:ext>
            </a:extLst>
          </p:cNvPr>
          <p:cNvSpPr/>
          <p:nvPr/>
        </p:nvSpPr>
        <p:spPr>
          <a:xfrm>
            <a:off x="2530" y="4572000"/>
            <a:ext cx="2052341"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ALEX CUTTING</a:t>
            </a:r>
          </a:p>
          <a:p>
            <a:pPr algn="ctr"/>
            <a:r>
              <a:rPr lang="en-US" sz="1200" dirty="0"/>
              <a:t>Senior Assoc. Producer HALO</a:t>
            </a:r>
          </a:p>
          <a:p>
            <a:pPr algn="ctr"/>
            <a:r>
              <a:rPr lang="en-US" sz="1200" dirty="0"/>
              <a:t>Microsoft / 343</a:t>
            </a:r>
          </a:p>
        </p:txBody>
      </p:sp>
      <p:sp>
        <p:nvSpPr>
          <p:cNvPr id="19" name="Rectangle 18">
            <a:extLst>
              <a:ext uri="{FF2B5EF4-FFF2-40B4-BE49-F238E27FC236}">
                <a16:creationId xmlns:a16="http://schemas.microsoft.com/office/drawing/2014/main" id="{02F1D350-61A8-49A3-95CE-A4EDBFEBD33E}"/>
              </a:ext>
            </a:extLst>
          </p:cNvPr>
          <p:cNvSpPr/>
          <p:nvPr/>
        </p:nvSpPr>
        <p:spPr>
          <a:xfrm>
            <a:off x="2057400" y="4572000"/>
            <a:ext cx="2127492"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CLAUDE JEROME</a:t>
            </a:r>
          </a:p>
          <a:p>
            <a:pPr algn="ctr"/>
            <a:r>
              <a:rPr lang="en-US" sz="1200" dirty="0"/>
              <a:t>Gameplay Designer DESTINY</a:t>
            </a:r>
          </a:p>
          <a:p>
            <a:pPr algn="ctr"/>
            <a:r>
              <a:rPr lang="en-US" sz="1200" dirty="0"/>
              <a:t>Bungie</a:t>
            </a:r>
          </a:p>
        </p:txBody>
      </p:sp>
      <p:sp>
        <p:nvSpPr>
          <p:cNvPr id="20" name="Rectangle 19">
            <a:extLst>
              <a:ext uri="{FF2B5EF4-FFF2-40B4-BE49-F238E27FC236}">
                <a16:creationId xmlns:a16="http://schemas.microsoft.com/office/drawing/2014/main" id="{342F68E5-35EF-49B3-8FEB-CF0AC5BBECA7}"/>
              </a:ext>
            </a:extLst>
          </p:cNvPr>
          <p:cNvSpPr/>
          <p:nvPr/>
        </p:nvSpPr>
        <p:spPr>
          <a:xfrm>
            <a:off x="4112271" y="4572000"/>
            <a:ext cx="3126729"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DUSTIN KOCHENSPARGER</a:t>
            </a:r>
          </a:p>
          <a:p>
            <a:pPr algn="ctr"/>
            <a:r>
              <a:rPr lang="en-US" sz="1200" dirty="0"/>
              <a:t>Line Producer DLC</a:t>
            </a:r>
          </a:p>
          <a:p>
            <a:pPr algn="ctr"/>
            <a:r>
              <a:rPr lang="en-US" sz="1200" dirty="0"/>
              <a:t>DESTINY</a:t>
            </a:r>
          </a:p>
          <a:p>
            <a:pPr algn="ctr"/>
            <a:r>
              <a:rPr lang="en-US" sz="1200" dirty="0"/>
              <a:t>Bungie</a:t>
            </a:r>
          </a:p>
        </p:txBody>
      </p:sp>
      <p:sp>
        <p:nvSpPr>
          <p:cNvPr id="21" name="Rectangle 20">
            <a:extLst>
              <a:ext uri="{FF2B5EF4-FFF2-40B4-BE49-F238E27FC236}">
                <a16:creationId xmlns:a16="http://schemas.microsoft.com/office/drawing/2014/main" id="{09D61094-C520-4F65-9C1F-6CDE989BEB2F}"/>
              </a:ext>
            </a:extLst>
          </p:cNvPr>
          <p:cNvSpPr/>
          <p:nvPr/>
        </p:nvSpPr>
        <p:spPr>
          <a:xfrm>
            <a:off x="7100979" y="4572000"/>
            <a:ext cx="2127492"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SELA DAVIS</a:t>
            </a:r>
          </a:p>
          <a:p>
            <a:pPr algn="ctr"/>
            <a:r>
              <a:rPr lang="en-US" sz="1200" dirty="0"/>
              <a:t>Platform Engineer</a:t>
            </a:r>
          </a:p>
          <a:p>
            <a:pPr algn="ctr"/>
            <a:r>
              <a:rPr lang="en-US" sz="1200" dirty="0"/>
              <a:t>XBOX / XBOX Live</a:t>
            </a:r>
          </a:p>
          <a:p>
            <a:pPr algn="ctr"/>
            <a:r>
              <a:rPr lang="en-US" sz="1200" dirty="0"/>
              <a:t>Microsoft</a:t>
            </a:r>
          </a:p>
          <a:p>
            <a:pPr algn="ctr"/>
            <a:r>
              <a:rPr lang="en-US" sz="1200" dirty="0" err="1"/>
              <a:t>VReal</a:t>
            </a:r>
            <a:endParaRPr lang="en-US" sz="1200" dirty="0"/>
          </a:p>
        </p:txBody>
      </p:sp>
      <p:sp>
        <p:nvSpPr>
          <p:cNvPr id="22" name="Rectangle 21">
            <a:extLst>
              <a:ext uri="{FF2B5EF4-FFF2-40B4-BE49-F238E27FC236}">
                <a16:creationId xmlns:a16="http://schemas.microsoft.com/office/drawing/2014/main" id="{6A43EF8E-C6C7-434A-B0C8-6C4802B85387}"/>
              </a:ext>
            </a:extLst>
          </p:cNvPr>
          <p:cNvSpPr/>
          <p:nvPr/>
        </p:nvSpPr>
        <p:spPr>
          <a:xfrm>
            <a:off x="9395251" y="4572000"/>
            <a:ext cx="2720549"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ANNA SWEET</a:t>
            </a:r>
          </a:p>
          <a:p>
            <a:pPr algn="ctr"/>
            <a:r>
              <a:rPr lang="en-US" sz="1200" dirty="0"/>
              <a:t>Director of 3</a:t>
            </a:r>
            <a:r>
              <a:rPr lang="en-US" sz="1200" baseline="30000" dirty="0"/>
              <a:t>rd</a:t>
            </a:r>
            <a:r>
              <a:rPr lang="en-US" sz="1200" dirty="0"/>
              <a:t> Party Development</a:t>
            </a:r>
          </a:p>
          <a:p>
            <a:pPr algn="ctr"/>
            <a:r>
              <a:rPr lang="en-US" sz="1200" dirty="0"/>
              <a:t>STEAM</a:t>
            </a:r>
          </a:p>
          <a:p>
            <a:pPr algn="ctr"/>
            <a:r>
              <a:rPr lang="en-US" sz="1200" dirty="0"/>
              <a:t>Valve</a:t>
            </a:r>
          </a:p>
          <a:p>
            <a:pPr algn="ctr"/>
            <a:r>
              <a:rPr lang="en-US" sz="1200" dirty="0"/>
              <a:t>Oculus</a:t>
            </a:r>
          </a:p>
          <a:p>
            <a:pPr algn="ctr"/>
            <a:r>
              <a:rPr lang="en-US" sz="1200" dirty="0" err="1"/>
              <a:t>Caffeine.ty</a:t>
            </a:r>
            <a:endParaRPr lang="en-US" sz="1200" dirty="0"/>
          </a:p>
          <a:p>
            <a:pPr algn="ctr"/>
            <a:r>
              <a:rPr lang="en-US" sz="1200" dirty="0"/>
              <a:t>Microsoft XBOX</a:t>
            </a:r>
          </a:p>
        </p:txBody>
      </p:sp>
    </p:spTree>
    <p:extLst>
      <p:ext uri="{BB962C8B-B14F-4D97-AF65-F5344CB8AC3E}">
        <p14:creationId xmlns:p14="http://schemas.microsoft.com/office/powerpoint/2010/main" val="538590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9B8A3D-C4FA-48C6-8207-FE7D5C257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0" y="-11113"/>
            <a:ext cx="12181609" cy="5878513"/>
          </a:xfrm>
          <a:prstGeom prst="rect">
            <a:avLst/>
          </a:prstGeom>
        </p:spPr>
      </p:pic>
      <p:sp>
        <p:nvSpPr>
          <p:cNvPr id="5" name="Rectangle 4">
            <a:extLst>
              <a:ext uri="{FF2B5EF4-FFF2-40B4-BE49-F238E27FC236}">
                <a16:creationId xmlns:a16="http://schemas.microsoft.com/office/drawing/2014/main" id="{5BB1471F-5747-488F-B65E-255022C96ADA}"/>
              </a:ext>
            </a:extLst>
          </p:cNvPr>
          <p:cNvSpPr/>
          <p:nvPr/>
        </p:nvSpPr>
        <p:spPr>
          <a:xfrm flipV="1">
            <a:off x="0" y="-11114"/>
            <a:ext cx="12192000" cy="5116507"/>
          </a:xfrm>
          <a:prstGeom prst="rect">
            <a:avLst/>
          </a:prstGeom>
          <a:gradFill>
            <a:gsLst>
              <a:gs pos="0">
                <a:schemeClr val="bg1">
                  <a:alpha val="0"/>
                </a:schemeClr>
              </a:gs>
              <a:gs pos="81000">
                <a:schemeClr val="bg1">
                  <a:alpha val="5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B60019-91AC-4EA7-9854-C4F46942CB51}"/>
              </a:ext>
            </a:extLst>
          </p:cNvPr>
          <p:cNvSpPr>
            <a:spLocks noGrp="1"/>
          </p:cNvSpPr>
          <p:nvPr>
            <p:ph type="title"/>
          </p:nvPr>
        </p:nvSpPr>
        <p:spPr>
          <a:xfrm>
            <a:off x="1371600" y="764373"/>
            <a:ext cx="10134600" cy="1293028"/>
          </a:xfrm>
        </p:spPr>
        <p:txBody>
          <a:bodyPr/>
          <a:lstStyle/>
          <a:p>
            <a:r>
              <a:rPr lang="en-US" dirty="0" err="1"/>
              <a:t>Art|dev|EDU|art|ADMIN|dev|art</a:t>
            </a:r>
            <a:endParaRPr lang="en-US" dirty="0"/>
          </a:p>
        </p:txBody>
      </p:sp>
      <p:cxnSp>
        <p:nvCxnSpPr>
          <p:cNvPr id="6" name="Straight Connector 5">
            <a:extLst>
              <a:ext uri="{FF2B5EF4-FFF2-40B4-BE49-F238E27FC236}">
                <a16:creationId xmlns:a16="http://schemas.microsoft.com/office/drawing/2014/main" id="{F3F1F530-0E20-4A69-9197-E4D3C1BB7BB6}"/>
              </a:ext>
            </a:extLst>
          </p:cNvPr>
          <p:cNvCxnSpPr/>
          <p:nvPr/>
        </p:nvCxnSpPr>
        <p:spPr>
          <a:xfrm>
            <a:off x="0" y="5867400"/>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B08E65C-8E23-4B21-A8DA-EACAEC47CAA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8316" y="4114800"/>
            <a:ext cx="1513610" cy="1564133"/>
          </a:xfrm>
          <a:prstGeom prst="rect">
            <a:avLst/>
          </a:prstGeom>
          <a:ln w="25400">
            <a:solidFill>
              <a:schemeClr val="tx1"/>
            </a:solidFill>
          </a:ln>
        </p:spPr>
      </p:pic>
      <p:pic>
        <p:nvPicPr>
          <p:cNvPr id="9" name="Picture 8">
            <a:extLst>
              <a:ext uri="{FF2B5EF4-FFF2-40B4-BE49-F238E27FC236}">
                <a16:creationId xmlns:a16="http://schemas.microsoft.com/office/drawing/2014/main" id="{8FE11CFA-B58B-4400-B12E-80D2445EF0F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10526" y="4114800"/>
            <a:ext cx="1559337" cy="1564133"/>
          </a:xfrm>
          <a:prstGeom prst="rect">
            <a:avLst/>
          </a:prstGeom>
          <a:ln w="25400">
            <a:solidFill>
              <a:schemeClr val="tx1"/>
            </a:solidFill>
          </a:ln>
        </p:spPr>
      </p:pic>
      <p:pic>
        <p:nvPicPr>
          <p:cNvPr id="11" name="Picture 10">
            <a:extLst>
              <a:ext uri="{FF2B5EF4-FFF2-40B4-BE49-F238E27FC236}">
                <a16:creationId xmlns:a16="http://schemas.microsoft.com/office/drawing/2014/main" id="{E24E0A31-B4B2-4A22-98D4-B94535D7B18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663126" y="4114800"/>
            <a:ext cx="1635537" cy="1564133"/>
          </a:xfrm>
          <a:prstGeom prst="rect">
            <a:avLst/>
          </a:prstGeom>
          <a:ln w="25400">
            <a:solidFill>
              <a:schemeClr val="tx1"/>
            </a:solidFill>
          </a:ln>
        </p:spPr>
      </p:pic>
    </p:spTree>
    <p:extLst>
      <p:ext uri="{BB962C8B-B14F-4D97-AF65-F5344CB8AC3E}">
        <p14:creationId xmlns:p14="http://schemas.microsoft.com/office/powerpoint/2010/main" val="1791890555"/>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TM04033937[[fn=Vapor Trail]]</Template>
  <TotalTime>40621</TotalTime>
  <Words>1795</Words>
  <Application>Microsoft Macintosh PowerPoint</Application>
  <PresentationFormat>Widescreen</PresentationFormat>
  <Paragraphs>164</Paragraphs>
  <Slides>41</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Century Gothic</vt:lpstr>
      <vt:lpstr>Verdana</vt:lpstr>
      <vt:lpstr>Vapor Trail</vt:lpstr>
      <vt:lpstr>PowerPoint Presentation</vt:lpstr>
      <vt:lpstr>Today’s Talk</vt:lpstr>
      <vt:lpstr>HI, I’m ANDY</vt:lpstr>
      <vt:lpstr>I make things.</vt:lpstr>
      <vt:lpstr>A HISTORY OF GAMES &amp; INTERACTIVE MEDIA 1999-2020</vt:lpstr>
      <vt:lpstr>School of Interactive Games &amp; Media</vt:lpstr>
      <vt:lpstr>CENTER for MAGIC, ARTS, GAMES, INTERACTION &amp; CREATIVITY (MAGIC)</vt:lpstr>
      <vt:lpstr> INCREDIBLEY AWESOME ALUMNI</vt:lpstr>
      <vt:lpstr>Art|dev|EDU|art|ADMIN|dev|art</vt:lpstr>
      <vt:lpstr> </vt:lpstr>
      <vt:lpstr>GAMES OF THE SOUL</vt:lpstr>
      <vt:lpstr>AS HUMANS, WE BRING OURSELVES TO OUR EXPERIENCES</vt:lpstr>
      <vt:lpstr>CONTEXT CAN BE EVERYTHING</vt:lpstr>
      <vt:lpstr>PowerPoint Presentation</vt:lpstr>
      <vt:lpstr>PowerPoint Presentation</vt:lpstr>
      <vt:lpstr>PowerPoint Presentation</vt:lpstr>
      <vt:lpstr>PowerPoint Presentation</vt:lpstr>
      <vt:lpstr>PowerPoint Presentation</vt:lpstr>
      <vt:lpstr>A lot went into this metaphor…</vt:lpstr>
      <vt:lpstr>PowerPoint Presentation</vt:lpstr>
      <vt:lpstr>AN ARGUMENT FOR THE EXPERIENTIAL GAME</vt:lpstr>
      <vt:lpstr>setting of the world consists of a form of ruination and nostalgia </vt:lpstr>
      <vt:lpstr>VISUAL AESTHETIC</vt:lpstr>
      <vt:lpstr>THE METAPHOR IN DEPTH</vt:lpstr>
      <vt:lpstr>REPETITION &amp; LAYERS</vt:lpstr>
      <vt:lpstr>PowerPoint Presentation</vt:lpstr>
      <vt:lpstr>PLAYER ANALYSIS AND RECEPTION</vt:lpstr>
      <vt:lpstr>ANOTHER OF (MY) EXPERIENTIAL GAMES</vt:lpstr>
      <vt:lpstr> A Strange Game   for Strange Reasons</vt:lpstr>
      <vt:lpstr>PowerPoint Presentation</vt:lpstr>
      <vt:lpstr>PowerPoint Presentation</vt:lpstr>
      <vt:lpstr>AND ANOTHER ONE…</vt:lpstr>
      <vt:lpstr>PowerPoint Presentation</vt:lpstr>
      <vt:lpstr>PowerPoint Presentation</vt:lpstr>
      <vt:lpstr>A SUMMER WITH THE BUFFALO BILLS</vt:lpstr>
      <vt:lpstr>PowerPoint Presentation</vt:lpstr>
      <vt:lpstr>EXPERIENTIAL: “WHAT YOU PLAY IS WHAT YOU GET”</vt:lpstr>
      <vt:lpstr>FORTHCOMING WORK ON THIS THINKING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Andy</dc:creator>
  <cp:lastModifiedBy>Andy Phelps</cp:lastModifiedBy>
  <cp:revision>590</cp:revision>
  <dcterms:created xsi:type="dcterms:W3CDTF">2009-06-02T00:38:38Z</dcterms:created>
  <dcterms:modified xsi:type="dcterms:W3CDTF">2020-03-18T03:41:12Z</dcterms:modified>
</cp:coreProperties>
</file>