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523" r:id="rId2"/>
    <p:sldId id="541" r:id="rId3"/>
    <p:sldId id="544" r:id="rId4"/>
    <p:sldId id="542" r:id="rId5"/>
    <p:sldId id="533" r:id="rId6"/>
    <p:sldId id="543" r:id="rId7"/>
    <p:sldId id="534" r:id="rId8"/>
    <p:sldId id="535" r:id="rId9"/>
    <p:sldId id="536" r:id="rId10"/>
    <p:sldId id="537" r:id="rId11"/>
    <p:sldId id="539" r:id="rId12"/>
    <p:sldId id="540" r:id="rId13"/>
    <p:sldId id="538" r:id="rId14"/>
    <p:sldId id="545"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5924"/>
    <a:srgbClr val="CDB78B"/>
    <a:srgbClr val="82F1F9"/>
    <a:srgbClr val="1683C3"/>
    <a:srgbClr val="317ACA"/>
    <a:srgbClr val="FF2CF8"/>
    <a:srgbClr val="266998"/>
    <a:srgbClr val="FF00FF"/>
    <a:srgbClr val="9966FF"/>
    <a:srgbClr val="006C7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4" autoAdjust="0"/>
    <p:restoredTop sz="83600" autoAdjust="0"/>
  </p:normalViewPr>
  <p:slideViewPr>
    <p:cSldViewPr>
      <p:cViewPr varScale="1">
        <p:scale>
          <a:sx n="95" d="100"/>
          <a:sy n="95" d="100"/>
        </p:scale>
        <p:origin x="72" y="3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11/4/2018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infamous “tighten up the graphics a little bit” line in a commercial by Westwood College,</a:t>
            </a:r>
            <a:r>
              <a:rPr lang="en-US" baseline="0" dirty="0"/>
              <a:t> which in modern meme slang now means 1) to work at an introductory-level tech position, and/or 2) to attempt a feat without knowledge of how it can be done.  (Urban Dictionary: https://www.urbandictionary.com/define.php?term=tighten%20up%20the%20graphics)</a:t>
            </a:r>
          </a:p>
          <a:p>
            <a:endParaRPr lang="en-US" baseline="0" dirty="0"/>
          </a:p>
          <a:p>
            <a:r>
              <a:rPr lang="en-US" baseline="0" dirty="0"/>
              <a:t>More formally, </a:t>
            </a:r>
            <a:r>
              <a:rPr lang="en-US" baseline="0" dirty="0" err="1"/>
              <a:t>O’Donnel</a:t>
            </a:r>
            <a:r>
              <a:rPr lang="en-US" baseline="0" dirty="0"/>
              <a:t> has noted the cloak of secrecy the games industry perpetuates is very purposeful (O’Donnell 2014).  Consequently there is not a large, over-simplified public-cultural narrative around the creation of games in the same way there is for film or music, and aspiring developers often have significant difference as to what, exactly, it even means to design and/or develop games.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a:t>
            </a:fld>
            <a:endParaRPr lang="en-US"/>
          </a:p>
        </p:txBody>
      </p:sp>
    </p:spTree>
    <p:extLst>
      <p:ext uri="{BB962C8B-B14F-4D97-AF65-F5344CB8AC3E}">
        <p14:creationId xmlns:p14="http://schemas.microsoft.com/office/powerpoint/2010/main" val="363393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Through this work, the authors are seeking to engage the audience in the criticality of studying development streaming, which is currently an often overlooked area of research, as most work to date on streaming has focused either on eSports or more generally on gameplay and review (</a:t>
            </a:r>
            <a:r>
              <a:rPr lang="en-US" sz="1200" b="0" i="0" u="none" strike="noStrike" kern="1200" baseline="0" dirty="0" err="1">
                <a:solidFill>
                  <a:schemeClr val="tx1"/>
                </a:solidFill>
                <a:latin typeface="+mn-lt"/>
                <a:ea typeface="+mn-ea"/>
                <a:cs typeface="+mn-cs"/>
              </a:rPr>
              <a:t>Consalvo</a:t>
            </a:r>
            <a:r>
              <a:rPr lang="en-US" sz="1200" b="0" i="0" u="none" strike="noStrike" kern="1200" baseline="0" dirty="0">
                <a:solidFill>
                  <a:schemeClr val="tx1"/>
                </a:solidFill>
                <a:latin typeface="+mn-lt"/>
                <a:ea typeface="+mn-ea"/>
                <a:cs typeface="+mn-cs"/>
              </a:rPr>
              <a:t>, forthcoming; </a:t>
            </a:r>
            <a:r>
              <a:rPr lang="en-US" sz="1200" b="0" i="0" u="none" strike="noStrike" kern="1200" baseline="0" dirty="0" err="1">
                <a:solidFill>
                  <a:schemeClr val="tx1"/>
                </a:solidFill>
                <a:latin typeface="+mn-lt"/>
                <a:ea typeface="+mn-ea"/>
                <a:cs typeface="+mn-cs"/>
              </a:rPr>
              <a:t>Georgen</a:t>
            </a:r>
            <a:r>
              <a:rPr lang="en-US" sz="1200" b="0" i="0" u="none" strike="noStrike" kern="1200" baseline="0" dirty="0">
                <a:solidFill>
                  <a:schemeClr val="tx1"/>
                </a:solidFill>
                <a:latin typeface="+mn-lt"/>
                <a:ea typeface="+mn-ea"/>
                <a:cs typeface="+mn-cs"/>
              </a:rPr>
              <a:t>, Duncan, &amp; Cook, 2015; Johnson &amp; Woodcock, 2017). While these are important topics, this emerging work speaks to a much-needed exploration on development streaming and its potential to engage a broad segment of the public and to better educate players and consumers about the process of game development behind the scenes, with potential impacts on player communities, consumer culture, policy, and education.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Twitch (among others) has started creating categories to help interested viewers find such content, and the platform officially launched the “Game Development” category in late 2014 (</a:t>
            </a:r>
            <a:r>
              <a:rPr lang="en-US" sz="1200" b="0" i="0" u="none" strike="noStrike" kern="1200" baseline="0" dirty="0" err="1">
                <a:solidFill>
                  <a:schemeClr val="tx1"/>
                </a:solidFill>
                <a:latin typeface="+mn-lt"/>
                <a:ea typeface="+mn-ea"/>
                <a:cs typeface="+mn-cs"/>
              </a:rPr>
              <a:t>Crecente</a:t>
            </a:r>
            <a:r>
              <a:rPr lang="en-US" sz="1200" b="0" i="0" u="none" strike="noStrike" kern="1200" baseline="0" dirty="0">
                <a:solidFill>
                  <a:schemeClr val="tx1"/>
                </a:solidFill>
                <a:latin typeface="+mn-lt"/>
                <a:ea typeface="+mn-ea"/>
                <a:cs typeface="+mn-cs"/>
              </a:rPr>
              <a:t>, 2014). While the category does not attract large numbers of viewers, its continued presence suggests one possible way for a generalist audience to gain access to the processes of game development as it unfolds live and unedited.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35433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 course cracks have appeared in that wall of secrecy. Smaller and independent game developers have started to share information and best practices amongst one another (Browne, 2015; Whitson, 2015).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recent development that has significant potential to demystify the practice of game making for the non-practitioner is the recent phenomenon of “development streaming” – i.e. the livestreaming not of a game being played, but rather a game being constructed. Live streaming of games being played has received growing attention from researchers, yet on sites such as Twitch.tv, we are seeing an increase in live streaming of creative activities as well. Recognizing that growing interest, Twitch (among others) has started creating categories to help interested viewers find such content, and the platform officially launched the “Game Development” category in late 2014 (</a:t>
            </a:r>
            <a:r>
              <a:rPr lang="en-US" sz="1200" b="0" i="0" u="none" strike="noStrike" kern="1200" baseline="0" dirty="0" err="1">
                <a:solidFill>
                  <a:schemeClr val="tx1"/>
                </a:solidFill>
                <a:latin typeface="+mn-lt"/>
                <a:ea typeface="+mn-ea"/>
                <a:cs typeface="+mn-cs"/>
              </a:rPr>
              <a:t>Crecente</a:t>
            </a:r>
            <a:r>
              <a:rPr lang="en-US" sz="1200" b="0" i="0" u="none" strike="noStrike" kern="1200" baseline="0" dirty="0">
                <a:solidFill>
                  <a:schemeClr val="tx1"/>
                </a:solidFill>
                <a:latin typeface="+mn-lt"/>
                <a:ea typeface="+mn-ea"/>
                <a:cs typeface="+mn-cs"/>
              </a:rPr>
              <a:t>, 2014). </a:t>
            </a:r>
          </a:p>
          <a:p>
            <a:endParaRPr lang="en-US" sz="1200" b="0" i="0" u="none" strike="noStrike" kern="1200" baseline="0" dirty="0">
              <a:solidFill>
                <a:schemeClr val="tx1"/>
              </a:solidFill>
              <a:latin typeface="+mn-lt"/>
              <a:ea typeface="+mn-ea"/>
              <a:cs typeface="+mn-cs"/>
            </a:endParaRPr>
          </a:p>
          <a:p>
            <a:r>
              <a:rPr lang="en-US" dirty="0"/>
              <a:t>https://www.twitch.tv/handmade_hero – “</a:t>
            </a:r>
            <a:r>
              <a:rPr lang="en-US" sz="1200" b="0" i="0" u="none" strike="noStrike" kern="1200" dirty="0">
                <a:solidFill>
                  <a:schemeClr val="tx1"/>
                </a:solidFill>
                <a:effectLst/>
                <a:latin typeface="+mn-lt"/>
                <a:ea typeface="+mn-ea"/>
                <a:cs typeface="+mn-cs"/>
              </a:rPr>
              <a:t>Handmade Hero is an ongoing project to create a complete, professional-quality game accompanied by videos that explain every single line of its source code. It is intended as an educational resource for people interested in learning how game engines are developed in practice.</a:t>
            </a:r>
            <a:r>
              <a:rPr lang="en-US" dirty="0"/>
              <a:t>”</a:t>
            </a:r>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152868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Various developers have begun to engage in such streams, from casual indie developers looking for accountability, sociality, and possibly seeking to support a portion of their work through advertisements or other funding mechanisms inherent in platforms like Twitch, YouTube, Mixer, Caffiene.tv, etc. to the occasional guest stream of a famous developer or designer discussing their process or sometimes just letting people ‘watch over their shoulder’ (</a:t>
            </a:r>
            <a:r>
              <a:rPr lang="en-US" sz="1200" b="0" i="0" u="none" strike="noStrike" kern="1200" baseline="0" dirty="0" err="1">
                <a:solidFill>
                  <a:schemeClr val="tx1"/>
                </a:solidFill>
                <a:latin typeface="+mn-lt"/>
                <a:ea typeface="+mn-ea"/>
                <a:cs typeface="+mn-cs"/>
              </a:rPr>
              <a:t>Consalvo</a:t>
            </a:r>
            <a:r>
              <a:rPr lang="en-US" sz="1200" b="0" i="0" u="none" strike="noStrike" kern="1200" baseline="0" dirty="0">
                <a:solidFill>
                  <a:schemeClr val="tx1"/>
                </a:solidFill>
                <a:latin typeface="+mn-lt"/>
                <a:ea typeface="+mn-ea"/>
                <a:cs typeface="+mn-cs"/>
              </a:rPr>
              <a:t> &amp; Phelps, 2019).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35139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better understand this phenomenon, the authors are engaged in several studies exploring the phenomenon of development streaming and its potential impact. For this presentation, they have observed the streams of several designers, developers, and artists engaged in game production, and report on how these streamers understand game development as well as the authors experience and observation of how these streams’ language and descriptions of their activity reflects the work they actually engage in. Particular attention is paid to several facets of these streams, including: 1) the degree to which formal and informal design processes and principles are discussed and presented to the audience, 2) the type of design vocabulary employed in the stream sessions, 3) how streaming as an activity forces (or fails to enforce) a type of reflexive self-study of the role of a game designer, developer and/or artist, 4) the role of the stream audience during the live session as an interactive influence on the design of the game itself, and 5) the potential of the stream in question to help inform novice- or non-developers about issues and paradigms in game design, development and production.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397137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261536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https://freebeacon.com/issues/feds-fund-study-of-the-toxic-speech-of-video-gamers/</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425069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37953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11/4/2018</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11/4/2018</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11/4/2018</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11/4/2018</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11/4/2018</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11/4/2018</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11/4/2018</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0455657" y="6172200"/>
            <a:ext cx="1660143" cy="619350"/>
          </a:xfrm>
          <a:prstGeom prst="rect">
            <a:avLst/>
          </a:prstGeom>
        </p:spPr>
      </p:pic>
      <p:pic>
        <p:nvPicPr>
          <p:cNvPr id="6" name="Picture 5"/>
          <p:cNvPicPr>
            <a:picLocks noChangeAspect="1"/>
          </p:cNvPicPr>
          <p:nvPr userDrawn="1"/>
        </p:nvPicPr>
        <p:blipFill>
          <a:blip r:embed="rId20"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05800" y="5410200"/>
            <a:ext cx="2057400" cy="2057400"/>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524000"/>
            <a:ext cx="12215135" cy="4495800"/>
          </a:xfrm>
          <a:prstGeom prst="rect">
            <a:avLst/>
          </a:prstGeom>
        </p:spPr>
      </p:pic>
      <p:sp>
        <p:nvSpPr>
          <p:cNvPr id="14" name="Rectangle 13"/>
          <p:cNvSpPr/>
          <p:nvPr/>
        </p:nvSpPr>
        <p:spPr>
          <a:xfrm>
            <a:off x="0" y="-1"/>
            <a:ext cx="12189256" cy="6012611"/>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7354" y="1676400"/>
            <a:ext cx="5166046" cy="383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400" b="1" dirty="0">
                <a:solidFill>
                  <a:schemeClr val="bg1"/>
                </a:solidFill>
                <a:latin typeface="Verdana" panose="020B0604030504040204" pitchFamily="34" charset="0"/>
              </a:rPr>
              <a:t>The </a:t>
            </a:r>
            <a:r>
              <a:rPr lang="en-US" sz="1400" b="1" dirty="0" err="1">
                <a:solidFill>
                  <a:schemeClr val="bg1"/>
                </a:solidFill>
                <a:latin typeface="Verdana" panose="020B0604030504040204" pitchFamily="34" charset="0"/>
              </a:rPr>
              <a:t>InterPLAY</a:t>
            </a:r>
            <a:r>
              <a:rPr lang="en-US" sz="1400" b="1" dirty="0">
                <a:solidFill>
                  <a:schemeClr val="bg1"/>
                </a:solidFill>
                <a:latin typeface="Verdana" panose="020B0604030504040204" pitchFamily="34" charset="0"/>
              </a:rPr>
              <a:t> of Game Studies and Game Design</a:t>
            </a:r>
            <a:endParaRPr lang="en-US" sz="1400" b="1" dirty="0">
              <a:solidFill>
                <a:schemeClr val="bg1"/>
              </a:solidFill>
            </a:endParaRPr>
          </a:p>
          <a:p>
            <a:pPr algn="r"/>
            <a:endParaRPr lang="en-US" b="1" dirty="0">
              <a:solidFill>
                <a:schemeClr val="bg1"/>
              </a:solidFill>
            </a:endParaRPr>
          </a:p>
          <a:p>
            <a:pPr algn="r"/>
            <a:r>
              <a:rPr lang="en-US" b="1" dirty="0">
                <a:solidFill>
                  <a:schemeClr val="bg1"/>
                </a:solidFill>
              </a:rPr>
              <a:t>National Communication Association 104</a:t>
            </a:r>
            <a:r>
              <a:rPr lang="en-US" b="1" baseline="30000" dirty="0">
                <a:solidFill>
                  <a:schemeClr val="bg1"/>
                </a:solidFill>
              </a:rPr>
              <a:t>th</a:t>
            </a:r>
            <a:r>
              <a:rPr lang="en-US" b="1" dirty="0">
                <a:solidFill>
                  <a:schemeClr val="bg1"/>
                </a:solidFill>
              </a:rPr>
              <a:t> Annual Convention: Communication at Play</a:t>
            </a:r>
          </a:p>
          <a:p>
            <a:pPr algn="r"/>
            <a:r>
              <a:rPr lang="en-US" b="1" dirty="0">
                <a:solidFill>
                  <a:schemeClr val="bg1"/>
                </a:solidFill>
              </a:rPr>
              <a:t>SALT LAKE CITY, UTAH   2018</a:t>
            </a:r>
          </a:p>
          <a:p>
            <a:pPr algn="ctr"/>
            <a:endParaRPr lang="en-US" dirty="0"/>
          </a:p>
          <a:p>
            <a:pPr algn="ctr"/>
            <a:r>
              <a:rPr lang="en-US" dirty="0"/>
              <a:t> </a:t>
            </a:r>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676400" y="3276600"/>
            <a:ext cx="7482191" cy="175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Mia Consalvo</a:t>
            </a:r>
          </a:p>
          <a:p>
            <a:pPr marL="0" indent="0">
              <a:spcBef>
                <a:spcPts val="0"/>
              </a:spcBef>
              <a:buFont typeface="Arial" panose="020B0604020202020204" pitchFamily="34" charset="0"/>
              <a:buNone/>
            </a:pPr>
            <a:r>
              <a:rPr lang="en-US" sz="1400" b="1" dirty="0">
                <a:solidFill>
                  <a:schemeClr val="tx1"/>
                </a:solidFill>
              </a:rPr>
              <a:t>Professor of Communications Studies </a:t>
            </a:r>
          </a:p>
          <a:p>
            <a:pPr marL="0" indent="0">
              <a:spcBef>
                <a:spcPts val="0"/>
              </a:spcBef>
              <a:buFont typeface="Arial" panose="020B0604020202020204" pitchFamily="34" charset="0"/>
              <a:buNone/>
            </a:pPr>
            <a:r>
              <a:rPr lang="en-US" sz="1400" b="1" dirty="0">
                <a:solidFill>
                  <a:schemeClr val="tx1"/>
                </a:solidFill>
              </a:rPr>
              <a:t>Canada Research Chair for Games Studies &amp; Design</a:t>
            </a:r>
          </a:p>
          <a:p>
            <a:pPr marL="0" indent="0">
              <a:spcBef>
                <a:spcPts val="0"/>
              </a:spcBef>
              <a:buFont typeface="Arial" panose="020B0604020202020204" pitchFamily="34" charset="0"/>
              <a:buNone/>
            </a:pPr>
            <a:r>
              <a:rPr lang="en-US" sz="1400" dirty="0">
                <a:solidFill>
                  <a:schemeClr val="tx1"/>
                </a:solidFill>
              </a:rPr>
              <a:t>Founding Director, </a:t>
            </a:r>
            <a:r>
              <a:rPr lang="en-US" sz="1400" dirty="0" err="1">
                <a:solidFill>
                  <a:schemeClr val="tx1"/>
                </a:solidFill>
              </a:rPr>
              <a:t>mLab</a:t>
            </a:r>
            <a:endParaRPr lang="en-US" sz="1400" dirty="0">
              <a:solidFill>
                <a:schemeClr val="tx1"/>
              </a:solidFill>
            </a:endParaRPr>
          </a:p>
          <a:p>
            <a:pPr marL="0" indent="0">
              <a:spcBef>
                <a:spcPts val="0"/>
              </a:spcBef>
              <a:buNone/>
            </a:pPr>
            <a:r>
              <a:rPr lang="en-US" sz="1400" dirty="0">
                <a:solidFill>
                  <a:schemeClr val="tx1"/>
                </a:solidFill>
              </a:rPr>
              <a:t>Centre for Technoculture, Art &amp; Games (TAG)</a:t>
            </a:r>
          </a:p>
          <a:p>
            <a:pPr marL="0" indent="0">
              <a:spcBef>
                <a:spcPts val="0"/>
              </a:spcBef>
              <a:buFont typeface="Arial" panose="020B0604020202020204" pitchFamily="34" charset="0"/>
              <a:buNone/>
            </a:pPr>
            <a:r>
              <a:rPr lang="en-US" sz="1400" dirty="0">
                <a:solidFill>
                  <a:schemeClr val="tx1"/>
                </a:solidFill>
              </a:rPr>
              <a:t>Concordia University</a:t>
            </a:r>
          </a:p>
          <a:p>
            <a:pPr marL="0" indent="0">
              <a:buFont typeface="Arial" panose="020B0604020202020204" pitchFamily="34" charset="0"/>
              <a:buNone/>
            </a:pPr>
            <a:endParaRPr lang="en-US" sz="1600" dirty="0">
              <a:solidFill>
                <a:schemeClr val="tx1"/>
              </a:solidFill>
            </a:endParaRPr>
          </a:p>
        </p:txBody>
      </p:sp>
      <p:sp>
        <p:nvSpPr>
          <p:cNvPr id="7" name="Content Placeholder 2"/>
          <p:cNvSpPr txBox="1">
            <a:spLocks/>
          </p:cNvSpPr>
          <p:nvPr/>
        </p:nvSpPr>
        <p:spPr>
          <a:xfrm>
            <a:off x="1694841" y="1676400"/>
            <a:ext cx="9067800" cy="1599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Art &amp; Design</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a:p>
            <a:pPr marL="0" indent="0">
              <a:spcBef>
                <a:spcPts val="0"/>
              </a:spcBef>
              <a:buFont typeface="Arial" panose="020B0604020202020204" pitchFamily="34" charset="0"/>
              <a:buNone/>
            </a:pPr>
            <a:r>
              <a:rPr lang="en-US" sz="1400" dirty="0">
                <a:solidFill>
                  <a:schemeClr val="tx1"/>
                </a:solidFill>
              </a:rPr>
              <a:t>Rochester Institute of Technology</a:t>
            </a:r>
          </a:p>
          <a:p>
            <a:pPr marL="0" indent="0">
              <a:buFont typeface="Arial" panose="020B0604020202020204" pitchFamily="34" charset="0"/>
              <a:buNone/>
            </a:pPr>
            <a:endParaRPr lang="en-US" sz="1600" dirty="0">
              <a:solidFill>
                <a:schemeClr val="tx1"/>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40146" y="3358640"/>
            <a:ext cx="1371600" cy="1371600"/>
          </a:xfrm>
          <a:prstGeom prst="rect">
            <a:avLst/>
          </a:prstGeom>
          <a:noFill/>
          <a:ln w="25400">
            <a:solidFill>
              <a:schemeClr val="tx1"/>
            </a:solidFill>
          </a:ln>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37226" y="1766572"/>
            <a:ext cx="1371600" cy="1371600"/>
          </a:xfrm>
          <a:prstGeom prst="rect">
            <a:avLst/>
          </a:prstGeom>
          <a:ln w="25400">
            <a:solidFill>
              <a:schemeClr val="tx1"/>
            </a:solidFill>
          </a:ln>
        </p:spPr>
      </p:pic>
      <p:sp>
        <p:nvSpPr>
          <p:cNvPr id="15" name="Rectangle 14"/>
          <p:cNvSpPr/>
          <p:nvPr/>
        </p:nvSpPr>
        <p:spPr>
          <a:xfrm>
            <a:off x="0" y="-12977"/>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000" b="1" dirty="0"/>
              <a:t>LIVE STREAMING GAME DESIGN &amp; DEVELOPMENT: A GLIMPSE BEHIND THE MYSTIC CURTAIN WITH PEDAGOGICAL POSSIBILITIES</a:t>
            </a:r>
          </a:p>
        </p:txBody>
      </p:sp>
      <p:sp>
        <p:nvSpPr>
          <p:cNvPr id="20" name="Rectangle 19"/>
          <p:cNvSpPr/>
          <p:nvPr/>
        </p:nvSpPr>
        <p:spPr>
          <a:xfrm>
            <a:off x="6781800" y="1683653"/>
            <a:ext cx="5166046" cy="383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400" b="1" dirty="0">
                <a:solidFill>
                  <a:schemeClr val="tx1"/>
                </a:solidFill>
                <a:latin typeface="Verdana" panose="020B0604030504040204" pitchFamily="34" charset="0"/>
              </a:rPr>
              <a:t>The </a:t>
            </a:r>
            <a:r>
              <a:rPr lang="en-US" sz="1400" b="1" dirty="0" err="1">
                <a:solidFill>
                  <a:schemeClr val="tx1"/>
                </a:solidFill>
                <a:latin typeface="Verdana" panose="020B0604030504040204" pitchFamily="34" charset="0"/>
              </a:rPr>
              <a:t>InterPLAY</a:t>
            </a:r>
            <a:r>
              <a:rPr lang="en-US" sz="1400" b="1" dirty="0">
                <a:solidFill>
                  <a:schemeClr val="tx1"/>
                </a:solidFill>
                <a:latin typeface="Verdana" panose="020B0604030504040204" pitchFamily="34" charset="0"/>
              </a:rPr>
              <a:t> of Game Studies and Game Design</a:t>
            </a:r>
            <a:endParaRPr lang="en-US" sz="1400" b="1" dirty="0">
              <a:solidFill>
                <a:schemeClr val="tx1"/>
              </a:solidFill>
            </a:endParaRPr>
          </a:p>
          <a:p>
            <a:pPr algn="r"/>
            <a:r>
              <a:rPr lang="en-US" sz="1100" b="1" dirty="0">
                <a:solidFill>
                  <a:schemeClr val="tx1"/>
                </a:solidFill>
              </a:rPr>
              <a:t>Hosted by the University of Utah Arts &amp; Engineering Program</a:t>
            </a:r>
          </a:p>
          <a:p>
            <a:pPr algn="r"/>
            <a:endParaRPr lang="en-US" sz="500" b="1" dirty="0">
              <a:solidFill>
                <a:schemeClr val="tx1"/>
              </a:solidFill>
            </a:endParaRPr>
          </a:p>
          <a:p>
            <a:pPr algn="r"/>
            <a:r>
              <a:rPr lang="en-US" b="1" dirty="0"/>
              <a:t>National Communication Association 104</a:t>
            </a:r>
            <a:r>
              <a:rPr lang="en-US" b="1" baseline="30000" dirty="0"/>
              <a:t>th</a:t>
            </a:r>
            <a:r>
              <a:rPr lang="en-US" b="1" dirty="0"/>
              <a:t> Annual Convention: Communication at Play</a:t>
            </a:r>
          </a:p>
          <a:p>
            <a:pPr algn="r"/>
            <a:r>
              <a:rPr lang="en-US" b="1" dirty="0"/>
              <a:t>SALT LAKE CITY, UTAH   2018</a:t>
            </a:r>
          </a:p>
          <a:p>
            <a:pPr algn="ctr"/>
            <a:endParaRPr lang="en-US" dirty="0"/>
          </a:p>
          <a:p>
            <a:pPr algn="ctr"/>
            <a:r>
              <a:rPr lang="en-US" dirty="0"/>
              <a:t> </a:t>
            </a:r>
          </a:p>
        </p:txBody>
      </p:sp>
      <p:sp>
        <p:nvSpPr>
          <p:cNvPr id="21" name="Rectangle 20"/>
          <p:cNvSpPr/>
          <p:nvPr/>
        </p:nvSpPr>
        <p:spPr>
          <a:xfrm>
            <a:off x="0" y="1459971"/>
            <a:ext cx="12212642" cy="140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483182" y="3366771"/>
            <a:ext cx="1327818" cy="1357629"/>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55306" y="3366772"/>
            <a:ext cx="1323275" cy="1323275"/>
          </a:xfrm>
          <a:prstGeom prst="rect">
            <a:avLst/>
          </a:prstGeom>
          <a:ln w="25400">
            <a:solidFill>
              <a:schemeClr val="tx1"/>
            </a:solidFill>
          </a:ln>
        </p:spPr>
      </p:pic>
      <p:sp>
        <p:nvSpPr>
          <p:cNvPr id="6" name="Rectangle 5"/>
          <p:cNvSpPr/>
          <p:nvPr/>
        </p:nvSpPr>
        <p:spPr>
          <a:xfrm>
            <a:off x="8882981" y="3366771"/>
            <a:ext cx="1371599" cy="1357629"/>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82981" y="3366771"/>
            <a:ext cx="1346469" cy="1323275"/>
          </a:xfrm>
          <a:prstGeom prst="rect">
            <a:avLst/>
          </a:prstGeom>
          <a:ln w="25400">
            <a:solidFill>
              <a:schemeClr val="tx1"/>
            </a:solidFill>
          </a:ln>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C946-2F69-4FAE-A7FC-7673D4D437F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71800" y="0"/>
            <a:ext cx="9220200" cy="5623193"/>
          </a:xfrm>
          <a:prstGeom prst="rect">
            <a:avLst/>
          </a:prstGeom>
        </p:spPr>
      </p:pic>
      <p:sp>
        <p:nvSpPr>
          <p:cNvPr id="6" name="Rectangle 5">
            <a:extLst>
              <a:ext uri="{FF2B5EF4-FFF2-40B4-BE49-F238E27FC236}">
                <a16:creationId xmlns:a16="http://schemas.microsoft.com/office/drawing/2014/main" id="{D937E3D8-CB97-4F6E-9942-8450C21EDE64}"/>
              </a:ext>
            </a:extLst>
          </p:cNvPr>
          <p:cNvSpPr/>
          <p:nvPr/>
        </p:nvSpPr>
        <p:spPr>
          <a:xfrm flipH="1">
            <a:off x="2971800" y="0"/>
            <a:ext cx="6553200" cy="5623193"/>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2E4E-4172-4A90-A584-FB1CBBBAFC16}"/>
              </a:ext>
            </a:extLst>
          </p:cNvPr>
          <p:cNvSpPr>
            <a:spLocks noGrp="1"/>
          </p:cNvSpPr>
          <p:nvPr>
            <p:ph type="title"/>
          </p:nvPr>
        </p:nvSpPr>
        <p:spPr>
          <a:xfrm>
            <a:off x="762000" y="639315"/>
            <a:ext cx="8610600" cy="1293028"/>
          </a:xfrm>
        </p:spPr>
        <p:txBody>
          <a:bodyPr/>
          <a:lstStyle/>
          <a:p>
            <a:pPr algn="l"/>
            <a:r>
              <a:rPr lang="en-US" dirty="0"/>
              <a:t>DEVELOPMENT Streaming…</a:t>
            </a:r>
          </a:p>
        </p:txBody>
      </p:sp>
      <p:sp>
        <p:nvSpPr>
          <p:cNvPr id="3" name="Content Placeholder 2">
            <a:extLst>
              <a:ext uri="{FF2B5EF4-FFF2-40B4-BE49-F238E27FC236}">
                <a16:creationId xmlns:a16="http://schemas.microsoft.com/office/drawing/2014/main" id="{28C919AA-63B0-40FF-B0C0-626A04A22CF2}"/>
              </a:ext>
            </a:extLst>
          </p:cNvPr>
          <p:cNvSpPr>
            <a:spLocks noGrp="1"/>
          </p:cNvSpPr>
          <p:nvPr>
            <p:ph idx="1"/>
          </p:nvPr>
        </p:nvSpPr>
        <p:spPr>
          <a:xfrm>
            <a:off x="685800" y="2194561"/>
            <a:ext cx="10820400" cy="3063240"/>
          </a:xfrm>
        </p:spPr>
        <p:txBody>
          <a:bodyPr/>
          <a:lstStyle/>
          <a:p>
            <a:r>
              <a:rPr lang="en-US" dirty="0"/>
              <a:t>A commitment to practice and function?</a:t>
            </a:r>
          </a:p>
          <a:p>
            <a:r>
              <a:rPr lang="en-US" dirty="0"/>
              <a:t>Less about audience, more about community (maybe?) </a:t>
            </a:r>
          </a:p>
          <a:p>
            <a:r>
              <a:rPr lang="en-US" dirty="0"/>
              <a:t>A scalable platform for observation, practice and critique?</a:t>
            </a:r>
          </a:p>
          <a:p>
            <a:r>
              <a:rPr lang="en-US" dirty="0"/>
              <a:t>A form of bi-directional apprenticeship?</a:t>
            </a:r>
          </a:p>
          <a:p>
            <a:r>
              <a:rPr lang="en-US" dirty="0"/>
              <a:t>A dialog platform for learning communities?</a:t>
            </a:r>
          </a:p>
          <a:p>
            <a:r>
              <a:rPr lang="en-US" dirty="0"/>
              <a:t>A potentially scaffolded environment? </a:t>
            </a:r>
          </a:p>
          <a:p>
            <a:r>
              <a:rPr lang="en-US" dirty="0"/>
              <a:t>A quest for authenticity and role models?</a:t>
            </a:r>
          </a:p>
          <a:p>
            <a:endParaRPr lang="en-US" dirty="0"/>
          </a:p>
          <a:p>
            <a:endParaRPr lang="en-US" dirty="0"/>
          </a:p>
        </p:txBody>
      </p:sp>
      <p:cxnSp>
        <p:nvCxnSpPr>
          <p:cNvPr id="7" name="Straight Connector 6">
            <a:extLst>
              <a:ext uri="{FF2B5EF4-FFF2-40B4-BE49-F238E27FC236}">
                <a16:creationId xmlns:a16="http://schemas.microsoft.com/office/drawing/2014/main" id="{30A3F3CC-6F7D-499E-A828-AED44A5B9A42}"/>
              </a:ext>
            </a:extLst>
          </p:cNvPr>
          <p:cNvCxnSpPr/>
          <p:nvPr/>
        </p:nvCxnSpPr>
        <p:spPr>
          <a:xfrm>
            <a:off x="0" y="5638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26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52400"/>
            <a:ext cx="7848600" cy="4953000"/>
          </a:xfrm>
        </p:spPr>
        <p:txBody>
          <a:bodyPr/>
          <a:lstStyle/>
          <a:p>
            <a:r>
              <a:rPr lang="en-US" sz="2000" dirty="0"/>
              <a:t>A </a:t>
            </a:r>
            <a:r>
              <a:rPr lang="en-US" sz="2000" b="1" dirty="0"/>
              <a:t>first</a:t>
            </a:r>
            <a:r>
              <a:rPr lang="en-US" sz="2000" dirty="0"/>
              <a:t> use of developer streams is for the instructor to use the technology to stream themselves performing various tasks and activities. </a:t>
            </a:r>
          </a:p>
          <a:p>
            <a:r>
              <a:rPr lang="en-US" sz="2000" b="1" dirty="0"/>
              <a:t>Second</a:t>
            </a:r>
            <a:r>
              <a:rPr lang="en-US" sz="2000" dirty="0"/>
              <a:t>, there may be significant value in having students stream their own creations either as a form of ‘well played’ exercise, or simply as a walkthrough and talk-aloud critique of the project they have delivered. </a:t>
            </a:r>
          </a:p>
          <a:p>
            <a:r>
              <a:rPr lang="en-US" sz="2000" b="1" dirty="0"/>
              <a:t>Third</a:t>
            </a:r>
            <a:r>
              <a:rPr lang="en-US" sz="2000" dirty="0"/>
              <a:t>, along with streaming final games and prototypes, having students stream their own development work to then examine and reflect on it could be incredibly valuable. </a:t>
            </a:r>
          </a:p>
          <a:p>
            <a:r>
              <a:rPr lang="en-US" sz="2000" b="1" dirty="0"/>
              <a:t>Fourth</a:t>
            </a:r>
            <a:r>
              <a:rPr lang="en-US" sz="2000" dirty="0"/>
              <a:t>, having students stream their own work and development process can surface such work across an entire student body. </a:t>
            </a:r>
          </a:p>
          <a:p>
            <a:r>
              <a:rPr lang="en-US" sz="2000" b="1" dirty="0"/>
              <a:t>Fifth</a:t>
            </a:r>
            <a:r>
              <a:rPr lang="en-US" sz="2000" dirty="0"/>
              <a:t>, development streaming has the potential to engage students in a wider community that extends substantially beyond the campus. </a:t>
            </a:r>
          </a:p>
          <a:p>
            <a:r>
              <a:rPr lang="en-US" sz="2000" b="1" dirty="0"/>
              <a:t>Finally</a:t>
            </a:r>
            <a:r>
              <a:rPr lang="en-US" sz="2000" dirty="0"/>
              <a:t>, it may be useful to explore having students essentially “cross the streams” to help acclimatize students in a given role with their counterparts in other majors or areas of a curriculum.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69985"/>
            <a:ext cx="3962400" cy="3486680"/>
          </a:xfrm>
          <a:prstGeom prst="rect">
            <a:avLst/>
          </a:prstGeom>
        </p:spPr>
      </p:pic>
      <p:sp>
        <p:nvSpPr>
          <p:cNvPr id="4" name="Title 1">
            <a:extLst>
              <a:ext uri="{FF2B5EF4-FFF2-40B4-BE49-F238E27FC236}">
                <a16:creationId xmlns:a16="http://schemas.microsoft.com/office/drawing/2014/main" id="{EDF62E4E-4172-4A90-A584-FB1CBBBAFC16}"/>
              </a:ext>
            </a:extLst>
          </p:cNvPr>
          <p:cNvSpPr>
            <a:spLocks noGrp="1"/>
          </p:cNvSpPr>
          <p:nvPr>
            <p:ph type="title"/>
          </p:nvPr>
        </p:nvSpPr>
        <p:spPr>
          <a:xfrm>
            <a:off x="150725" y="3798136"/>
            <a:ext cx="3964075" cy="2450263"/>
          </a:xfrm>
        </p:spPr>
        <p:txBody>
          <a:bodyPr/>
          <a:lstStyle/>
          <a:p>
            <a:pPr algn="l"/>
            <a:r>
              <a:rPr lang="en-US" dirty="0"/>
              <a:t>…as a tool for teaching and learning?</a:t>
            </a:r>
          </a:p>
        </p:txBody>
      </p:sp>
    </p:spTree>
    <p:extLst>
      <p:ext uri="{BB962C8B-B14F-4D97-AF65-F5344CB8AC3E}">
        <p14:creationId xmlns:p14="http://schemas.microsoft.com/office/powerpoint/2010/main" val="248600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8624A-3588-46E9-AEFE-ADD49120053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652" y="0"/>
            <a:ext cx="6781800" cy="6093627"/>
          </a:xfrm>
          <a:prstGeom prst="rect">
            <a:avLst/>
          </a:prstGeom>
        </p:spPr>
      </p:pic>
      <p:sp>
        <p:nvSpPr>
          <p:cNvPr id="6" name="Rectangle 5">
            <a:extLst>
              <a:ext uri="{FF2B5EF4-FFF2-40B4-BE49-F238E27FC236}">
                <a16:creationId xmlns:a16="http://schemas.microsoft.com/office/drawing/2014/main" id="{8F48BB04-13DB-4481-9211-26EE21C812AA}"/>
              </a:ext>
            </a:extLst>
          </p:cNvPr>
          <p:cNvSpPr/>
          <p:nvPr/>
        </p:nvSpPr>
        <p:spPr>
          <a:xfrm>
            <a:off x="0" y="3048000"/>
            <a:ext cx="6802452" cy="3045627"/>
          </a:xfrm>
          <a:prstGeom prst="rect">
            <a:avLst/>
          </a:prstGeom>
          <a:gradFill>
            <a:gsLst>
              <a:gs pos="6400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F119BD-1757-4EBA-A191-02D00BB60959}"/>
              </a:ext>
            </a:extLst>
          </p:cNvPr>
          <p:cNvSpPr/>
          <p:nvPr/>
        </p:nvSpPr>
        <p:spPr>
          <a:xfrm>
            <a:off x="0" y="0"/>
            <a:ext cx="6802452" cy="6248400"/>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Potential problems</a:t>
            </a:r>
          </a:p>
        </p:txBody>
      </p:sp>
      <p:sp>
        <p:nvSpPr>
          <p:cNvPr id="3" name="Content Placeholder 2"/>
          <p:cNvSpPr>
            <a:spLocks noGrp="1"/>
          </p:cNvSpPr>
          <p:nvPr>
            <p:ph idx="1"/>
          </p:nvPr>
        </p:nvSpPr>
        <p:spPr>
          <a:xfrm>
            <a:off x="4114800" y="1462275"/>
            <a:ext cx="8001000" cy="4024125"/>
          </a:xfrm>
        </p:spPr>
        <p:txBody>
          <a:bodyPr/>
          <a:lstStyle/>
          <a:p>
            <a:r>
              <a:rPr lang="en-US" sz="3200" dirty="0"/>
              <a:t>Stressing out over streaming / status / practice / etc.</a:t>
            </a:r>
          </a:p>
          <a:p>
            <a:r>
              <a:rPr lang="en-US" sz="3200" dirty="0"/>
              <a:t>Diversity and inclusion, harassment, and cultural failings online</a:t>
            </a:r>
          </a:p>
          <a:p>
            <a:r>
              <a:rPr lang="en-US" sz="3200" dirty="0"/>
              <a:t>Student privacy and compliance with relevant </a:t>
            </a:r>
            <a:r>
              <a:rPr lang="en-US" sz="3200" dirty="0" err="1"/>
              <a:t>edu</a:t>
            </a:r>
            <a:r>
              <a:rPr lang="en-US" sz="3200" dirty="0"/>
              <a:t> statutes</a:t>
            </a:r>
          </a:p>
          <a:p>
            <a:r>
              <a:rPr lang="en-US" sz="3200" dirty="0"/>
              <a:t>Large technical infrastructure and expertise</a:t>
            </a:r>
          </a:p>
          <a:p>
            <a:r>
              <a:rPr lang="en-US" sz="3200" dirty="0"/>
              <a:t>Content search / noise / ambiguity</a:t>
            </a:r>
          </a:p>
        </p:txBody>
      </p:sp>
    </p:spTree>
    <p:extLst>
      <p:ext uri="{BB962C8B-B14F-4D97-AF65-F5344CB8AC3E}">
        <p14:creationId xmlns:p14="http://schemas.microsoft.com/office/powerpoint/2010/main" val="225647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458BA51-04AD-45B2-AFA0-7ED1AF57AAEB}"/>
              </a:ext>
            </a:extLst>
          </p:cNvPr>
          <p:cNvSpPr>
            <a:spLocks noChangeArrowheads="1"/>
          </p:cNvSpPr>
          <p:nvPr/>
        </p:nvSpPr>
        <p:spPr bwMode="auto">
          <a:xfrm>
            <a:off x="381000" y="1600200"/>
            <a:ext cx="11582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CFCFCF"/>
                </a:solidFill>
                <a:latin typeface="Verdana" panose="020B0604030504040204" pitchFamily="34" charset="0"/>
              </a:rPr>
              <a:t>Consalvo, M., &amp; Phelps, A. (2019). Performing game development live on Twitch. Presented at the Hawaii 	International Conference on Systems Science, Maui, HI.</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CFCFCF"/>
              </a:solidFill>
              <a:latin typeface="Verdana" panose="020B0604030504040204" pitchFamily="34" charset="0"/>
            </a:endParaRPr>
          </a:p>
          <a:p>
            <a:pPr lvl="0"/>
            <a:r>
              <a:rPr lang="en-US" sz="1600" dirty="0" err="1">
                <a:solidFill>
                  <a:srgbClr val="CFCFCF"/>
                </a:solidFill>
                <a:latin typeface="Verdana" panose="020B0604030504040204" pitchFamily="34" charset="0"/>
              </a:rPr>
              <a:t>Consalvo</a:t>
            </a:r>
            <a:r>
              <a:rPr lang="en-US" sz="1600" dirty="0">
                <a:solidFill>
                  <a:srgbClr val="CFCFCF"/>
                </a:solidFill>
                <a:latin typeface="Verdana" panose="020B0604030504040204" pitchFamily="34" charset="0"/>
              </a:rPr>
              <a:t>, M. (forthcoming). </a:t>
            </a:r>
            <a:r>
              <a:rPr lang="en-US" sz="1600" dirty="0" err="1">
                <a:solidFill>
                  <a:srgbClr val="CFCFCF"/>
                </a:solidFill>
                <a:latin typeface="Verdana" panose="020B0604030504040204" pitchFamily="34" charset="0"/>
              </a:rPr>
              <a:t>Kaceytron</a:t>
            </a:r>
            <a:r>
              <a:rPr lang="en-US" sz="1600" dirty="0">
                <a:solidFill>
                  <a:srgbClr val="CFCFCF"/>
                </a:solidFill>
                <a:latin typeface="Verdana" panose="020B0604030504040204" pitchFamily="34" charset="0"/>
              </a:rPr>
              <a:t> and transgressive play on Twitch.tv. In K. </a:t>
            </a:r>
            <a:r>
              <a:rPr lang="en-US" sz="1600" dirty="0" err="1">
                <a:solidFill>
                  <a:srgbClr val="CFCFCF"/>
                </a:solidFill>
                <a:latin typeface="Verdana" panose="020B0604030504040204" pitchFamily="34" charset="0"/>
              </a:rPr>
              <a:t>Jørgensen</a:t>
            </a:r>
            <a:r>
              <a:rPr lang="en-US" sz="1600" dirty="0">
                <a:solidFill>
                  <a:srgbClr val="CFCFCF"/>
                </a:solidFill>
                <a:latin typeface="Verdana" panose="020B0604030504040204" pitchFamily="34" charset="0"/>
              </a:rPr>
              <a:t> &amp; F. Karlsen 	(Eds.), Transgressions in games and play. Cambridge, MA: MIT Press. </a:t>
            </a:r>
            <a:endParaRPr lang="en-US" altLang="en-US" sz="1600" dirty="0">
              <a:solidFill>
                <a:srgbClr val="CFCFCF"/>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CFCFCF"/>
              </a:solidFill>
              <a:latin typeface="Verdana" panose="020B0604030504040204" pitchFamily="34" charset="0"/>
            </a:endParaRPr>
          </a:p>
          <a:p>
            <a:r>
              <a:rPr lang="en-US" altLang="en-US" sz="1600" dirty="0">
                <a:solidFill>
                  <a:srgbClr val="CFCFCF"/>
                </a:solidFill>
                <a:latin typeface="Verdana" panose="020B0604030504040204" pitchFamily="34" charset="0"/>
              </a:rPr>
              <a:t>Phelps, A., &amp; Consalvo, M.  (2018) “</a:t>
            </a:r>
            <a:r>
              <a:rPr lang="en-US" sz="1600" dirty="0">
                <a:solidFill>
                  <a:srgbClr val="CFCFCF"/>
                </a:solidFill>
                <a:latin typeface="Verdana" panose="020B0604030504040204" pitchFamily="34" charset="0"/>
              </a:rPr>
              <a:t>Live streaming game design &amp; development: A glimpse behind the mystic 	curtain with pedagogical possibilities” at The </a:t>
            </a:r>
            <a:r>
              <a:rPr lang="en-US" sz="1600" dirty="0" err="1">
                <a:solidFill>
                  <a:srgbClr val="CFCFCF"/>
                </a:solidFill>
                <a:latin typeface="Verdana" panose="020B0604030504040204" pitchFamily="34" charset="0"/>
              </a:rPr>
              <a:t>InterPLAY</a:t>
            </a:r>
            <a:r>
              <a:rPr lang="en-US" sz="1600" dirty="0">
                <a:solidFill>
                  <a:srgbClr val="CFCFCF"/>
                </a:solidFill>
                <a:latin typeface="Verdana" panose="020B0604030504040204" pitchFamily="34" charset="0"/>
              </a:rPr>
              <a:t> of Game Studies and Game Design, 2018 NCA 	Preconference, University of Utah.  S Orme, University of Suffolk.  National Communication 	Association 104th Annual Conference, Salt Lake City, Utah.</a:t>
            </a:r>
            <a:br>
              <a:rPr lang="en-US" altLang="en-US" sz="1600" dirty="0">
                <a:solidFill>
                  <a:srgbClr val="CFCFCF"/>
                </a:solidFill>
                <a:latin typeface="Verdana" panose="020B0604030504040204" pitchFamily="34" charset="0"/>
              </a:rPr>
            </a:br>
            <a:br>
              <a:rPr lang="en-US" altLang="en-US" sz="1600" dirty="0">
                <a:solidFill>
                  <a:srgbClr val="CFCFCF"/>
                </a:solidFill>
                <a:latin typeface="Verdana" panose="020B0604030504040204" pitchFamily="34" charset="0"/>
              </a:rPr>
            </a:br>
            <a:r>
              <a:rPr lang="en-US" altLang="en-US" sz="1600" dirty="0">
                <a:solidFill>
                  <a:srgbClr val="CFCFCF"/>
                </a:solidFill>
                <a:latin typeface="Verdana" panose="020B0604030504040204" pitchFamily="34" charset="0"/>
              </a:rPr>
              <a:t>Phelps, A., Consalvo, M., and </a:t>
            </a:r>
            <a:r>
              <a:rPr lang="en-US" altLang="en-US" sz="1600" dirty="0" err="1">
                <a:solidFill>
                  <a:srgbClr val="CFCFCF"/>
                </a:solidFill>
                <a:latin typeface="Verdana" panose="020B0604030504040204" pitchFamily="34" charset="0"/>
              </a:rPr>
              <a:t>Egert</a:t>
            </a:r>
            <a:r>
              <a:rPr lang="en-US" altLang="en-US" sz="1600" dirty="0">
                <a:solidFill>
                  <a:srgbClr val="CFCFCF"/>
                </a:solidFill>
                <a:latin typeface="Verdana" panose="020B0604030504040204" pitchFamily="34" charset="0"/>
              </a:rPr>
              <a:t>, C. (2018) Development Streaming as a Pedagogical and Community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CFCFCF"/>
                </a:solidFill>
                <a:latin typeface="Verdana" panose="020B0604030504040204" pitchFamily="34" charset="0"/>
              </a:rPr>
              <a:t>	Strategy for Games Education. Workshop on New Research Perspectives on Game Design &amp; 	Development Education. CHI PLAY 2018, October 28, 2018, Melbourne, Australia.</a:t>
            </a:r>
          </a:p>
        </p:txBody>
      </p:sp>
      <p:sp>
        <p:nvSpPr>
          <p:cNvPr id="3" name="Title 1"/>
          <p:cNvSpPr>
            <a:spLocks noGrp="1"/>
          </p:cNvSpPr>
          <p:nvPr>
            <p:ph type="title"/>
          </p:nvPr>
        </p:nvSpPr>
        <p:spPr>
          <a:xfrm>
            <a:off x="2895600" y="764373"/>
            <a:ext cx="8610600" cy="1293028"/>
          </a:xfrm>
        </p:spPr>
        <p:txBody>
          <a:bodyPr/>
          <a:lstStyle/>
          <a:p>
            <a:r>
              <a:rPr lang="en-US" dirty="0"/>
              <a:t>Work in progress</a:t>
            </a:r>
          </a:p>
        </p:txBody>
      </p:sp>
    </p:spTree>
    <p:extLst>
      <p:ext uri="{BB962C8B-B14F-4D97-AF65-F5344CB8AC3E}">
        <p14:creationId xmlns:p14="http://schemas.microsoft.com/office/powerpoint/2010/main" val="34392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A612-A92D-4040-8E9B-BCB4710AABD2}"/>
              </a:ext>
            </a:extLst>
          </p:cNvPr>
          <p:cNvSpPr>
            <a:spLocks noGrp="1"/>
          </p:cNvSpPr>
          <p:nvPr>
            <p:ph type="title"/>
          </p:nvPr>
        </p:nvSpPr>
        <p:spPr>
          <a:xfrm>
            <a:off x="2895600" y="639315"/>
            <a:ext cx="8610600" cy="1418086"/>
          </a:xfrm>
        </p:spPr>
        <p:txBody>
          <a:bodyPr/>
          <a:lstStyle/>
          <a:p>
            <a:r>
              <a:rPr lang="en-US" dirty="0"/>
              <a:t>POSITION PAPER REFERENCES</a:t>
            </a:r>
          </a:p>
        </p:txBody>
      </p:sp>
      <p:sp>
        <p:nvSpPr>
          <p:cNvPr id="3" name="Content Placeholder 2">
            <a:extLst>
              <a:ext uri="{FF2B5EF4-FFF2-40B4-BE49-F238E27FC236}">
                <a16:creationId xmlns:a16="http://schemas.microsoft.com/office/drawing/2014/main" id="{BD5D442E-1139-400A-878D-68AA3C0CFEE5}"/>
              </a:ext>
            </a:extLst>
          </p:cNvPr>
          <p:cNvSpPr>
            <a:spLocks noGrp="1"/>
          </p:cNvSpPr>
          <p:nvPr>
            <p:ph idx="1"/>
          </p:nvPr>
        </p:nvSpPr>
        <p:spPr>
          <a:xfrm>
            <a:off x="685800" y="1371600"/>
            <a:ext cx="10820400" cy="4847085"/>
          </a:xfrm>
        </p:spPr>
        <p:txBody>
          <a:bodyPr/>
          <a:lstStyle/>
          <a:p>
            <a:r>
              <a:rPr lang="en-US" sz="1300" dirty="0"/>
              <a:t>Bai, Matt. (2013. April 20) “Thrown for a Curve in Rhode Island.” </a:t>
            </a:r>
            <a:r>
              <a:rPr lang="en-US" sz="1300" i="1" dirty="0"/>
              <a:t>The New York Times</a:t>
            </a:r>
            <a:r>
              <a:rPr lang="en-US" sz="1300" dirty="0"/>
              <a:t>, retrieved from https://www.nytimes.com/2013/04/21/business/curt-schilling-rhode-island-and-the-fall-of-38-studios.html </a:t>
            </a:r>
          </a:p>
          <a:p>
            <a:r>
              <a:rPr lang="en-US" sz="1300" dirty="0"/>
              <a:t>Browne, P. (2015). </a:t>
            </a:r>
            <a:r>
              <a:rPr lang="en-US" sz="1300" i="1" dirty="0"/>
              <a:t>Jumping the gap: Indie </a:t>
            </a:r>
            <a:r>
              <a:rPr lang="en-US" sz="1300" i="1" dirty="0" err="1"/>
              <a:t>labour</a:t>
            </a:r>
            <a:r>
              <a:rPr lang="en-US" sz="1300" i="1" dirty="0"/>
              <a:t> and the imagined indie community</a:t>
            </a:r>
            <a:r>
              <a:rPr lang="en-US" sz="1300" dirty="0"/>
              <a:t>. Concordia University, Montreal, Canada. </a:t>
            </a:r>
          </a:p>
          <a:p>
            <a:r>
              <a:rPr lang="en-US" sz="1300" dirty="0" err="1"/>
              <a:t>Crecente</a:t>
            </a:r>
            <a:r>
              <a:rPr lang="en-US" sz="1300" dirty="0"/>
              <a:t>, B. (2014, October 29). Watch people develop games live in Twitch’s latest category. Retrieved June 16, 2018, from https://www.polygon.com/2014/10/29/7091727/twitch-game-development-live </a:t>
            </a:r>
          </a:p>
          <a:p>
            <a:r>
              <a:rPr lang="en-US" sz="1300" dirty="0"/>
              <a:t>Entertainment Software Association (ESA) (2018). Are we in your State? Retrieved August 14, 2018 from https://www.areweinyourstate.org. </a:t>
            </a:r>
          </a:p>
          <a:p>
            <a:r>
              <a:rPr lang="en-US" sz="1300" dirty="0" err="1"/>
              <a:t>Georgen</a:t>
            </a:r>
            <a:r>
              <a:rPr lang="en-US" sz="1300" dirty="0"/>
              <a:t>, C., Duncan, S. C., &amp; Cook, L. (2015). From lurking to participatory spectatorship: Understanding affordances of the </a:t>
            </a:r>
            <a:r>
              <a:rPr lang="en-US" sz="1300" dirty="0" err="1"/>
              <a:t>Dota</a:t>
            </a:r>
            <a:r>
              <a:rPr lang="en-US" sz="1300" dirty="0"/>
              <a:t> 2 noob stream. International Society of the Learning Sciences, Inc.[ISLS]. </a:t>
            </a:r>
          </a:p>
          <a:p>
            <a:r>
              <a:rPr lang="en-US" sz="1300" dirty="0"/>
              <a:t>Johnson, M. R., &amp; Woodcock, J. (2017). ‘It’s like the gold rush’: the lives and careers of professional video game streamers on Twitch.tv. </a:t>
            </a:r>
            <a:r>
              <a:rPr lang="en-US" sz="1300" i="1" dirty="0"/>
              <a:t>Information, Communication &amp; Society</a:t>
            </a:r>
            <a:r>
              <a:rPr lang="en-US" sz="1300" dirty="0"/>
              <a:t>, 1–16. https://doi.org/10.1080/1369118X.2017.1386229 </a:t>
            </a:r>
          </a:p>
          <a:p>
            <a:r>
              <a:rPr lang="en-US" sz="1300" dirty="0"/>
              <a:t>MacDonald, K. (2018, July 20). No Man’s Sky developer Sean Murray: ‘It was as bad as things can get.’ </a:t>
            </a:r>
            <a:r>
              <a:rPr lang="en-US" sz="1300" i="1" dirty="0"/>
              <a:t>The Guardian</a:t>
            </a:r>
            <a:r>
              <a:rPr lang="en-US" sz="1300" dirty="0"/>
              <a:t>. Retrieved from https://www.theguardian.com/games/2018/jul/20/no-mans-sky-next-hello-games-sean-murray-harassment-interview </a:t>
            </a:r>
          </a:p>
          <a:p>
            <a:r>
              <a:rPr lang="en-US" sz="1300" dirty="0"/>
              <a:t>O’Donnell, C. (2014). </a:t>
            </a:r>
            <a:r>
              <a:rPr lang="en-US" sz="1300" i="1" dirty="0"/>
              <a:t>Developer’s dilemma: the secret world of videogame creators</a:t>
            </a:r>
            <a:r>
              <a:rPr lang="en-US" sz="1300" dirty="0"/>
              <a:t>. Cambridge, Massachusetts: The MIT Press. </a:t>
            </a:r>
          </a:p>
          <a:p>
            <a:r>
              <a:rPr lang="en-US" sz="1300" dirty="0" err="1"/>
              <a:t>Planells</a:t>
            </a:r>
            <a:r>
              <a:rPr lang="en-US" sz="1300" dirty="0"/>
              <a:t>, A. (2015) Video games and the crowdfunding ideology: From the gamer-buyer to the </a:t>
            </a:r>
          </a:p>
          <a:p>
            <a:r>
              <a:rPr lang="en-US" sz="1300" dirty="0"/>
              <a:t>prosumer-investor. Journal of Consumer Culture Vol 17, Issue 3, 620-638. </a:t>
            </a:r>
          </a:p>
          <a:p>
            <a:r>
              <a:rPr lang="en-US" sz="1300" dirty="0"/>
              <a:t>https://doi.org/10.1177%2F1469540515611200 </a:t>
            </a:r>
          </a:p>
          <a:p>
            <a:r>
              <a:rPr lang="en-US" sz="1300" dirty="0"/>
              <a:t>Whitson, J. (2015). Re-appropriating big data: Independent developers’ strategic use of analytics. Presented at the International Association for Media and Communication Research Conference, Montreal, Canada. </a:t>
            </a:r>
          </a:p>
        </p:txBody>
      </p:sp>
    </p:spTree>
    <p:extLst>
      <p:ext uri="{BB962C8B-B14F-4D97-AF65-F5344CB8AC3E}">
        <p14:creationId xmlns:p14="http://schemas.microsoft.com/office/powerpoint/2010/main" val="165271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
            <a:ext cx="12207718" cy="5962293"/>
          </a:xfrm>
          <a:prstGeom prst="rect">
            <a:avLst/>
          </a:prstGeom>
        </p:spPr>
      </p:pic>
      <p:sp>
        <p:nvSpPr>
          <p:cNvPr id="11" name="Rectangle 10"/>
          <p:cNvSpPr/>
          <p:nvPr/>
        </p:nvSpPr>
        <p:spPr>
          <a:xfrm>
            <a:off x="-7092" y="5486401"/>
            <a:ext cx="12199092" cy="457199"/>
          </a:xfrm>
          <a:prstGeom prst="rect">
            <a:avLst/>
          </a:prstGeom>
          <a:solidFill>
            <a:schemeClr val="bg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mconsalvo@gmail.com|about.me/</a:t>
            </a:r>
            <a:r>
              <a:rPr lang="en-US" sz="2800" dirty="0" err="1">
                <a:solidFill>
                  <a:schemeClr val="tx1">
                    <a:lumMod val="65000"/>
                    <a:lumOff val="35000"/>
                  </a:schemeClr>
                </a:solidFill>
              </a:rPr>
              <a:t>mconsalvo</a:t>
            </a:r>
            <a:r>
              <a:rPr lang="en-US" sz="2800" dirty="0">
                <a:solidFill>
                  <a:schemeClr val="tx1">
                    <a:lumMod val="65000"/>
                    <a:lumOff val="35000"/>
                  </a:schemeClr>
                </a:solidFill>
              </a:rPr>
              <a:t>|@</a:t>
            </a:r>
            <a:r>
              <a:rPr lang="en-US" sz="2800" dirty="0" err="1">
                <a:solidFill>
                  <a:schemeClr val="tx1">
                    <a:lumMod val="65000"/>
                    <a:lumOff val="35000"/>
                  </a:schemeClr>
                </a:solidFill>
              </a:rPr>
              <a:t>miac</a:t>
            </a:r>
            <a:endParaRPr lang="en-US" sz="2800" dirty="0">
              <a:solidFill>
                <a:schemeClr val="tx1">
                  <a:lumMod val="65000"/>
                  <a:lumOff val="35000"/>
                </a:schemeClr>
              </a:solidFill>
            </a:endParaRPr>
          </a:p>
        </p:txBody>
      </p:sp>
      <p:sp>
        <p:nvSpPr>
          <p:cNvPr id="5" name="Rectangle 4"/>
          <p:cNvSpPr/>
          <p:nvPr/>
        </p:nvSpPr>
        <p:spPr>
          <a:xfrm>
            <a:off x="0" y="5022112"/>
            <a:ext cx="12199092" cy="464288"/>
          </a:xfrm>
          <a:prstGeom prst="rect">
            <a:avLst/>
          </a:prstGeom>
          <a:solidFill>
            <a:schemeClr val="bg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andy@mail.rit.edu|andyworld.io|@ritigm1</a:t>
            </a:r>
          </a:p>
        </p:txBody>
      </p:sp>
      <p:sp>
        <p:nvSpPr>
          <p:cNvPr id="8" name="Rectangle 7"/>
          <p:cNvSpPr/>
          <p:nvPr/>
        </p:nvSpPr>
        <p:spPr>
          <a:xfrm>
            <a:off x="14183" y="1066799"/>
            <a:ext cx="12199092" cy="5334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7" name="Straight Connector 6"/>
          <p:cNvCxnSpPr/>
          <p:nvPr/>
        </p:nvCxnSpPr>
        <p:spPr>
          <a:xfrm>
            <a:off x="0" y="5022112"/>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92" y="5467709"/>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183" y="1066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9436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002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7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124200" y="0"/>
            <a:ext cx="9067800" cy="6019800"/>
          </a:xfrm>
          <a:prstGeom prst="rect">
            <a:avLst/>
          </a:prstGeom>
        </p:spPr>
      </p:pic>
      <p:sp>
        <p:nvSpPr>
          <p:cNvPr id="5" name="Rectangle 4"/>
          <p:cNvSpPr/>
          <p:nvPr/>
        </p:nvSpPr>
        <p:spPr>
          <a:xfrm>
            <a:off x="3124200" y="0"/>
            <a:ext cx="3733800" cy="617810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505201"/>
            <a:ext cx="12192000" cy="609600"/>
          </a:xfrm>
          <a:solidFill>
            <a:schemeClr val="bg1">
              <a:alpha val="51000"/>
            </a:schemeClr>
          </a:solidFill>
        </p:spPr>
        <p:txBody>
          <a:bodyPr/>
          <a:lstStyle/>
          <a:p>
            <a:r>
              <a:rPr lang="en-US" dirty="0"/>
              <a:t>Game development is </a:t>
            </a:r>
            <a:r>
              <a:rPr lang="en-US" b="1" dirty="0"/>
              <a:t>not</a:t>
            </a:r>
            <a:r>
              <a:rPr lang="en-US" dirty="0"/>
              <a:t> well understood</a:t>
            </a:r>
          </a:p>
        </p:txBody>
      </p:sp>
      <p:cxnSp>
        <p:nvCxnSpPr>
          <p:cNvPr id="7" name="Straight Connector 6"/>
          <p:cNvCxnSpPr/>
          <p:nvPr/>
        </p:nvCxnSpPr>
        <p:spPr>
          <a:xfrm>
            <a:off x="0" y="35052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114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78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927738"/>
          </a:xfrm>
        </p:spPr>
      </p:pic>
      <p:sp>
        <p:nvSpPr>
          <p:cNvPr id="5" name="Rectangle 4"/>
          <p:cNvSpPr/>
          <p:nvPr/>
        </p:nvSpPr>
        <p:spPr>
          <a:xfrm>
            <a:off x="0" y="0"/>
            <a:ext cx="12192000" cy="38100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33800" y="764373"/>
            <a:ext cx="7772400" cy="1293028"/>
          </a:xfrm>
        </p:spPr>
        <p:txBody>
          <a:bodyPr/>
          <a:lstStyle/>
          <a:p>
            <a:r>
              <a:rPr lang="en-US" dirty="0"/>
              <a:t>NOTE: Development streaming != </a:t>
            </a:r>
            <a:r>
              <a:rPr lang="en-US" dirty="0" err="1"/>
              <a:t>esports</a:t>
            </a:r>
            <a:endParaRPr lang="en-US" dirty="0"/>
          </a:p>
        </p:txBody>
      </p:sp>
      <p:cxnSp>
        <p:nvCxnSpPr>
          <p:cNvPr id="6" name="Straight Connector 5"/>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1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034778"/>
          </a:xfrm>
          <a:prstGeom prst="rect">
            <a:avLst/>
          </a:prstGeom>
        </p:spPr>
      </p:pic>
      <p:sp>
        <p:nvSpPr>
          <p:cNvPr id="5" name="Rectangle 4"/>
          <p:cNvSpPr/>
          <p:nvPr/>
        </p:nvSpPr>
        <p:spPr>
          <a:xfrm>
            <a:off x="0" y="0"/>
            <a:ext cx="12192000" cy="38100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4373"/>
            <a:ext cx="12192000" cy="1293028"/>
          </a:xfrm>
        </p:spPr>
        <p:txBody>
          <a:bodyPr/>
          <a:lstStyle/>
          <a:p>
            <a:pPr algn="ctr"/>
            <a:r>
              <a:rPr lang="en-US" dirty="0"/>
              <a:t>MAYBE DEVELOPMENT STREAMING CAN HELP</a:t>
            </a:r>
            <a:br>
              <a:rPr lang="en-US" dirty="0"/>
            </a:br>
            <a:r>
              <a:rPr lang="en-US" dirty="0"/>
              <a:t>public understanding of </a:t>
            </a:r>
            <a:r>
              <a:rPr lang="en-US" dirty="0" err="1"/>
              <a:t>gamedev</a:t>
            </a:r>
            <a:r>
              <a:rPr lang="en-US" dirty="0"/>
              <a:t>?</a:t>
            </a:r>
          </a:p>
        </p:txBody>
      </p:sp>
      <p:cxnSp>
        <p:nvCxnSpPr>
          <p:cNvPr id="6" name="Straight Connector 5"/>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10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989ED3-05FC-4575-8D42-98FB4BABED2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19600" y="0"/>
            <a:ext cx="7772400" cy="5829299"/>
          </a:xfrm>
          <a:ln w="22225">
            <a:noFill/>
          </a:ln>
        </p:spPr>
      </p:pic>
      <p:sp>
        <p:nvSpPr>
          <p:cNvPr id="5" name="Rectangle 4">
            <a:extLst>
              <a:ext uri="{FF2B5EF4-FFF2-40B4-BE49-F238E27FC236}">
                <a16:creationId xmlns:a16="http://schemas.microsoft.com/office/drawing/2014/main" id="{74DEF937-086C-40EB-A826-FCB243DC9D43}"/>
              </a:ext>
            </a:extLst>
          </p:cNvPr>
          <p:cNvSpPr/>
          <p:nvPr/>
        </p:nvSpPr>
        <p:spPr>
          <a:xfrm>
            <a:off x="4419600" y="0"/>
            <a:ext cx="5791200" cy="5829299"/>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4634D9A-5CFD-454A-B1AF-61F8E69A71D5}"/>
              </a:ext>
            </a:extLst>
          </p:cNvPr>
          <p:cNvCxnSpPr/>
          <p:nvPr/>
        </p:nvCxnSpPr>
        <p:spPr>
          <a:xfrm>
            <a:off x="0" y="58292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116F59-1537-4091-B2A7-38AA32E43F65}"/>
              </a:ext>
            </a:extLst>
          </p:cNvPr>
          <p:cNvSpPr>
            <a:spLocks noGrp="1"/>
          </p:cNvSpPr>
          <p:nvPr>
            <p:ph type="title"/>
          </p:nvPr>
        </p:nvSpPr>
        <p:spPr>
          <a:xfrm>
            <a:off x="114300" y="5029200"/>
            <a:ext cx="8610600" cy="1293028"/>
          </a:xfrm>
        </p:spPr>
        <p:txBody>
          <a:bodyPr/>
          <a:lstStyle/>
          <a:p>
            <a:pPr algn="l"/>
            <a:r>
              <a:rPr lang="en-US" dirty="0"/>
              <a:t>RETHINKING APPRENTICESHIP ?</a:t>
            </a:r>
          </a:p>
        </p:txBody>
      </p:sp>
    </p:spTree>
    <p:extLst>
      <p:ext uri="{BB962C8B-B14F-4D97-AF65-F5344CB8AC3E}">
        <p14:creationId xmlns:p14="http://schemas.microsoft.com/office/powerpoint/2010/main" val="204950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9C713-B987-4C04-977C-15AB260FC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63"/>
            <a:ext cx="12192000" cy="6093627"/>
          </a:xfrm>
          <a:prstGeom prst="rect">
            <a:avLst/>
          </a:prstGeom>
        </p:spPr>
      </p:pic>
      <p:sp>
        <p:nvSpPr>
          <p:cNvPr id="6" name="Rectangle 5">
            <a:extLst>
              <a:ext uri="{FF2B5EF4-FFF2-40B4-BE49-F238E27FC236}">
                <a16:creationId xmlns:a16="http://schemas.microsoft.com/office/drawing/2014/main" id="{BB1BD9BB-AF4B-44C0-9075-16D87783E09E}"/>
              </a:ext>
            </a:extLst>
          </p:cNvPr>
          <p:cNvSpPr/>
          <p:nvPr/>
        </p:nvSpPr>
        <p:spPr>
          <a:xfrm>
            <a:off x="0" y="0"/>
            <a:ext cx="12192000" cy="6106690"/>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9067800" cy="1293028"/>
          </a:xfrm>
        </p:spPr>
        <p:txBody>
          <a:bodyPr/>
          <a:lstStyle/>
          <a:p>
            <a:pPr algn="l"/>
            <a:r>
              <a:rPr lang="en-US" dirty="0"/>
              <a:t>Potential criterion for evaluating streams</a:t>
            </a:r>
          </a:p>
        </p:txBody>
      </p:sp>
      <p:sp>
        <p:nvSpPr>
          <p:cNvPr id="3" name="Content Placeholder 2"/>
          <p:cNvSpPr>
            <a:spLocks noGrp="1"/>
          </p:cNvSpPr>
          <p:nvPr>
            <p:ph idx="1"/>
          </p:nvPr>
        </p:nvSpPr>
        <p:spPr>
          <a:xfrm>
            <a:off x="457200" y="1917102"/>
            <a:ext cx="9067800" cy="4024125"/>
          </a:xfrm>
        </p:spPr>
        <p:txBody>
          <a:bodyPr/>
          <a:lstStyle/>
          <a:p>
            <a:pPr marL="0" indent="0">
              <a:buNone/>
            </a:pPr>
            <a:r>
              <a:rPr lang="en-US" b="1" dirty="0"/>
              <a:t>1) </a:t>
            </a:r>
            <a:r>
              <a:rPr lang="en-US" dirty="0"/>
              <a:t>the degree to which formal and informal design processes and principles are discussed and presented to the audience </a:t>
            </a:r>
          </a:p>
          <a:p>
            <a:pPr marL="0" indent="0">
              <a:buNone/>
            </a:pPr>
            <a:r>
              <a:rPr lang="en-US" b="1" dirty="0"/>
              <a:t>2) </a:t>
            </a:r>
            <a:r>
              <a:rPr lang="en-US" dirty="0"/>
              <a:t>the type of design vocabulary employed in the stream sessions </a:t>
            </a:r>
          </a:p>
          <a:p>
            <a:pPr marL="0" indent="0">
              <a:buNone/>
            </a:pPr>
            <a:r>
              <a:rPr lang="en-US" b="1" dirty="0"/>
              <a:t>3) </a:t>
            </a:r>
            <a:r>
              <a:rPr lang="en-US" dirty="0"/>
              <a:t>how streaming as an activity forces (or fails to enforce) a type of reflexive self-study of the role of a game designer, developer and/or artist </a:t>
            </a:r>
          </a:p>
          <a:p>
            <a:pPr marL="0" indent="0">
              <a:buNone/>
            </a:pPr>
            <a:r>
              <a:rPr lang="en-US" b="1" dirty="0"/>
              <a:t>4) </a:t>
            </a:r>
            <a:r>
              <a:rPr lang="en-US" dirty="0"/>
              <a:t>the role of the stream audience during the live session as an interactive influence on the design of the game itself</a:t>
            </a:r>
          </a:p>
          <a:p>
            <a:pPr marL="0" indent="0">
              <a:buNone/>
            </a:pPr>
            <a:r>
              <a:rPr lang="en-US" b="1" dirty="0"/>
              <a:t>5) </a:t>
            </a:r>
            <a:r>
              <a:rPr lang="en-US" dirty="0"/>
              <a:t>the potential of the stream in question to help inform novice- or non-developers about issues and paradigms in game design, development and production </a:t>
            </a:r>
          </a:p>
        </p:txBody>
      </p:sp>
      <p:cxnSp>
        <p:nvCxnSpPr>
          <p:cNvPr id="7" name="Straight Connector 6">
            <a:extLst>
              <a:ext uri="{FF2B5EF4-FFF2-40B4-BE49-F238E27FC236}">
                <a16:creationId xmlns:a16="http://schemas.microsoft.com/office/drawing/2014/main" id="{0784DCE8-06E8-4BA4-A508-F0ADF47F2FEF}"/>
              </a:ext>
            </a:extLst>
          </p:cNvPr>
          <p:cNvCxnSpPr/>
          <p:nvPr/>
        </p:nvCxnSpPr>
        <p:spPr>
          <a:xfrm>
            <a:off x="0" y="609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1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0ED82-7944-400B-B200-C8E55EC3948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25"/>
          <a:stretch/>
        </p:blipFill>
        <p:spPr>
          <a:xfrm>
            <a:off x="0" y="1"/>
            <a:ext cx="12192000" cy="5943600"/>
          </a:xfrm>
          <a:prstGeom prst="rect">
            <a:avLst/>
          </a:prstGeom>
        </p:spPr>
      </p:pic>
      <p:sp>
        <p:nvSpPr>
          <p:cNvPr id="7" name="Rectangle 6">
            <a:extLst>
              <a:ext uri="{FF2B5EF4-FFF2-40B4-BE49-F238E27FC236}">
                <a16:creationId xmlns:a16="http://schemas.microsoft.com/office/drawing/2014/main" id="{38A166C3-F41A-4832-83CE-8A07B5E8B568}"/>
              </a:ext>
            </a:extLst>
          </p:cNvPr>
          <p:cNvSpPr/>
          <p:nvPr/>
        </p:nvSpPr>
        <p:spPr>
          <a:xfrm>
            <a:off x="0" y="0"/>
            <a:ext cx="12192000" cy="5943589"/>
          </a:xfrm>
          <a:prstGeom prst="rect">
            <a:avLst/>
          </a:prstGeom>
          <a:gradFill>
            <a:gsLst>
              <a:gs pos="0">
                <a:schemeClr val="bg1"/>
              </a:gs>
              <a:gs pos="100000">
                <a:schemeClr val="bg1">
                  <a:alpha val="4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5EBAD-12B9-4113-B63F-9058C3B531B2}"/>
              </a:ext>
            </a:extLst>
          </p:cNvPr>
          <p:cNvSpPr>
            <a:spLocks noGrp="1"/>
          </p:cNvSpPr>
          <p:nvPr>
            <p:ph type="title"/>
          </p:nvPr>
        </p:nvSpPr>
        <p:spPr/>
        <p:txBody>
          <a:bodyPr/>
          <a:lstStyle/>
          <a:p>
            <a:r>
              <a:rPr lang="en-US" dirty="0"/>
              <a:t>NICE SHEEP</a:t>
            </a:r>
          </a:p>
        </p:txBody>
      </p:sp>
      <p:cxnSp>
        <p:nvCxnSpPr>
          <p:cNvPr id="6" name="Straight Connector 5">
            <a:extLst>
              <a:ext uri="{FF2B5EF4-FFF2-40B4-BE49-F238E27FC236}">
                <a16:creationId xmlns:a16="http://schemas.microsoft.com/office/drawing/2014/main" id="{C2416075-C6B0-4D95-99D9-3C5E597F256C}"/>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06B9F1D-C2D5-4703-BFB6-231EBB04D91F}"/>
              </a:ext>
            </a:extLst>
          </p:cNvPr>
          <p:cNvSpPr>
            <a:spLocks noGrp="1"/>
          </p:cNvSpPr>
          <p:nvPr>
            <p:ph idx="1"/>
          </p:nvPr>
        </p:nvSpPr>
        <p:spPr>
          <a:xfrm>
            <a:off x="381000" y="1524000"/>
            <a:ext cx="10820400" cy="4024125"/>
          </a:xfrm>
        </p:spPr>
        <p:txBody>
          <a:bodyPr>
            <a:normAutofit/>
          </a:bodyPr>
          <a:lstStyle/>
          <a:p>
            <a:r>
              <a:rPr lang="en-US" dirty="0"/>
              <a:t>Game industry studies</a:t>
            </a:r>
          </a:p>
          <a:p>
            <a:pPr lvl="1"/>
            <a:r>
              <a:rPr lang="en-US" dirty="0"/>
              <a:t>Co-creativity (John Banks)</a:t>
            </a:r>
          </a:p>
          <a:p>
            <a:pPr lvl="1"/>
            <a:r>
              <a:rPr lang="en-US" dirty="0"/>
              <a:t>Game talk (Casey O’Donnell)</a:t>
            </a:r>
          </a:p>
          <a:p>
            <a:r>
              <a:rPr lang="en-US" dirty="0"/>
              <a:t>Live streaming gameplay</a:t>
            </a:r>
          </a:p>
          <a:p>
            <a:pPr lvl="1"/>
            <a:r>
              <a:rPr lang="en-US" dirty="0"/>
              <a:t>Broadcasting play (TL Taylor)</a:t>
            </a:r>
          </a:p>
          <a:p>
            <a:pPr lvl="1"/>
            <a:r>
              <a:rPr lang="en-US" dirty="0"/>
              <a:t>Hamilton W. A., Garretson O., &amp; </a:t>
            </a:r>
            <a:r>
              <a:rPr lang="en-US" dirty="0" err="1"/>
              <a:t>Kerne</a:t>
            </a:r>
            <a:r>
              <a:rPr lang="en-US" dirty="0"/>
              <a:t> A. (2014, April 26–May 1). </a:t>
            </a:r>
            <a:r>
              <a:rPr lang="en-US" i="1" dirty="0"/>
              <a:t>Streaming on Twitch: Fostering Participatory Communities of Play within Live Mixed Media</a:t>
            </a:r>
            <a:r>
              <a:rPr lang="en-US" dirty="0"/>
              <a:t>. In Proceedings of the SIGCHI Conference on Human Factors in Computing Systems (CHI ’14). New York, NY, USA.</a:t>
            </a:r>
          </a:p>
          <a:p>
            <a:endParaRPr lang="en-US" dirty="0"/>
          </a:p>
          <a:p>
            <a:pPr marL="0" indent="0">
              <a:buNone/>
            </a:pPr>
            <a:endParaRPr lang="en-US" dirty="0"/>
          </a:p>
        </p:txBody>
      </p:sp>
    </p:spTree>
    <p:extLst>
      <p:ext uri="{BB962C8B-B14F-4D97-AF65-F5344CB8AC3E}">
        <p14:creationId xmlns:p14="http://schemas.microsoft.com/office/powerpoint/2010/main" val="115576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87254" cy="6093627"/>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6106690"/>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tx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3352800"/>
            <a:ext cx="4343400" cy="28658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t>Chluaid</a:t>
            </a:r>
            <a:r>
              <a:rPr lang="en-US" dirty="0"/>
              <a:t> (artist on </a:t>
            </a:r>
            <a:r>
              <a:rPr lang="en-US" i="1" dirty="0" err="1"/>
              <a:t>BrackenSack</a:t>
            </a:r>
            <a:r>
              <a:rPr lang="en-US" i="1" dirty="0"/>
              <a:t>: A </a:t>
            </a:r>
            <a:r>
              <a:rPr lang="en-US" i="1" dirty="0" err="1"/>
              <a:t>Dashkin</a:t>
            </a:r>
            <a:r>
              <a:rPr lang="en-US" i="1" dirty="0"/>
              <a:t> Game</a:t>
            </a:r>
            <a:r>
              <a:rPr lang="en-US" dirty="0"/>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609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2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p:txBody>
          <a:bodyPr/>
          <a:lstStyle/>
          <a:p>
            <a:r>
              <a:rPr lang="en-US" dirty="0"/>
              <a:t>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828800"/>
            <a:ext cx="4343400" cy="3749040"/>
          </a:xfrm>
        </p:spPr>
        <p:txBody>
          <a:bodyPr/>
          <a:lstStyle/>
          <a:p>
            <a:pPr marL="0" indent="0">
              <a:buNone/>
            </a:pPr>
            <a:r>
              <a:rPr lang="en-US" sz="3200" b="1" dirty="0"/>
              <a:t>“coder </a:t>
            </a:r>
            <a:r>
              <a:rPr lang="en-US" sz="3200" b="1" dirty="0" err="1"/>
              <a:t>adam</a:t>
            </a:r>
            <a:r>
              <a:rPr lang="en-US" sz="3200" b="1" dirty="0"/>
              <a:t>” (1)</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“artist </a:t>
            </a:r>
            <a:r>
              <a:rPr lang="en-US" sz="3200" b="1" dirty="0" err="1"/>
              <a:t>adam</a:t>
            </a:r>
            <a:r>
              <a:rPr lang="en-US" sz="3200" b="1" dirty="0"/>
              <a:t>” (2)</a:t>
            </a:r>
          </a:p>
          <a:p>
            <a:r>
              <a:rPr lang="en-US" b="1" dirty="0"/>
              <a:t>A kind of ‘visual stepwise process’</a:t>
            </a:r>
          </a:p>
          <a:p>
            <a:r>
              <a:rPr lang="en-US" b="1" dirty="0"/>
              <a:t>Specifically wanted less feedback</a:t>
            </a:r>
          </a:p>
          <a:p>
            <a:r>
              <a:rPr lang="en-US" b="1" dirty="0"/>
              <a:t>Streams as a commitment to practice</a:t>
            </a:r>
          </a:p>
          <a:p>
            <a:r>
              <a:rPr lang="en-US" b="1" dirty="0"/>
              <a:t>Small community, not about audience per se</a:t>
            </a:r>
          </a:p>
          <a:p>
            <a:r>
              <a:rPr lang="en-US" b="1" dirty="0"/>
              <a:t>Cultivation of community for visibility / connections</a:t>
            </a:r>
          </a:p>
        </p:txBody>
      </p:sp>
    </p:spTree>
    <p:extLst>
      <p:ext uri="{BB962C8B-B14F-4D97-AF65-F5344CB8AC3E}">
        <p14:creationId xmlns:p14="http://schemas.microsoft.com/office/powerpoint/2010/main" val="215504171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14445</TotalTime>
  <Words>2085</Words>
  <Application>Microsoft Office PowerPoint</Application>
  <PresentationFormat>Widescreen</PresentationFormat>
  <Paragraphs>126</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Verdana</vt:lpstr>
      <vt:lpstr>Vapor Trail</vt:lpstr>
      <vt:lpstr>PowerPoint Presentation</vt:lpstr>
      <vt:lpstr>Game development is not well understood</vt:lpstr>
      <vt:lpstr>NOTE: Development streaming != esports</vt:lpstr>
      <vt:lpstr>MAYBE DEVELOPMENT STREAMING CAN HELP public understanding of gamedev?</vt:lpstr>
      <vt:lpstr>RETHINKING APPRENTICESHIP ?</vt:lpstr>
      <vt:lpstr>Potential criterion for evaluating streams</vt:lpstr>
      <vt:lpstr>NICE SHEEP</vt:lpstr>
      <vt:lpstr>A tale of  two Adams</vt:lpstr>
      <vt:lpstr>A Tale Of Two Adams</vt:lpstr>
      <vt:lpstr>DEVELOPMENT Streaming…</vt:lpstr>
      <vt:lpstr>…as a tool for teaching and learning?</vt:lpstr>
      <vt:lpstr>Potential problems</vt:lpstr>
      <vt:lpstr>Work in progress</vt:lpstr>
      <vt:lpstr>POSITION PAPER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408</cp:revision>
  <dcterms:created xsi:type="dcterms:W3CDTF">2009-06-02T00:38:38Z</dcterms:created>
  <dcterms:modified xsi:type="dcterms:W3CDTF">2018-11-04T15:47:48Z</dcterms:modified>
</cp:coreProperties>
</file>