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4"/>
  </p:notesMasterIdLst>
  <p:sldIdLst>
    <p:sldId id="557" r:id="rId2"/>
    <p:sldId id="544" r:id="rId3"/>
    <p:sldId id="394" r:id="rId4"/>
    <p:sldId id="272" r:id="rId5"/>
    <p:sldId id="552" r:id="rId6"/>
    <p:sldId id="478" r:id="rId7"/>
    <p:sldId id="516" r:id="rId8"/>
    <p:sldId id="538" r:id="rId9"/>
    <p:sldId id="396" r:id="rId10"/>
    <p:sldId id="618" r:id="rId11"/>
    <p:sldId id="586" r:id="rId12"/>
    <p:sldId id="587" r:id="rId13"/>
    <p:sldId id="619" r:id="rId14"/>
    <p:sldId id="575" r:id="rId15"/>
    <p:sldId id="617" r:id="rId16"/>
    <p:sldId id="471" r:id="rId17"/>
    <p:sldId id="578" r:id="rId18"/>
    <p:sldId id="517" r:id="rId19"/>
    <p:sldId id="569" r:id="rId20"/>
    <p:sldId id="561" r:id="rId21"/>
    <p:sldId id="583" r:id="rId22"/>
    <p:sldId id="574" r:id="rId23"/>
    <p:sldId id="616" r:id="rId24"/>
    <p:sldId id="570" r:id="rId25"/>
    <p:sldId id="581" r:id="rId26"/>
    <p:sldId id="554" r:id="rId27"/>
    <p:sldId id="582" r:id="rId28"/>
    <p:sldId id="615" r:id="rId29"/>
    <p:sldId id="366" r:id="rId30"/>
    <p:sldId id="614" r:id="rId31"/>
    <p:sldId id="579" r:id="rId32"/>
    <p:sldId id="580" r:id="rId33"/>
    <p:sldId id="588" r:id="rId34"/>
    <p:sldId id="589" r:id="rId35"/>
    <p:sldId id="590" r:id="rId36"/>
    <p:sldId id="591" r:id="rId37"/>
    <p:sldId id="592" r:id="rId38"/>
    <p:sldId id="571" r:id="rId39"/>
    <p:sldId id="585" r:id="rId40"/>
    <p:sldId id="584" r:id="rId41"/>
    <p:sldId id="576" r:id="rId42"/>
    <p:sldId id="593" r:id="rId43"/>
    <p:sldId id="594" r:id="rId44"/>
    <p:sldId id="596" r:id="rId45"/>
    <p:sldId id="597" r:id="rId46"/>
    <p:sldId id="598" r:id="rId47"/>
    <p:sldId id="599" r:id="rId48"/>
    <p:sldId id="600" r:id="rId49"/>
    <p:sldId id="601" r:id="rId50"/>
    <p:sldId id="602" r:id="rId51"/>
    <p:sldId id="603" r:id="rId52"/>
    <p:sldId id="604" r:id="rId53"/>
    <p:sldId id="605" r:id="rId54"/>
    <p:sldId id="606" r:id="rId55"/>
    <p:sldId id="607" r:id="rId56"/>
    <p:sldId id="608" r:id="rId57"/>
    <p:sldId id="609" r:id="rId58"/>
    <p:sldId id="610" r:id="rId59"/>
    <p:sldId id="611" r:id="rId60"/>
    <p:sldId id="612" r:id="rId61"/>
    <p:sldId id="613" r:id="rId62"/>
    <p:sldId id="52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Phelps" initials="AP" lastIdx="1" clrIdx="0">
    <p:extLst>
      <p:ext uri="{19B8F6BF-5375-455C-9EA6-DF929625EA0E}">
        <p15:presenceInfo xmlns:p15="http://schemas.microsoft.com/office/powerpoint/2012/main" userId="S::phelps@american.edu::9c5dcb8b-56b1-40ce-b88d-d8068bb07c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998"/>
    <a:srgbClr val="FF99FF"/>
    <a:srgbClr val="9966FF"/>
    <a:srgbClr val="1683C3"/>
    <a:srgbClr val="317ACA"/>
    <a:srgbClr val="FF2CF8"/>
    <a:srgbClr val="82F1F9"/>
    <a:srgbClr val="FF00FF"/>
    <a:srgbClr val="006C75"/>
    <a:srgbClr val="00717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69796" autoAdjust="0"/>
  </p:normalViewPr>
  <p:slideViewPr>
    <p:cSldViewPr>
      <p:cViewPr varScale="1">
        <p:scale>
          <a:sx n="81" d="100"/>
          <a:sy n="81" d="100"/>
        </p:scale>
        <p:origin x="216" y="3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3/2/20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191992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4</a:t>
            </a:fld>
            <a:endParaRPr lang="en-US"/>
          </a:p>
        </p:txBody>
      </p:sp>
    </p:spTree>
    <p:extLst>
      <p:ext uri="{BB962C8B-B14F-4D97-AF65-F5344CB8AC3E}">
        <p14:creationId xmlns:p14="http://schemas.microsoft.com/office/powerpoint/2010/main" val="68719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374952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is from Ian </a:t>
            </a:r>
            <a:r>
              <a:rPr lang="en-US" dirty="0" err="1"/>
              <a:t>Horswill</a:t>
            </a:r>
            <a:r>
              <a:rPr lang="en-US" dirty="0"/>
              <a:t>, who said it, I think the first time? sitting on the floor of Microsoft Research at the MSR Faculty Summit a number of years ago.  It has been rolling around in the back of my brain ever since – and it was the fundamental thing upon which MAGIC was founded, that somehow</a:t>
            </a:r>
            <a:r>
              <a:rPr lang="en-US" baseline="0" dirty="0"/>
              <a:t> design research, making prototypes to test ideas, learning by making new things and new experiences, needed to be recognized and valued.  At RIT we’ve sometimes used the rhetoric of STEM and Research to de-value those activities in weird ways.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99080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to Lost in Translation for obvious reasons (i.e. that this is an experiential game in part the way that movie tried to convey the cultural dissonance)</a:t>
            </a:r>
          </a:p>
        </p:txBody>
      </p:sp>
      <p:sp>
        <p:nvSpPr>
          <p:cNvPr id="4" name="Slide Number Placeholder 3"/>
          <p:cNvSpPr>
            <a:spLocks noGrp="1"/>
          </p:cNvSpPr>
          <p:nvPr>
            <p:ph type="sldNum" sz="quarter" idx="5"/>
          </p:nvPr>
        </p:nvSpPr>
        <p:spPr/>
        <p:txBody>
          <a:bodyPr/>
          <a:lstStyle/>
          <a:p>
            <a:fld id="{22150A4E-9BF1-4BAD-84B0-B89A8DE868A6}" type="slidenum">
              <a:rPr lang="en-US" smtClean="0"/>
              <a:t>20</a:t>
            </a:fld>
            <a:endParaRPr lang="en-US"/>
          </a:p>
        </p:txBody>
      </p:sp>
    </p:spTree>
    <p:extLst>
      <p:ext uri="{BB962C8B-B14F-4D97-AF65-F5344CB8AC3E}">
        <p14:creationId xmlns:p14="http://schemas.microsoft.com/office/powerpoint/2010/main" val="229546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Artwork by Roger Dean</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22</a:t>
            </a:fld>
            <a:endParaRPr lang="en-US"/>
          </a:p>
        </p:txBody>
      </p:sp>
    </p:spTree>
    <p:extLst>
      <p:ext uri="{BB962C8B-B14F-4D97-AF65-F5344CB8AC3E}">
        <p14:creationId xmlns:p14="http://schemas.microsoft.com/office/powerpoint/2010/main" val="407928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29</a:t>
            </a:fld>
            <a:endParaRPr lang="en-US"/>
          </a:p>
        </p:txBody>
      </p:sp>
    </p:spTree>
    <p:extLst>
      <p:ext uri="{BB962C8B-B14F-4D97-AF65-F5344CB8AC3E}">
        <p14:creationId xmlns:p14="http://schemas.microsoft.com/office/powerpoint/2010/main" val="292803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Those guidelines can be summarized as 1) identifying a narrative theme and structure that is inspired by the three types of rituals: liberation, transformation and commemoration / celebration. 2) embedding symbolic enactment into a metaphorical environment, because metaphors make intangible concepts like inner themes tangible, and orient players in regards to the deeper meaning of the game and its symbolic nature 3) considerations of contextual mechanisms that allow players to “warm up” to the inner conflict modeled in the game, and promote its “processing” 4) designing for psychological resonance by aiming for emotional evocativeness, sensual vividness, minimal counter-intuitiveness and low complexity of actions and objects involved in the enactment. </a:t>
            </a:r>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35</a:t>
            </a:fld>
            <a:endParaRPr lang="en-US"/>
          </a:p>
        </p:txBody>
      </p:sp>
    </p:spTree>
    <p:extLst>
      <p:ext uri="{BB962C8B-B14F-4D97-AF65-F5344CB8AC3E}">
        <p14:creationId xmlns:p14="http://schemas.microsoft.com/office/powerpoint/2010/main" val="200626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62</a:t>
            </a:fld>
            <a:endParaRPr lang="en-US"/>
          </a:p>
        </p:txBody>
      </p:sp>
    </p:spTree>
    <p:extLst>
      <p:ext uri="{BB962C8B-B14F-4D97-AF65-F5344CB8AC3E}">
        <p14:creationId xmlns:p14="http://schemas.microsoft.com/office/powerpoint/2010/main" val="221170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3/2/20</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3/2/20</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3/2/20</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3/2/20</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3/2/20</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711200" y="889000"/>
            <a:ext cx="10769600" cy="1041400"/>
          </a:xfrm>
          <a:prstGeom prst="rect">
            <a:avLst/>
          </a:prstGeom>
        </p:spPr>
        <p:txBody>
          <a:bodyPr/>
          <a:lstStyle/>
          <a:p>
            <a:endParaRPr lang="en-US" dirty="0"/>
          </a:p>
        </p:txBody>
      </p:sp>
      <p:sp>
        <p:nvSpPr>
          <p:cNvPr id="9" name="Content Placeholder 2"/>
          <p:cNvSpPr>
            <a:spLocks noGrp="1"/>
          </p:cNvSpPr>
          <p:nvPr>
            <p:ph sz="quarter" idx="10"/>
          </p:nvPr>
        </p:nvSpPr>
        <p:spPr>
          <a:xfrm>
            <a:off x="711200" y="2006600"/>
            <a:ext cx="10769600" cy="3657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834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3/2/20</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3/2/20</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3/2/20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447800" y="60960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a:t>
            </a:r>
          </a:p>
          <a:p>
            <a:pPr algn="l"/>
            <a:r>
              <a:rPr lang="en-US" sz="1200" baseline="0" dirty="0">
                <a:solidFill>
                  <a:schemeClr val="tx2">
                    <a:lumMod val="90000"/>
                  </a:schemeClr>
                </a:solidFill>
                <a:latin typeface="Calibri" panose="020F0502020204030204" pitchFamily="34" charset="0"/>
              </a:rPr>
              <a:t>ANDYWORLD.IO </a:t>
            </a:r>
          </a:p>
          <a:p>
            <a:pPr algn="l"/>
            <a:r>
              <a:rPr lang="en-US" sz="1200" baseline="0" dirty="0">
                <a:solidFill>
                  <a:schemeClr val="tx2">
                    <a:lumMod val="90000"/>
                  </a:schemeClr>
                </a:solidFill>
                <a:latin typeface="Calibri" panose="020F0502020204030204" pitchFamily="34" charset="0"/>
              </a:rPr>
              <a:t>@ANDYMPHELPS</a:t>
            </a:r>
            <a:endParaRPr lang="en-US" sz="1200" dirty="0">
              <a:solidFill>
                <a:schemeClr val="tx2">
                  <a:lumMod val="90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228600" y="6096000"/>
            <a:ext cx="1066800" cy="555131"/>
          </a:xfrm>
          <a:prstGeom prst="rect">
            <a:avLst/>
          </a:prstGeom>
          <a:ln w="12700">
            <a:solidFill>
              <a:schemeClr val="tx1"/>
            </a:solidFill>
          </a:ln>
        </p:spPr>
      </p:pic>
      <p:pic>
        <p:nvPicPr>
          <p:cNvPr id="5" name="Picture 4">
            <a:extLst>
              <a:ext uri="{FF2B5EF4-FFF2-40B4-BE49-F238E27FC236}">
                <a16:creationId xmlns:a16="http://schemas.microsoft.com/office/drawing/2014/main" id="{3A676D98-126E-4236-8D46-CA16B3B7F496}"/>
              </a:ext>
            </a:extLst>
          </p:cNvPr>
          <p:cNvPicPr>
            <a:picLocks noChangeAspect="1"/>
          </p:cNvPicPr>
          <p:nvPr userDrawn="1"/>
        </p:nvPicPr>
        <p:blipFill rotWithShape="1">
          <a:blip r:embed="rId21" cstate="email">
            <a:extLst>
              <a:ext uri="{28A0092B-C50C-407E-A947-70E740481C1C}">
                <a14:useLocalDpi xmlns:a14="http://schemas.microsoft.com/office/drawing/2010/main" val="0"/>
              </a:ext>
            </a:extLst>
          </a:blip>
          <a:srcRect/>
          <a:stretch/>
        </p:blipFill>
        <p:spPr>
          <a:xfrm>
            <a:off x="11430474" y="6096000"/>
            <a:ext cx="532926" cy="559613"/>
          </a:xfrm>
          <a:prstGeom prst="rect">
            <a:avLst/>
          </a:prstGeom>
          <a:ln w="12700">
            <a:solidFill>
              <a:schemeClr val="tx1"/>
            </a:solidFill>
          </a:ln>
        </p:spPr>
      </p:pic>
      <p:pic>
        <p:nvPicPr>
          <p:cNvPr id="6" name="Picture 5">
            <a:extLst>
              <a:ext uri="{FF2B5EF4-FFF2-40B4-BE49-F238E27FC236}">
                <a16:creationId xmlns:a16="http://schemas.microsoft.com/office/drawing/2014/main" id="{A4751B3E-32C5-4069-85EA-68A80BBA66C4}"/>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10622356" y="6100481"/>
            <a:ext cx="571500" cy="555132"/>
          </a:xfrm>
          <a:prstGeom prst="rect">
            <a:avLst/>
          </a:prstGeom>
          <a:ln w="12700">
            <a:solidFill>
              <a:schemeClr val="tx1"/>
            </a:solidFill>
          </a:ln>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EjBNro2cbI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58.jpg"/></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jpeg"/><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dium.com/@Andy_at_RITMAGIC/fragile-equilibrium-extended-artists-statement-5f3d84548411" TargetMode="External"/><Relationship Id="rId2" Type="http://schemas.openxmlformats.org/officeDocument/2006/relationships/hyperlink" Target="https://kar.kent.ac.uk/3096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MflkwKt7tl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0.jpeg"/><Relationship Id="rId7" Type="http://schemas.openxmlformats.org/officeDocument/2006/relationships/image" Target="../media/image10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 bird, sitting, snow&#10;&#10;Description automatically generated">
            <a:extLst>
              <a:ext uri="{FF2B5EF4-FFF2-40B4-BE49-F238E27FC236}">
                <a16:creationId xmlns:a16="http://schemas.microsoft.com/office/drawing/2014/main" id="{7C6E8BF4-7401-7449-962F-35D4D79B3968}"/>
              </a:ext>
            </a:extLst>
          </p:cNvPr>
          <p:cNvPicPr>
            <a:picLocks noChangeAspect="1"/>
          </p:cNvPicPr>
          <p:nvPr/>
        </p:nvPicPr>
        <p:blipFill rotWithShape="1">
          <a:blip r:embed="rId3">
            <a:extLst>
              <a:ext uri="{28A0092B-C50C-407E-A947-70E740481C1C}">
                <a14:useLocalDpi xmlns:a14="http://schemas.microsoft.com/office/drawing/2010/main" val="0"/>
              </a:ext>
            </a:extLst>
          </a:blip>
          <a:srcRect t="-1" b="48447"/>
          <a:stretch/>
        </p:blipFill>
        <p:spPr>
          <a:xfrm>
            <a:off x="16732" y="7976"/>
            <a:ext cx="12204941" cy="3539319"/>
          </a:xfrm>
          <a:prstGeom prst="rect">
            <a:avLst/>
          </a:prstGeom>
        </p:spPr>
      </p:pic>
      <p:sp>
        <p:nvSpPr>
          <p:cNvPr id="17" name="Rectangle 16">
            <a:extLst>
              <a:ext uri="{FF2B5EF4-FFF2-40B4-BE49-F238E27FC236}">
                <a16:creationId xmlns:a16="http://schemas.microsoft.com/office/drawing/2014/main" id="{5EC125D9-D7D7-46BF-BF1B-08D7BFE3740D}"/>
              </a:ext>
            </a:extLst>
          </p:cNvPr>
          <p:cNvSpPr/>
          <p:nvPr/>
        </p:nvSpPr>
        <p:spPr>
          <a:xfrm>
            <a:off x="-13242" y="980269"/>
            <a:ext cx="12213117" cy="2581106"/>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59436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677116" y="4267200"/>
            <a:ext cx="10057684" cy="15783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dirty="0">
                <a:solidFill>
                  <a:schemeClr val="tx1"/>
                </a:solidFill>
              </a:rPr>
              <a:t>Andrew M. Phelps</a:t>
            </a:r>
          </a:p>
          <a:p>
            <a:pPr marL="0" indent="0">
              <a:spcBef>
                <a:spcPts val="0"/>
              </a:spcBef>
              <a:buNone/>
            </a:pPr>
            <a:r>
              <a:rPr lang="en-US" sz="1400" dirty="0">
                <a:solidFill>
                  <a:schemeClr val="tx1"/>
                </a:solidFill>
              </a:rPr>
              <a:t>Professor of Human Interface Technology, College of Engineering, University of Canterbury, NZ</a:t>
            </a:r>
          </a:p>
          <a:p>
            <a:pPr marL="0" indent="0">
              <a:spcBef>
                <a:spcPts val="0"/>
              </a:spcBef>
              <a:buNone/>
            </a:pPr>
            <a:r>
              <a:rPr lang="en-US" sz="1400" dirty="0">
                <a:solidFill>
                  <a:schemeClr val="tx1"/>
                </a:solidFill>
              </a:rPr>
              <a:t>Professor, Film &amp; Media Arts, School of Communication, American University, USA</a:t>
            </a:r>
          </a:p>
          <a:p>
            <a:pPr marL="0" indent="0">
              <a:spcBef>
                <a:spcPts val="0"/>
              </a:spcBef>
              <a:buNone/>
            </a:pPr>
            <a:r>
              <a:rPr lang="en-US" sz="1400" dirty="0">
                <a:solidFill>
                  <a:schemeClr val="tx1"/>
                </a:solidFill>
              </a:rPr>
              <a:t>Director, AU Game Lab &amp; American University Game Initiative</a:t>
            </a:r>
          </a:p>
          <a:p>
            <a:pPr marL="0" indent="0">
              <a:spcBef>
                <a:spcPts val="0"/>
              </a:spcBef>
              <a:buNone/>
            </a:pPr>
            <a:r>
              <a:rPr lang="en-US" sz="1400" dirty="0">
                <a:solidFill>
                  <a:schemeClr val="tx1"/>
                </a:solidFill>
              </a:rPr>
              <a:t>President, Higher Education Video Game Alliance</a:t>
            </a:r>
          </a:p>
          <a:p>
            <a:pPr marL="0" indent="0">
              <a:spcBef>
                <a:spcPts val="0"/>
              </a:spcBef>
              <a:buNone/>
            </a:pPr>
            <a:r>
              <a:rPr lang="en-US" sz="1400" dirty="0">
                <a:solidFill>
                  <a:schemeClr val="tx1"/>
                </a:solidFill>
              </a:rPr>
              <a:t>Co-Founder, Applied Immersive Gaming Initiative</a:t>
            </a:r>
          </a:p>
          <a:p>
            <a:pPr marL="0" indent="0">
              <a:spcBef>
                <a:spcPts val="0"/>
              </a:spcBef>
              <a:buNone/>
            </a:pPr>
            <a:endParaRPr lang="en-US" sz="1400" dirty="0">
              <a:solidFill>
                <a:schemeClr val="tx1"/>
              </a:solidFill>
            </a:endParaRPr>
          </a:p>
          <a:p>
            <a:pPr marL="0" indent="0">
              <a:spcBef>
                <a:spcPts val="0"/>
              </a:spcBef>
              <a:buNone/>
            </a:pPr>
            <a:r>
              <a:rPr lang="en-US" sz="1400" b="1" dirty="0">
                <a:solidFill>
                  <a:schemeClr val="tx1"/>
                </a:solidFill>
              </a:rPr>
              <a:t>THIS TALK IS PRESENTED IN COLLABORATION WITH FORTHCOMING CO-AUTHORED WORK WITH DORIS C. RUSCH.</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19501" y="4357372"/>
            <a:ext cx="1371600" cy="1371600"/>
          </a:xfrm>
          <a:prstGeom prst="rect">
            <a:avLst/>
          </a:prstGeom>
          <a:ln w="25400">
            <a:solidFill>
              <a:schemeClr val="tx1"/>
            </a:solidFill>
          </a:ln>
        </p:spPr>
      </p:pic>
      <p:sp>
        <p:nvSpPr>
          <p:cNvPr id="12" name="Rectangle 11">
            <a:extLst>
              <a:ext uri="{FF2B5EF4-FFF2-40B4-BE49-F238E27FC236}">
                <a16:creationId xmlns:a16="http://schemas.microsoft.com/office/drawing/2014/main" id="{1AE89B14-FE1F-48C1-8E7D-F0682AC312F6}"/>
              </a:ext>
            </a:extLst>
          </p:cNvPr>
          <p:cNvSpPr/>
          <p:nvPr/>
        </p:nvSpPr>
        <p:spPr>
          <a:xfrm>
            <a:off x="196104" y="1860646"/>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endParaRPr lang="en-US" sz="19900" b="1" dirty="0">
              <a:solidFill>
                <a:schemeClr val="bg1"/>
              </a:solidFill>
            </a:endParaRPr>
          </a:p>
        </p:txBody>
      </p:sp>
      <p:sp>
        <p:nvSpPr>
          <p:cNvPr id="15" name="Rectangle 14"/>
          <p:cNvSpPr/>
          <p:nvPr/>
        </p:nvSpPr>
        <p:spPr>
          <a:xfrm>
            <a:off x="34195" y="1600200"/>
            <a:ext cx="12186641" cy="1947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p>
          <a:p>
            <a:pPr algn="ctr"/>
            <a:r>
              <a:rPr lang="en-US" sz="3800" b="1" dirty="0"/>
              <a:t>Theorizing a Design Model for Transformative Play</a:t>
            </a:r>
          </a:p>
          <a:p>
            <a:pPr algn="ctr"/>
            <a:r>
              <a:rPr lang="en-US" sz="3400" b="1" dirty="0">
                <a:solidFill>
                  <a:srgbClr val="FF99FF"/>
                </a:solidFill>
              </a:rPr>
              <a:t>A Case Study Approach using </a:t>
            </a:r>
          </a:p>
          <a:p>
            <a:pPr algn="ctr"/>
            <a:r>
              <a:rPr lang="en-US" sz="3200" b="1" dirty="0">
                <a:solidFill>
                  <a:srgbClr val="FF99FF"/>
                </a:solidFill>
              </a:rPr>
              <a:t>Fragile Equilibrium: an Action Game of Melancholic Balance</a:t>
            </a:r>
          </a:p>
          <a:p>
            <a:pPr algn="ctr"/>
            <a:endParaRPr lang="en-US" sz="3400" b="1" dirty="0"/>
          </a:p>
        </p:txBody>
      </p:sp>
      <p:sp>
        <p:nvSpPr>
          <p:cNvPr id="21" name="Rectangle 20"/>
          <p:cNvSpPr/>
          <p:nvPr/>
        </p:nvSpPr>
        <p:spPr>
          <a:xfrm>
            <a:off x="-1" y="3547296"/>
            <a:ext cx="12199877" cy="981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E51F48-5912-43BA-A933-3B7F64ACAD4A}"/>
              </a:ext>
            </a:extLst>
          </p:cNvPr>
          <p:cNvSpPr/>
          <p:nvPr/>
        </p:nvSpPr>
        <p:spPr>
          <a:xfrm>
            <a:off x="0" y="4038600"/>
            <a:ext cx="12224418" cy="98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56E26B-8468-4C30-BA9F-64A6ED69193E}"/>
              </a:ext>
            </a:extLst>
          </p:cNvPr>
          <p:cNvSpPr/>
          <p:nvPr/>
        </p:nvSpPr>
        <p:spPr>
          <a:xfrm>
            <a:off x="0" y="3603403"/>
            <a:ext cx="12192000" cy="463142"/>
          </a:xfrm>
          <a:prstGeom prst="rect">
            <a:avLst/>
          </a:prstGeom>
          <a:solidFill>
            <a:srgbClr val="266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Human Interface Technology Laboratory New Zealand (HITLabNZ)</a:t>
            </a:r>
          </a:p>
        </p:txBody>
      </p:sp>
      <p:sp>
        <p:nvSpPr>
          <p:cNvPr id="4" name="Rectangle 3">
            <a:extLst>
              <a:ext uri="{FF2B5EF4-FFF2-40B4-BE49-F238E27FC236}">
                <a16:creationId xmlns:a16="http://schemas.microsoft.com/office/drawing/2014/main" id="{4903BA4A-6716-4491-AB4E-09B04411F6B1}"/>
              </a:ext>
            </a:extLst>
          </p:cNvPr>
          <p:cNvSpPr/>
          <p:nvPr/>
        </p:nvSpPr>
        <p:spPr>
          <a:xfrm>
            <a:off x="0" y="0"/>
            <a:ext cx="12221674" cy="68579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7B5E2227-FDF0-E246-8A0A-B7AE1894F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1800" y="5105400"/>
            <a:ext cx="1379652" cy="615662"/>
          </a:xfrm>
          <a:prstGeom prst="rect">
            <a:avLst/>
          </a:prstGeom>
        </p:spPr>
      </p:pic>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8B0B-C9AD-BE4F-A179-D0848830A7EE}"/>
              </a:ext>
            </a:extLst>
          </p:cNvPr>
          <p:cNvSpPr>
            <a:spLocks noGrp="1"/>
          </p:cNvSpPr>
          <p:nvPr>
            <p:ph type="title"/>
          </p:nvPr>
        </p:nvSpPr>
        <p:spPr>
          <a:xfrm>
            <a:off x="0" y="2971800"/>
            <a:ext cx="12192000" cy="1293028"/>
          </a:xfrm>
        </p:spPr>
        <p:txBody>
          <a:bodyPr/>
          <a:lstStyle/>
          <a:p>
            <a:pPr algn="ctr"/>
            <a:r>
              <a:rPr lang="en-US" dirty="0"/>
              <a:t>GAMES OF THE SOUL</a:t>
            </a:r>
          </a:p>
        </p:txBody>
      </p:sp>
    </p:spTree>
    <p:extLst>
      <p:ext uri="{BB962C8B-B14F-4D97-AF65-F5344CB8AC3E}">
        <p14:creationId xmlns:p14="http://schemas.microsoft.com/office/powerpoint/2010/main" val="355677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E605-5283-4A43-B1B3-F74A956C1338}"/>
              </a:ext>
            </a:extLst>
          </p:cNvPr>
          <p:cNvSpPr>
            <a:spLocks noGrp="1"/>
          </p:cNvSpPr>
          <p:nvPr>
            <p:ph type="title"/>
          </p:nvPr>
        </p:nvSpPr>
        <p:spPr>
          <a:xfrm>
            <a:off x="4343400" y="764373"/>
            <a:ext cx="7162800" cy="1293028"/>
          </a:xfrm>
        </p:spPr>
        <p:txBody>
          <a:bodyPr/>
          <a:lstStyle/>
          <a:p>
            <a:pPr algn="l"/>
            <a:r>
              <a:rPr lang="en-US" dirty="0"/>
              <a:t>PROVOCATION: GAMES FOR CHANGE IS BROKEN</a:t>
            </a:r>
          </a:p>
        </p:txBody>
      </p:sp>
      <p:sp>
        <p:nvSpPr>
          <p:cNvPr id="3" name="Content Placeholder 2">
            <a:extLst>
              <a:ext uri="{FF2B5EF4-FFF2-40B4-BE49-F238E27FC236}">
                <a16:creationId xmlns:a16="http://schemas.microsoft.com/office/drawing/2014/main" id="{0F471B9E-0CCF-6E48-925A-6C8B2FBF00EE}"/>
              </a:ext>
            </a:extLst>
          </p:cNvPr>
          <p:cNvSpPr>
            <a:spLocks noGrp="1"/>
          </p:cNvSpPr>
          <p:nvPr>
            <p:ph idx="1"/>
          </p:nvPr>
        </p:nvSpPr>
        <p:spPr>
          <a:xfrm>
            <a:off x="4343400" y="1981200"/>
            <a:ext cx="7010400" cy="2942085"/>
          </a:xfrm>
        </p:spPr>
        <p:txBody>
          <a:bodyPr/>
          <a:lstStyle/>
          <a:p>
            <a:pPr marL="0" indent="0">
              <a:buNone/>
            </a:pPr>
            <a:r>
              <a:rPr lang="en-US" dirty="0"/>
              <a:t>Measuring change is most possible if it is agenda driven and has clearly defined pre / post conditions. Relative to this work, such an approach is proposed by </a:t>
            </a:r>
            <a:r>
              <a:rPr lang="en-US" dirty="0" err="1"/>
              <a:t>Culyba’s</a:t>
            </a:r>
            <a:r>
              <a:rPr lang="en-US" dirty="0"/>
              <a:t> (2018) Transformational framework, which has become the state of the art in the games for change community. </a:t>
            </a:r>
          </a:p>
          <a:p>
            <a:pPr marL="0" indent="0">
              <a:buNone/>
            </a:pPr>
            <a:r>
              <a:rPr lang="en-US" b="1" dirty="0"/>
              <a:t>This is problematic for two main reasons</a:t>
            </a:r>
            <a:r>
              <a:rPr lang="en-US" dirty="0"/>
              <a:t>: 1) it limits the kinds of change we aim to design for to those that are measurable and 2) it precludes us from being able to acknowledge and meaningfully discuss powerful, but less clearly measurable, transformations.  (</a:t>
            </a:r>
            <a:r>
              <a:rPr lang="en-US" dirty="0" err="1"/>
              <a:t>Rusch</a:t>
            </a:r>
            <a:r>
              <a:rPr lang="en-US" dirty="0"/>
              <a:t> &amp; Phelps, 2020)</a:t>
            </a:r>
          </a:p>
        </p:txBody>
      </p:sp>
      <p:pic>
        <p:nvPicPr>
          <p:cNvPr id="5" name="Picture 4" descr="A picture containing person, indoor, sitting, table&#10;&#10;Description automatically generated">
            <a:extLst>
              <a:ext uri="{FF2B5EF4-FFF2-40B4-BE49-F238E27FC236}">
                <a16:creationId xmlns:a16="http://schemas.microsoft.com/office/drawing/2014/main" id="{57B4EEDD-1331-7344-BC9B-AEB268736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200"/>
            <a:ext cx="3879220" cy="2057400"/>
          </a:xfrm>
          <a:prstGeom prst="rect">
            <a:avLst/>
          </a:prstGeom>
          <a:ln w="19050">
            <a:solidFill>
              <a:schemeClr val="tx1"/>
            </a:solidFill>
          </a:ln>
        </p:spPr>
      </p:pic>
      <p:sp>
        <p:nvSpPr>
          <p:cNvPr id="6" name="Rectangle 5">
            <a:extLst>
              <a:ext uri="{FF2B5EF4-FFF2-40B4-BE49-F238E27FC236}">
                <a16:creationId xmlns:a16="http://schemas.microsoft.com/office/drawing/2014/main" id="{67F2F251-F8C3-FC4E-B87A-EB58DC6E3CD6}"/>
              </a:ext>
            </a:extLst>
          </p:cNvPr>
          <p:cNvSpPr/>
          <p:nvPr/>
        </p:nvSpPr>
        <p:spPr>
          <a:xfrm>
            <a:off x="689290" y="2971801"/>
            <a:ext cx="357442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a:t>THE ASSESSMENT TRAP</a:t>
            </a:r>
          </a:p>
        </p:txBody>
      </p:sp>
    </p:spTree>
    <p:extLst>
      <p:ext uri="{BB962C8B-B14F-4D97-AF65-F5344CB8AC3E}">
        <p14:creationId xmlns:p14="http://schemas.microsoft.com/office/powerpoint/2010/main" val="411774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C97592FD-08D1-0144-83D3-D600096D2D6E}"/>
              </a:ext>
            </a:extLst>
          </p:cNvPr>
          <p:cNvPicPr>
            <a:picLocks noChangeAspect="1"/>
          </p:cNvPicPr>
          <p:nvPr/>
        </p:nvPicPr>
        <p:blipFill rotWithShape="1">
          <a:blip r:embed="rId2">
            <a:extLst>
              <a:ext uri="{28A0092B-C50C-407E-A947-70E740481C1C}">
                <a14:useLocalDpi xmlns:a14="http://schemas.microsoft.com/office/drawing/2010/main" val="0"/>
              </a:ext>
            </a:extLst>
          </a:blip>
          <a:srcRect b="26667"/>
          <a:stretch/>
        </p:blipFill>
        <p:spPr>
          <a:xfrm>
            <a:off x="0" y="0"/>
            <a:ext cx="12192000" cy="5334000"/>
          </a:xfrm>
          <a:prstGeom prst="rect">
            <a:avLst/>
          </a:prstGeom>
        </p:spPr>
      </p:pic>
      <p:sp>
        <p:nvSpPr>
          <p:cNvPr id="6" name="Rectangle 5">
            <a:extLst>
              <a:ext uri="{FF2B5EF4-FFF2-40B4-BE49-F238E27FC236}">
                <a16:creationId xmlns:a16="http://schemas.microsoft.com/office/drawing/2014/main" id="{75B6696D-CDEA-B44B-AB8F-C67C144A21F5}"/>
              </a:ext>
            </a:extLst>
          </p:cNvPr>
          <p:cNvSpPr/>
          <p:nvPr/>
        </p:nvSpPr>
        <p:spPr>
          <a:xfrm>
            <a:off x="0" y="0"/>
            <a:ext cx="12192000" cy="5410201"/>
          </a:xfrm>
          <a:prstGeom prst="rect">
            <a:avLst/>
          </a:prstGeom>
          <a:gradFill>
            <a:gsLst>
              <a:gs pos="885">
                <a:schemeClr val="bg1">
                  <a:alpha val="6800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82388-2803-EA4B-8C30-2AA048BC73C3}"/>
              </a:ext>
            </a:extLst>
          </p:cNvPr>
          <p:cNvSpPr>
            <a:spLocks noGrp="1"/>
          </p:cNvSpPr>
          <p:nvPr>
            <p:ph type="title"/>
          </p:nvPr>
        </p:nvSpPr>
        <p:spPr>
          <a:xfrm>
            <a:off x="2895600" y="838200"/>
            <a:ext cx="8610600" cy="1293028"/>
          </a:xfrm>
        </p:spPr>
        <p:txBody>
          <a:bodyPr/>
          <a:lstStyle/>
          <a:p>
            <a:r>
              <a:rPr lang="en-US" dirty="0"/>
              <a:t>AS HUMANS, WE BRING OURSELVES TO OUR EXPERIENCES</a:t>
            </a:r>
          </a:p>
        </p:txBody>
      </p:sp>
      <p:sp>
        <p:nvSpPr>
          <p:cNvPr id="3" name="Content Placeholder 2">
            <a:extLst>
              <a:ext uri="{FF2B5EF4-FFF2-40B4-BE49-F238E27FC236}">
                <a16:creationId xmlns:a16="http://schemas.microsoft.com/office/drawing/2014/main" id="{2D26F8C2-7F48-3B4D-8FDC-7DF66B97091A}"/>
              </a:ext>
            </a:extLst>
          </p:cNvPr>
          <p:cNvSpPr>
            <a:spLocks noGrp="1"/>
          </p:cNvSpPr>
          <p:nvPr>
            <p:ph idx="1"/>
          </p:nvPr>
        </p:nvSpPr>
        <p:spPr>
          <a:xfrm>
            <a:off x="3408218" y="2286000"/>
            <a:ext cx="8077200" cy="1981200"/>
          </a:xfrm>
        </p:spPr>
        <p:txBody>
          <a:bodyPr/>
          <a:lstStyle/>
          <a:p>
            <a:pPr marL="0" indent="0">
              <a:buNone/>
            </a:pPr>
            <a:r>
              <a:rPr lang="en-US" dirty="0"/>
              <a:t>A large part of games’ transformative potential thus remains either unrealized or invisible (Paolo </a:t>
            </a:r>
            <a:r>
              <a:rPr lang="en-US" dirty="0" err="1"/>
              <a:t>Pedercini</a:t>
            </a:r>
            <a:r>
              <a:rPr lang="en-US" dirty="0"/>
              <a:t>, 2014). But how can we intentionally design for personal transformation without pre-determining the kind of change the game should ignite or seeks to impose upon its players? How can we facilitate profound, organic inner shifts through our designs that allow players to “respond to them of themselves, with recognition, uncoerced[?]” (Campbell 1991, p.3).</a:t>
            </a:r>
          </a:p>
          <a:p>
            <a:pPr marL="0" indent="0">
              <a:buNone/>
            </a:pPr>
            <a:endParaRPr lang="en-US" dirty="0"/>
          </a:p>
          <a:p>
            <a:pPr marL="0" indent="0">
              <a:buNone/>
            </a:pPr>
            <a:r>
              <a:rPr lang="en-US" b="1" dirty="0"/>
              <a:t>GAMES ARE NOT JUST COMPLEX SYSTEMS | MECHANICS</a:t>
            </a:r>
          </a:p>
        </p:txBody>
      </p:sp>
      <p:sp>
        <p:nvSpPr>
          <p:cNvPr id="7" name="Rectangle 6">
            <a:extLst>
              <a:ext uri="{FF2B5EF4-FFF2-40B4-BE49-F238E27FC236}">
                <a16:creationId xmlns:a16="http://schemas.microsoft.com/office/drawing/2014/main" id="{E567EA06-7D88-C443-A238-41B549D171C6}"/>
              </a:ext>
            </a:extLst>
          </p:cNvPr>
          <p:cNvSpPr/>
          <p:nvPr/>
        </p:nvSpPr>
        <p:spPr>
          <a:xfrm>
            <a:off x="0" y="1828800"/>
            <a:ext cx="3276600" cy="344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700" dirty="0"/>
              <a:t>KNOWLEDGE OF A SYSTEM IS NOT EMPATHY</a:t>
            </a:r>
          </a:p>
          <a:p>
            <a:pPr algn="r"/>
            <a:r>
              <a:rPr lang="en-US" sz="2700" dirty="0"/>
              <a:t>AND DOES NOT PRESUPPOSE TRANSFORMATION</a:t>
            </a:r>
          </a:p>
        </p:txBody>
      </p:sp>
    </p:spTree>
    <p:extLst>
      <p:ext uri="{BB962C8B-B14F-4D97-AF65-F5344CB8AC3E}">
        <p14:creationId xmlns:p14="http://schemas.microsoft.com/office/powerpoint/2010/main" val="282207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284EF-4BE0-1746-90A5-18CF0FF53ED0}"/>
              </a:ext>
            </a:extLst>
          </p:cNvPr>
          <p:cNvSpPr>
            <a:spLocks noGrp="1"/>
          </p:cNvSpPr>
          <p:nvPr>
            <p:ph idx="1"/>
          </p:nvPr>
        </p:nvSpPr>
        <p:spPr>
          <a:xfrm>
            <a:off x="685800" y="5334000"/>
            <a:ext cx="3124200" cy="579885"/>
          </a:xfrm>
        </p:spPr>
        <p:txBody>
          <a:bodyPr/>
          <a:lstStyle/>
          <a:p>
            <a:pPr marL="0" indent="0">
              <a:buNone/>
            </a:pPr>
            <a:r>
              <a:rPr lang="en-US"/>
              <a:t>Space Invaders 1978</a:t>
            </a:r>
            <a:endParaRPr lang="en-US" dirty="0"/>
          </a:p>
        </p:txBody>
      </p:sp>
      <p:sp>
        <p:nvSpPr>
          <p:cNvPr id="4" name="Content Placeholder 2">
            <a:extLst>
              <a:ext uri="{FF2B5EF4-FFF2-40B4-BE49-F238E27FC236}">
                <a16:creationId xmlns:a16="http://schemas.microsoft.com/office/drawing/2014/main" id="{877DE09A-24D3-6344-827C-D5A6A87FEAE5}"/>
              </a:ext>
            </a:extLst>
          </p:cNvPr>
          <p:cNvSpPr txBox="1">
            <a:spLocks/>
          </p:cNvSpPr>
          <p:nvPr/>
        </p:nvSpPr>
        <p:spPr>
          <a:xfrm>
            <a:off x="8153400" y="5333999"/>
            <a:ext cx="3352800" cy="57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t>Missile Command 1982</a:t>
            </a:r>
          </a:p>
        </p:txBody>
      </p:sp>
      <p:pic>
        <p:nvPicPr>
          <p:cNvPr id="6" name="Picture 5">
            <a:extLst>
              <a:ext uri="{FF2B5EF4-FFF2-40B4-BE49-F238E27FC236}">
                <a16:creationId xmlns:a16="http://schemas.microsoft.com/office/drawing/2014/main" id="{4D7CD5B7-D3D9-914E-B1B3-5014F7FE7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544319"/>
            <a:ext cx="5638800" cy="3759200"/>
          </a:xfrm>
          <a:prstGeom prst="rect">
            <a:avLst/>
          </a:prstGeom>
        </p:spPr>
      </p:pic>
      <p:pic>
        <p:nvPicPr>
          <p:cNvPr id="8" name="Picture 7">
            <a:extLst>
              <a:ext uri="{FF2B5EF4-FFF2-40B4-BE49-F238E27FC236}">
                <a16:creationId xmlns:a16="http://schemas.microsoft.com/office/drawing/2014/main" id="{56193C0E-9C0D-594C-91B0-D6E761827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19600" cy="5303520"/>
          </a:xfrm>
          <a:prstGeom prst="rect">
            <a:avLst/>
          </a:prstGeom>
        </p:spPr>
      </p:pic>
      <p:sp>
        <p:nvSpPr>
          <p:cNvPr id="2" name="Title 1">
            <a:extLst>
              <a:ext uri="{FF2B5EF4-FFF2-40B4-BE49-F238E27FC236}">
                <a16:creationId xmlns:a16="http://schemas.microsoft.com/office/drawing/2014/main" id="{89A06ADC-12EB-FF41-82DF-BBC09E4ACC74}"/>
              </a:ext>
            </a:extLst>
          </p:cNvPr>
          <p:cNvSpPr>
            <a:spLocks noGrp="1"/>
          </p:cNvSpPr>
          <p:nvPr>
            <p:ph type="title"/>
          </p:nvPr>
        </p:nvSpPr>
        <p:spPr>
          <a:xfrm>
            <a:off x="3581400" y="764373"/>
            <a:ext cx="7924800" cy="1293028"/>
          </a:xfrm>
        </p:spPr>
        <p:txBody>
          <a:bodyPr/>
          <a:lstStyle/>
          <a:p>
            <a:r>
              <a:rPr lang="en-US" dirty="0"/>
              <a:t>CONTEXT CAN BE EVERYTHING</a:t>
            </a:r>
          </a:p>
        </p:txBody>
      </p:sp>
    </p:spTree>
    <p:extLst>
      <p:ext uri="{BB962C8B-B14F-4D97-AF65-F5344CB8AC3E}">
        <p14:creationId xmlns:p14="http://schemas.microsoft.com/office/powerpoint/2010/main" val="325412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4B25D-1359-B74F-8C3C-C0D8B7247162}"/>
              </a:ext>
            </a:extLst>
          </p:cNvPr>
          <p:cNvSpPr/>
          <p:nvPr/>
        </p:nvSpPr>
        <p:spPr>
          <a:xfrm>
            <a:off x="0" y="2895600"/>
            <a:ext cx="12192000" cy="1066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linkClick r:id="rId2">
                  <a:extLst>
                    <a:ext uri="{A12FA001-AC4F-418D-AE19-62706E023703}">
                      <ahyp:hlinkClr xmlns:ahyp="http://schemas.microsoft.com/office/drawing/2018/hyperlinkcolor" val="tx"/>
                    </a:ext>
                  </a:extLst>
                </a:hlinkClick>
              </a:rPr>
              <a:t>A VIDEO WAS HERE, AND IS AVAILABLE AT: https://youtu.be/EjBNro2cbI8</a:t>
            </a:r>
            <a:endParaRPr lang="en-US" dirty="0">
              <a:solidFill>
                <a:schemeClr val="tx1"/>
              </a:solidFill>
            </a:endParaRPr>
          </a:p>
        </p:txBody>
      </p:sp>
    </p:spTree>
    <p:extLst>
      <p:ext uri="{BB962C8B-B14F-4D97-AF65-F5344CB8AC3E}">
        <p14:creationId xmlns:p14="http://schemas.microsoft.com/office/powerpoint/2010/main" val="390849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794D-B566-3248-A96A-5AFB55AFC9F2}"/>
              </a:ext>
            </a:extLst>
          </p:cNvPr>
          <p:cNvSpPr>
            <a:spLocks noGrp="1"/>
          </p:cNvSpPr>
          <p:nvPr>
            <p:ph type="title"/>
          </p:nvPr>
        </p:nvSpPr>
        <p:spPr/>
        <p:txBody>
          <a:bodyPr/>
          <a:lstStyle/>
          <a:p>
            <a:endParaRPr lang="en-US"/>
          </a:p>
        </p:txBody>
      </p:sp>
      <p:pic>
        <p:nvPicPr>
          <p:cNvPr id="5" name="Content Placeholder 4" descr="A close up of a sign&#10;&#10;Description automatically generated">
            <a:extLst>
              <a:ext uri="{FF2B5EF4-FFF2-40B4-BE49-F238E27FC236}">
                <a16:creationId xmlns:a16="http://schemas.microsoft.com/office/drawing/2014/main" id="{27544750-4BD6-5344-8218-5E14DA35E9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373"/>
            <a:ext cx="12192000" cy="4927600"/>
          </a:xfrm>
        </p:spPr>
      </p:pic>
    </p:spTree>
    <p:extLst>
      <p:ext uri="{BB962C8B-B14F-4D97-AF65-F5344CB8AC3E}">
        <p14:creationId xmlns:p14="http://schemas.microsoft.com/office/powerpoint/2010/main" val="90845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29" y="3509846"/>
            <a:ext cx="2971800" cy="1937656"/>
          </a:xfrm>
          <a:ln w="25400">
            <a:solidFill>
              <a:schemeClr val="tx1"/>
            </a:solidFill>
          </a:ln>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31860" y="3512921"/>
            <a:ext cx="2863769" cy="1934580"/>
          </a:xfrm>
          <a:prstGeom prst="rect">
            <a:avLst/>
          </a:prstGeom>
          <a:ln w="25400">
            <a:solidFill>
              <a:schemeClr val="tx1"/>
            </a:solidFill>
          </a:ln>
        </p:spPr>
      </p:pic>
      <p:pic>
        <p:nvPicPr>
          <p:cNvPr id="3" name="Picture 2">
            <a:extLst>
              <a:ext uri="{FF2B5EF4-FFF2-40B4-BE49-F238E27FC236}">
                <a16:creationId xmlns:a16="http://schemas.microsoft.com/office/drawing/2014/main" id="{90BCFE95-1D20-4CC6-8F26-BA06924580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99229" y="3509846"/>
            <a:ext cx="3361232" cy="1937656"/>
          </a:xfrm>
          <a:prstGeom prst="rect">
            <a:avLst/>
          </a:prstGeom>
          <a:ln w="25400">
            <a:solidFill>
              <a:schemeClr val="tx1"/>
            </a:solidFill>
          </a:ln>
        </p:spPr>
      </p:pic>
      <p:pic>
        <p:nvPicPr>
          <p:cNvPr id="5" name="Picture 4">
            <a:extLst>
              <a:ext uri="{FF2B5EF4-FFF2-40B4-BE49-F238E27FC236}">
                <a16:creationId xmlns:a16="http://schemas.microsoft.com/office/drawing/2014/main" id="{2249138E-9E52-4E72-BE3C-10161FE2A65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60461" y="3512921"/>
            <a:ext cx="3191968" cy="1934579"/>
          </a:xfrm>
          <a:prstGeom prst="rect">
            <a:avLst/>
          </a:prstGeom>
          <a:ln w="25400">
            <a:solidFill>
              <a:schemeClr val="tx1"/>
            </a:solidFill>
          </a:ln>
        </p:spPr>
      </p:pic>
      <p:cxnSp>
        <p:nvCxnSpPr>
          <p:cNvPr id="10" name="Straight Connector 9"/>
          <p:cNvCxnSpPr/>
          <p:nvPr/>
        </p:nvCxnSpPr>
        <p:spPr>
          <a:xfrm>
            <a:off x="3629" y="5464193"/>
            <a:ext cx="1219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772" y="3512922"/>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1D614E5-C743-40B1-9F36-977D0F42AD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2" y="0"/>
            <a:ext cx="12192000" cy="3511296"/>
          </a:xfrm>
          <a:prstGeom prst="rect">
            <a:avLst/>
          </a:prstGeom>
        </p:spPr>
      </p:pic>
    </p:spTree>
    <p:extLst>
      <p:ext uri="{BB962C8B-B14F-4D97-AF65-F5344CB8AC3E}">
        <p14:creationId xmlns:p14="http://schemas.microsoft.com/office/powerpoint/2010/main" val="3528587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monitor, computer, laptop&#10;&#10;Description automatically generated">
            <a:extLst>
              <a:ext uri="{FF2B5EF4-FFF2-40B4-BE49-F238E27FC236}">
                <a16:creationId xmlns:a16="http://schemas.microsoft.com/office/drawing/2014/main" id="{E4BB71C8-9435-614F-9B4F-952FD3734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1517649"/>
            <a:ext cx="6109855" cy="3811653"/>
          </a:xfrm>
          <a:prstGeom prst="rect">
            <a:avLst/>
          </a:prstGeom>
        </p:spPr>
      </p:pic>
      <p:pic>
        <p:nvPicPr>
          <p:cNvPr id="5" name="Picture 4" descr="A picture containing light, large, people, flying&#10;&#10;Description automatically generated">
            <a:extLst>
              <a:ext uri="{FF2B5EF4-FFF2-40B4-BE49-F238E27FC236}">
                <a16:creationId xmlns:a16="http://schemas.microsoft.com/office/drawing/2014/main" id="{1E3759BA-D7FE-E747-AA23-29C0DEC8D2D9}"/>
              </a:ext>
            </a:extLst>
          </p:cNvPr>
          <p:cNvPicPr>
            <a:picLocks noChangeAspect="1"/>
          </p:cNvPicPr>
          <p:nvPr/>
        </p:nvPicPr>
        <p:blipFill rotWithShape="1">
          <a:blip r:embed="rId3">
            <a:extLst>
              <a:ext uri="{28A0092B-C50C-407E-A947-70E740481C1C}">
                <a14:useLocalDpi xmlns:a14="http://schemas.microsoft.com/office/drawing/2010/main" val="0"/>
              </a:ext>
            </a:extLst>
          </a:blip>
          <a:srcRect r="19328"/>
          <a:stretch/>
        </p:blipFill>
        <p:spPr>
          <a:xfrm>
            <a:off x="6096000" y="1958172"/>
            <a:ext cx="6096000" cy="2916936"/>
          </a:xfrm>
          <a:prstGeom prst="rect">
            <a:avLst/>
          </a:prstGeom>
        </p:spPr>
      </p:pic>
      <p:sp>
        <p:nvSpPr>
          <p:cNvPr id="6" name="TextBox 5">
            <a:extLst>
              <a:ext uri="{FF2B5EF4-FFF2-40B4-BE49-F238E27FC236}">
                <a16:creationId xmlns:a16="http://schemas.microsoft.com/office/drawing/2014/main" id="{A5D7AA0B-6AA3-A74C-AC46-396BD981A0BB}"/>
              </a:ext>
            </a:extLst>
          </p:cNvPr>
          <p:cNvSpPr txBox="1"/>
          <p:nvPr/>
        </p:nvSpPr>
        <p:spPr>
          <a:xfrm>
            <a:off x="762000" y="5239315"/>
            <a:ext cx="10134600" cy="646331"/>
          </a:xfrm>
          <a:prstGeom prst="rect">
            <a:avLst/>
          </a:prstGeom>
          <a:noFill/>
        </p:spPr>
        <p:txBody>
          <a:bodyPr wrap="square" rtlCol="0">
            <a:spAutoFit/>
          </a:bodyPr>
          <a:lstStyle/>
          <a:p>
            <a:r>
              <a:rPr lang="en-US" i="1" dirty="0"/>
              <a:t>Fragile Equilibrium</a:t>
            </a:r>
            <a:r>
              <a:rPr lang="en-US" dirty="0"/>
              <a:t> in both ‘</a:t>
            </a:r>
            <a:r>
              <a:rPr lang="en-US" dirty="0" err="1"/>
              <a:t>shmup</a:t>
            </a:r>
            <a:r>
              <a:rPr lang="en-US" dirty="0"/>
              <a:t> facing mode’ (left) and ‘repair mode’ (right).  </a:t>
            </a:r>
          </a:p>
          <a:p>
            <a:endParaRPr lang="en-US" dirty="0"/>
          </a:p>
        </p:txBody>
      </p:sp>
    </p:spTree>
    <p:extLst>
      <p:ext uri="{BB962C8B-B14F-4D97-AF65-F5344CB8AC3E}">
        <p14:creationId xmlns:p14="http://schemas.microsoft.com/office/powerpoint/2010/main" val="340767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6EB9E2D-88E3-4733-87F3-511DE20226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5925" y="2725313"/>
            <a:ext cx="3332675" cy="1807438"/>
          </a:xfrm>
          <a:prstGeom prst="rect">
            <a:avLst/>
          </a:prstGeom>
        </p:spPr>
      </p:pic>
      <p:pic>
        <p:nvPicPr>
          <p:cNvPr id="13" name="Picture 12">
            <a:extLst>
              <a:ext uri="{FF2B5EF4-FFF2-40B4-BE49-F238E27FC236}">
                <a16:creationId xmlns:a16="http://schemas.microsoft.com/office/drawing/2014/main" id="{BFAC0601-7D61-4D20-83D9-939DB797CD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0800000" flipH="1" flipV="1">
            <a:off x="4025231" y="4532752"/>
            <a:ext cx="2706909" cy="1487050"/>
          </a:xfrm>
          <a:prstGeom prst="rect">
            <a:avLst/>
          </a:prstGeom>
          <a:ln w="19050">
            <a:solidFill>
              <a:schemeClr val="tx1"/>
            </a:solidFill>
          </a:ln>
        </p:spPr>
      </p:pic>
      <p:pic>
        <p:nvPicPr>
          <p:cNvPr id="15" name="Picture 14">
            <a:extLst>
              <a:ext uri="{FF2B5EF4-FFF2-40B4-BE49-F238E27FC236}">
                <a16:creationId xmlns:a16="http://schemas.microsoft.com/office/drawing/2014/main" id="{AC5194CC-3569-4269-A0B4-D8B39CFA33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flipH="1" flipV="1">
            <a:off x="4025229" y="3048000"/>
            <a:ext cx="2706912" cy="1488041"/>
          </a:xfrm>
          <a:prstGeom prst="rect">
            <a:avLst/>
          </a:prstGeom>
          <a:ln w="19050">
            <a:solidFill>
              <a:schemeClr val="tx1"/>
            </a:solidFill>
          </a:ln>
        </p:spPr>
      </p:pic>
      <p:pic>
        <p:nvPicPr>
          <p:cNvPr id="17" name="Picture 16">
            <a:extLst>
              <a:ext uri="{FF2B5EF4-FFF2-40B4-BE49-F238E27FC236}">
                <a16:creationId xmlns:a16="http://schemas.microsoft.com/office/drawing/2014/main" id="{3B41CE68-C7EB-4556-A66A-7F7F4D9008D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0800000" flipH="1" flipV="1">
            <a:off x="4025227" y="1559960"/>
            <a:ext cx="2700293" cy="1488040"/>
          </a:xfrm>
          <a:prstGeom prst="rect">
            <a:avLst/>
          </a:prstGeom>
          <a:ln w="19050">
            <a:solidFill>
              <a:schemeClr val="tx1"/>
            </a:solidFill>
          </a:ln>
        </p:spPr>
      </p:pic>
      <p:pic>
        <p:nvPicPr>
          <p:cNvPr id="19" name="Picture 18">
            <a:extLst>
              <a:ext uri="{FF2B5EF4-FFF2-40B4-BE49-F238E27FC236}">
                <a16:creationId xmlns:a16="http://schemas.microsoft.com/office/drawing/2014/main" id="{D1AE600F-FC79-4CCB-9B66-FFC26D7C274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0800000" flipH="1" flipV="1">
            <a:off x="4005642" y="0"/>
            <a:ext cx="2693541" cy="1563249"/>
          </a:xfrm>
          <a:prstGeom prst="rect">
            <a:avLst/>
          </a:prstGeom>
          <a:ln w="19050">
            <a:solidFill>
              <a:schemeClr val="tx1"/>
            </a:solidFill>
          </a:ln>
        </p:spPr>
      </p:pic>
      <p:pic>
        <p:nvPicPr>
          <p:cNvPr id="21" name="Picture 20">
            <a:extLst>
              <a:ext uri="{FF2B5EF4-FFF2-40B4-BE49-F238E27FC236}">
                <a16:creationId xmlns:a16="http://schemas.microsoft.com/office/drawing/2014/main" id="{940E20FF-3978-449A-809E-BA827D125A0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0800000" flipV="1">
            <a:off x="-2" y="4549499"/>
            <a:ext cx="1404556" cy="673048"/>
          </a:xfrm>
          <a:prstGeom prst="rect">
            <a:avLst/>
          </a:prstGeom>
          <a:ln w="19050">
            <a:solidFill>
              <a:schemeClr val="tx1"/>
            </a:solidFill>
          </a:ln>
        </p:spPr>
      </p:pic>
      <p:pic>
        <p:nvPicPr>
          <p:cNvPr id="5" name="Picture 4">
            <a:extLst>
              <a:ext uri="{FF2B5EF4-FFF2-40B4-BE49-F238E27FC236}">
                <a16:creationId xmlns:a16="http://schemas.microsoft.com/office/drawing/2014/main" id="{A6B1C1C8-268D-42C2-988A-5AF18983B90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 y="-1"/>
            <a:ext cx="4005645" cy="2683487"/>
          </a:xfrm>
          <a:prstGeom prst="rect">
            <a:avLst/>
          </a:prstGeom>
          <a:ln w="19050">
            <a:solidFill>
              <a:schemeClr val="tx1"/>
            </a:solidFill>
          </a:ln>
        </p:spPr>
      </p:pic>
      <p:pic>
        <p:nvPicPr>
          <p:cNvPr id="11" name="Picture 10">
            <a:extLst>
              <a:ext uri="{FF2B5EF4-FFF2-40B4-BE49-F238E27FC236}">
                <a16:creationId xmlns:a16="http://schemas.microsoft.com/office/drawing/2014/main" id="{E4A850C6-D469-4C80-B82F-EB8B85CBE50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0800000" flipH="1" flipV="1">
            <a:off x="1404556" y="4549499"/>
            <a:ext cx="2601088" cy="1470301"/>
          </a:xfrm>
          <a:prstGeom prst="rect">
            <a:avLst/>
          </a:prstGeom>
          <a:ln w="19050">
            <a:solidFill>
              <a:schemeClr val="tx1"/>
            </a:solidFill>
          </a:ln>
        </p:spPr>
      </p:pic>
      <p:pic>
        <p:nvPicPr>
          <p:cNvPr id="27" name="Picture 26">
            <a:extLst>
              <a:ext uri="{FF2B5EF4-FFF2-40B4-BE49-F238E27FC236}">
                <a16:creationId xmlns:a16="http://schemas.microsoft.com/office/drawing/2014/main" id="{2942C065-9BF9-4F9C-B9B7-B0432AF6EEF9}"/>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5222547"/>
            <a:ext cx="1381980" cy="797254"/>
          </a:xfrm>
          <a:prstGeom prst="rect">
            <a:avLst/>
          </a:prstGeom>
          <a:ln w="19050">
            <a:solidFill>
              <a:schemeClr val="tx1"/>
            </a:solidFill>
          </a:ln>
        </p:spPr>
      </p:pic>
      <p:pic>
        <p:nvPicPr>
          <p:cNvPr id="7" name="Picture 6">
            <a:extLst>
              <a:ext uri="{FF2B5EF4-FFF2-40B4-BE49-F238E27FC236}">
                <a16:creationId xmlns:a16="http://schemas.microsoft.com/office/drawing/2014/main" id="{51B3FF2C-2E68-4DD6-90BC-7935E965311A}"/>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725520" y="3048000"/>
            <a:ext cx="5466480" cy="2971801"/>
          </a:xfrm>
          <a:prstGeom prst="rect">
            <a:avLst/>
          </a:prstGeom>
          <a:ln w="19050">
            <a:solidFill>
              <a:schemeClr val="tx1"/>
            </a:solidFill>
          </a:ln>
        </p:spPr>
      </p:pic>
      <p:pic>
        <p:nvPicPr>
          <p:cNvPr id="9" name="Picture 8">
            <a:extLst>
              <a:ext uri="{FF2B5EF4-FFF2-40B4-BE49-F238E27FC236}">
                <a16:creationId xmlns:a16="http://schemas.microsoft.com/office/drawing/2014/main" id="{90809DA2-992C-42EF-AA6F-F9213145A1CB}"/>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718768" y="0"/>
            <a:ext cx="5479649" cy="3048000"/>
          </a:xfrm>
          <a:prstGeom prst="rect">
            <a:avLst/>
          </a:prstGeom>
          <a:ln w="19050">
            <a:solidFill>
              <a:schemeClr val="tx1"/>
            </a:solidFill>
          </a:ln>
        </p:spPr>
      </p:pic>
      <p:sp>
        <p:nvSpPr>
          <p:cNvPr id="28" name="Rectangle 27">
            <a:extLst>
              <a:ext uri="{FF2B5EF4-FFF2-40B4-BE49-F238E27FC236}">
                <a16:creationId xmlns:a16="http://schemas.microsoft.com/office/drawing/2014/main" id="{5B6C7ED1-5F75-4870-BB6C-25EA321A113C}"/>
              </a:ext>
            </a:extLst>
          </p:cNvPr>
          <p:cNvSpPr/>
          <p:nvPr/>
        </p:nvSpPr>
        <p:spPr>
          <a:xfrm>
            <a:off x="0" y="3796540"/>
            <a:ext cx="12192000" cy="2223259"/>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4F90D7B1-387C-4D1E-99FB-63240C44119A}"/>
              </a:ext>
            </a:extLst>
          </p:cNvPr>
          <p:cNvSpPr>
            <a:spLocks noGrp="1"/>
          </p:cNvSpPr>
          <p:nvPr>
            <p:ph type="title"/>
          </p:nvPr>
        </p:nvSpPr>
        <p:spPr>
          <a:xfrm>
            <a:off x="2286001" y="5298040"/>
            <a:ext cx="9738756" cy="875433"/>
          </a:xfrm>
        </p:spPr>
        <p:txBody>
          <a:bodyPr/>
          <a:lstStyle/>
          <a:p>
            <a:r>
              <a:rPr lang="en-US" dirty="0"/>
              <a:t>A lot went into this metaphor…</a:t>
            </a:r>
          </a:p>
        </p:txBody>
      </p:sp>
    </p:spTree>
    <p:extLst>
      <p:ext uri="{BB962C8B-B14F-4D97-AF65-F5344CB8AC3E}">
        <p14:creationId xmlns:p14="http://schemas.microsoft.com/office/powerpoint/2010/main" val="88452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33902C-72E4-4957-829F-8950B7E622CF}"/>
              </a:ext>
            </a:extLst>
          </p:cNvPr>
          <p:cNvSpPr/>
          <p:nvPr/>
        </p:nvSpPr>
        <p:spPr>
          <a:xfrm>
            <a:off x="0" y="-1"/>
            <a:ext cx="12192000" cy="5897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BEE713F5-7094-48D5-B5FD-BF169E25E7C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5241"/>
            <a:ext cx="6781800" cy="580432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CC4F275-6CA6-4A3F-B6EE-C98B5C5677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6979" y="169847"/>
            <a:ext cx="5193361" cy="1735153"/>
          </a:xfrm>
          <a:prstGeom prst="rect">
            <a:avLst/>
          </a:prstGeom>
        </p:spPr>
      </p:pic>
      <p:pic>
        <p:nvPicPr>
          <p:cNvPr id="10" name="Picture 9" descr="A picture containing text, whiteboard&#10;&#10;Description automatically generated">
            <a:extLst>
              <a:ext uri="{FF2B5EF4-FFF2-40B4-BE49-F238E27FC236}">
                <a16:creationId xmlns:a16="http://schemas.microsoft.com/office/drawing/2014/main" id="{4EA6E5FA-347E-48A8-B188-84D217A1B7F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46238" y="2057399"/>
            <a:ext cx="5193361" cy="3660809"/>
          </a:xfrm>
          <a:prstGeom prst="rect">
            <a:avLst/>
          </a:prstGeom>
        </p:spPr>
      </p:pic>
    </p:spTree>
    <p:extLst>
      <p:ext uri="{BB962C8B-B14F-4D97-AF65-F5344CB8AC3E}">
        <p14:creationId xmlns:p14="http://schemas.microsoft.com/office/powerpoint/2010/main" val="286885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9F259-3DF9-45BE-811B-C23E7F2B9A1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6" name="Rectangle 5">
            <a:extLst>
              <a:ext uri="{FF2B5EF4-FFF2-40B4-BE49-F238E27FC236}">
                <a16:creationId xmlns:a16="http://schemas.microsoft.com/office/drawing/2014/main" id="{7BCFB6C8-6E63-46F2-B2D6-D9408173CB72}"/>
              </a:ext>
            </a:extLst>
          </p:cNvPr>
          <p:cNvSpPr/>
          <p:nvPr/>
        </p:nvSpPr>
        <p:spPr>
          <a:xfrm flipH="1">
            <a:off x="0" y="0"/>
            <a:ext cx="12192000" cy="5867400"/>
          </a:xfrm>
          <a:prstGeom prst="rect">
            <a:avLst/>
          </a:prstGeom>
          <a:gradFill>
            <a:gsLst>
              <a:gs pos="91000">
                <a:srgbClr val="000000">
                  <a:alpha val="0"/>
                </a:srgbClr>
              </a:gs>
              <a:gs pos="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6710-3A75-4B9A-A8D3-F553A3C510A1}"/>
              </a:ext>
            </a:extLst>
          </p:cNvPr>
          <p:cNvSpPr>
            <a:spLocks noGrp="1"/>
          </p:cNvSpPr>
          <p:nvPr>
            <p:ph type="title"/>
          </p:nvPr>
        </p:nvSpPr>
        <p:spPr>
          <a:xfrm>
            <a:off x="457200" y="764373"/>
            <a:ext cx="11049000" cy="1293028"/>
          </a:xfrm>
        </p:spPr>
        <p:txBody>
          <a:bodyPr/>
          <a:lstStyle/>
          <a:p>
            <a:pPr algn="l"/>
            <a:r>
              <a:rPr lang="en-US" dirty="0"/>
              <a:t>Today’s Talk</a:t>
            </a:r>
          </a:p>
        </p:txBody>
      </p:sp>
      <p:sp>
        <p:nvSpPr>
          <p:cNvPr id="3" name="Content Placeholder 2">
            <a:extLst>
              <a:ext uri="{FF2B5EF4-FFF2-40B4-BE49-F238E27FC236}">
                <a16:creationId xmlns:a16="http://schemas.microsoft.com/office/drawing/2014/main" id="{294C24E5-A228-4647-BFF1-889234DBD6E2}"/>
              </a:ext>
            </a:extLst>
          </p:cNvPr>
          <p:cNvSpPr>
            <a:spLocks noGrp="1"/>
          </p:cNvSpPr>
          <p:nvPr>
            <p:ph idx="1"/>
          </p:nvPr>
        </p:nvSpPr>
        <p:spPr>
          <a:xfrm>
            <a:off x="304800" y="1413875"/>
            <a:ext cx="9067800" cy="2590800"/>
          </a:xfrm>
        </p:spPr>
        <p:txBody>
          <a:bodyPr/>
          <a:lstStyle/>
          <a:p>
            <a:r>
              <a:rPr lang="en-US" dirty="0"/>
              <a:t>Intro in 2 minutes</a:t>
            </a:r>
          </a:p>
          <a:p>
            <a:r>
              <a:rPr lang="en-US" dirty="0"/>
              <a:t>Overview of Fragile Equilibrium: An Action Game of Melancholic Balance</a:t>
            </a:r>
          </a:p>
          <a:p>
            <a:r>
              <a:rPr lang="en-US" dirty="0"/>
              <a:t>Ruins and Nostalgia in Fragile Equilibrium</a:t>
            </a:r>
          </a:p>
          <a:p>
            <a:r>
              <a:rPr lang="en-US" dirty="0"/>
              <a:t>A Case for Experiential Games</a:t>
            </a:r>
          </a:p>
          <a:p>
            <a:r>
              <a:rPr lang="en-US" dirty="0"/>
              <a:t>A Model for Transformational Game Design / Designing for Psychological and Emotional Resonance</a:t>
            </a:r>
          </a:p>
          <a:p>
            <a:r>
              <a:rPr lang="en-US" dirty="0"/>
              <a:t>Current thinking &amp; challenges</a:t>
            </a:r>
          </a:p>
          <a:p>
            <a:r>
              <a:rPr lang="en-US" dirty="0"/>
              <a:t>Request for Feedback &amp; Critique</a:t>
            </a:r>
          </a:p>
        </p:txBody>
      </p:sp>
      <p:cxnSp>
        <p:nvCxnSpPr>
          <p:cNvPr id="7" name="Straight Connector 6">
            <a:extLst>
              <a:ext uri="{FF2B5EF4-FFF2-40B4-BE49-F238E27FC236}">
                <a16:creationId xmlns:a16="http://schemas.microsoft.com/office/drawing/2014/main" id="{14360CA9-6068-4645-9A6B-7B7B6F05D725}"/>
              </a:ext>
            </a:extLst>
          </p:cNvPr>
          <p:cNvCxnSpPr/>
          <p:nvPr/>
        </p:nvCxnSpPr>
        <p:spPr>
          <a:xfrm>
            <a:off x="0" y="585046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0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383F59-5475-44DC-8FE8-AB0D3B4B314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8610600" cy="5948362"/>
          </a:xfrm>
          <a:prstGeom prst="rect">
            <a:avLst/>
          </a:prstGeom>
        </p:spPr>
      </p:pic>
      <p:sp>
        <p:nvSpPr>
          <p:cNvPr id="6" name="Rectangle 5">
            <a:extLst>
              <a:ext uri="{FF2B5EF4-FFF2-40B4-BE49-F238E27FC236}">
                <a16:creationId xmlns:a16="http://schemas.microsoft.com/office/drawing/2014/main" id="{8E6B1111-9A6F-4D1C-A6CB-106D2281BE26}"/>
              </a:ext>
            </a:extLst>
          </p:cNvPr>
          <p:cNvSpPr/>
          <p:nvPr/>
        </p:nvSpPr>
        <p:spPr>
          <a:xfrm>
            <a:off x="304800" y="0"/>
            <a:ext cx="8305800" cy="5943600"/>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368DFB-3A3E-4655-979B-E312DD006B8D}"/>
              </a:ext>
            </a:extLst>
          </p:cNvPr>
          <p:cNvSpPr>
            <a:spLocks noGrp="1"/>
          </p:cNvSpPr>
          <p:nvPr>
            <p:ph idx="1"/>
          </p:nvPr>
        </p:nvSpPr>
        <p:spPr>
          <a:xfrm>
            <a:off x="3962400" y="2057400"/>
            <a:ext cx="8001000" cy="4024125"/>
          </a:xfrm>
        </p:spPr>
        <p:txBody>
          <a:bodyPr/>
          <a:lstStyle/>
          <a:p>
            <a:r>
              <a:rPr lang="en-US" dirty="0"/>
              <a:t>This whole game is a metaphor for living and coping with depression and anxiety</a:t>
            </a:r>
          </a:p>
          <a:p>
            <a:r>
              <a:rPr lang="en-US" dirty="0"/>
              <a:t>It is intended not as an educational game, but as an </a:t>
            </a:r>
            <a:r>
              <a:rPr lang="en-US" b="1" dirty="0"/>
              <a:t>experiential </a:t>
            </a:r>
            <a:r>
              <a:rPr lang="en-US" dirty="0"/>
              <a:t>game.</a:t>
            </a:r>
          </a:p>
          <a:p>
            <a:r>
              <a:rPr lang="en-US" dirty="0"/>
              <a:t>The idea is to simply convey a feeling – the idea of compression, of balance, of a constant need to evaluate and course correct in the midst of other action and experience</a:t>
            </a:r>
          </a:p>
          <a:p>
            <a:pPr marL="0" indent="0">
              <a:buNone/>
            </a:pPr>
            <a:endParaRPr lang="en-US" dirty="0"/>
          </a:p>
        </p:txBody>
      </p:sp>
      <p:sp>
        <p:nvSpPr>
          <p:cNvPr id="2" name="Title 1">
            <a:extLst>
              <a:ext uri="{FF2B5EF4-FFF2-40B4-BE49-F238E27FC236}">
                <a16:creationId xmlns:a16="http://schemas.microsoft.com/office/drawing/2014/main" id="{7D7DE446-B105-4822-99A9-A108B671339C}"/>
              </a:ext>
            </a:extLst>
          </p:cNvPr>
          <p:cNvSpPr>
            <a:spLocks noGrp="1"/>
          </p:cNvSpPr>
          <p:nvPr>
            <p:ph type="title"/>
          </p:nvPr>
        </p:nvSpPr>
        <p:spPr>
          <a:xfrm>
            <a:off x="1828800" y="764373"/>
            <a:ext cx="9677400" cy="1293028"/>
          </a:xfrm>
        </p:spPr>
        <p:txBody>
          <a:bodyPr/>
          <a:lstStyle/>
          <a:p>
            <a:r>
              <a:rPr lang="en-US" dirty="0"/>
              <a:t>So what is this really all about?</a:t>
            </a:r>
          </a:p>
        </p:txBody>
      </p:sp>
      <p:cxnSp>
        <p:nvCxnSpPr>
          <p:cNvPr id="8" name="Straight Connector 7">
            <a:extLst>
              <a:ext uri="{FF2B5EF4-FFF2-40B4-BE49-F238E27FC236}">
                <a16:creationId xmlns:a16="http://schemas.microsoft.com/office/drawing/2014/main" id="{8E762E82-A77B-4D0B-B009-8BD30F29EC87}"/>
              </a:ext>
            </a:extLst>
          </p:cNvPr>
          <p:cNvCxnSpPr/>
          <p:nvPr/>
        </p:nvCxnSpPr>
        <p:spPr>
          <a:xfrm>
            <a:off x="0" y="5943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32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481D-3864-F942-B02D-35C9BEC98F64}"/>
              </a:ext>
            </a:extLst>
          </p:cNvPr>
          <p:cNvSpPr>
            <a:spLocks noGrp="1"/>
          </p:cNvSpPr>
          <p:nvPr>
            <p:ph type="title"/>
          </p:nvPr>
        </p:nvSpPr>
        <p:spPr>
          <a:xfrm>
            <a:off x="76200" y="764373"/>
            <a:ext cx="11430000" cy="1293028"/>
          </a:xfrm>
        </p:spPr>
        <p:txBody>
          <a:bodyPr/>
          <a:lstStyle/>
          <a:p>
            <a:r>
              <a:rPr lang="en-US" dirty="0"/>
              <a:t>AN ARGUMENT FOR THE </a:t>
            </a:r>
            <a:r>
              <a:rPr lang="en-US" i="1" dirty="0"/>
              <a:t>EXPERIENTIAL</a:t>
            </a:r>
            <a:r>
              <a:rPr lang="en-US" dirty="0"/>
              <a:t> GAME</a:t>
            </a:r>
          </a:p>
        </p:txBody>
      </p:sp>
      <p:sp>
        <p:nvSpPr>
          <p:cNvPr id="3" name="Content Placeholder 2">
            <a:extLst>
              <a:ext uri="{FF2B5EF4-FFF2-40B4-BE49-F238E27FC236}">
                <a16:creationId xmlns:a16="http://schemas.microsoft.com/office/drawing/2014/main" id="{14C03B18-3A74-EC47-BA79-D5F4E1AE6D47}"/>
              </a:ext>
            </a:extLst>
          </p:cNvPr>
          <p:cNvSpPr>
            <a:spLocks noGrp="1"/>
          </p:cNvSpPr>
          <p:nvPr>
            <p:ph idx="1"/>
          </p:nvPr>
        </p:nvSpPr>
        <p:spPr>
          <a:xfrm>
            <a:off x="38100" y="1752600"/>
            <a:ext cx="11506200" cy="4024125"/>
          </a:xfrm>
        </p:spPr>
        <p:txBody>
          <a:bodyPr/>
          <a:lstStyle/>
          <a:p>
            <a:pPr marL="0" indent="0">
              <a:buNone/>
            </a:pPr>
            <a:r>
              <a:rPr lang="en-US" dirty="0"/>
              <a:t>     ACTIVE LEARNING THEORY (</a:t>
            </a:r>
            <a:r>
              <a:rPr lang="en-US" dirty="0" err="1"/>
              <a:t>Kiili</a:t>
            </a:r>
            <a:r>
              <a:rPr lang="en-US" dirty="0"/>
              <a:t> 2005, </a:t>
            </a:r>
            <a:r>
              <a:rPr lang="en-US" dirty="0" err="1"/>
              <a:t>Cziksentmihalyi</a:t>
            </a:r>
            <a:r>
              <a:rPr lang="en-US" dirty="0"/>
              <a:t> 1990)</a:t>
            </a:r>
          </a:p>
          <a:p>
            <a:pPr lvl="1"/>
            <a:r>
              <a:rPr lang="en-US" dirty="0"/>
              <a:t>concrete experience</a:t>
            </a:r>
          </a:p>
          <a:p>
            <a:pPr lvl="1"/>
            <a:r>
              <a:rPr lang="en-US" dirty="0"/>
              <a:t>reflective observation</a:t>
            </a:r>
          </a:p>
          <a:p>
            <a:pPr lvl="1"/>
            <a:r>
              <a:rPr lang="en-US" dirty="0"/>
              <a:t>abstract conceptualization</a:t>
            </a:r>
          </a:p>
          <a:p>
            <a:pPr lvl="1"/>
            <a:r>
              <a:rPr lang="en-US" dirty="0"/>
              <a:t>active experimentation</a:t>
            </a:r>
          </a:p>
          <a:p>
            <a:pPr marL="457200" lvl="1" indent="0">
              <a:buNone/>
            </a:pPr>
            <a:endParaRPr lang="en-US" dirty="0"/>
          </a:p>
          <a:p>
            <a:pPr marL="457200" lvl="1" indent="0">
              <a:buNone/>
            </a:pPr>
            <a:r>
              <a:rPr lang="en-US" dirty="0"/>
              <a:t>CONSTRUCTIVIST (Phillips, 1995) and and CONSTRUCTIONIST (</a:t>
            </a:r>
            <a:r>
              <a:rPr lang="en-US" dirty="0" err="1"/>
              <a:t>Papert</a:t>
            </a:r>
            <a:r>
              <a:rPr lang="en-US" dirty="0"/>
              <a:t>, 1991) theory</a:t>
            </a:r>
          </a:p>
          <a:p>
            <a:pPr marL="457200" lvl="1" indent="0">
              <a:buNone/>
            </a:pPr>
            <a:endParaRPr lang="en-US" dirty="0"/>
          </a:p>
          <a:p>
            <a:pPr marL="457200" lvl="1" indent="0">
              <a:buNone/>
            </a:pPr>
            <a:r>
              <a:rPr lang="en-US" dirty="0"/>
              <a:t>“the model stresses the continuous nature of learning and the appropriate feedback which provides the basis for a continuous process of goal-directed action” (</a:t>
            </a:r>
            <a:r>
              <a:rPr lang="en-US" dirty="0" err="1"/>
              <a:t>Kiili</a:t>
            </a:r>
            <a:r>
              <a:rPr lang="en-US" dirty="0"/>
              <a:t>, 2005). In other words, the experiential learning model promotes uninterrupted engagement with and reframing of certain concepts, cementing them through repetition and iteration within the learner’s own experience.”</a:t>
            </a:r>
          </a:p>
        </p:txBody>
      </p:sp>
    </p:spTree>
    <p:extLst>
      <p:ext uri="{BB962C8B-B14F-4D97-AF65-F5344CB8AC3E}">
        <p14:creationId xmlns:p14="http://schemas.microsoft.com/office/powerpoint/2010/main" val="78071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DE781E-8A18-4999-8F55-B9686DB77F8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171" y="0"/>
            <a:ext cx="12171829" cy="5867400"/>
          </a:xfrm>
          <a:prstGeom prst="rect">
            <a:avLst/>
          </a:prstGeom>
        </p:spPr>
      </p:pic>
      <p:sp>
        <p:nvSpPr>
          <p:cNvPr id="6" name="Rectangle 5">
            <a:extLst>
              <a:ext uri="{FF2B5EF4-FFF2-40B4-BE49-F238E27FC236}">
                <a16:creationId xmlns:a16="http://schemas.microsoft.com/office/drawing/2014/main" id="{0759DCDE-F5E6-4EB9-B202-C2512D272AA4}"/>
              </a:ext>
            </a:extLst>
          </p:cNvPr>
          <p:cNvSpPr/>
          <p:nvPr/>
        </p:nvSpPr>
        <p:spPr>
          <a:xfrm>
            <a:off x="20171" y="228600"/>
            <a:ext cx="12151658" cy="5638800"/>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4B537-36FD-43E3-B745-843CD75849CF}"/>
              </a:ext>
            </a:extLst>
          </p:cNvPr>
          <p:cNvSpPr>
            <a:spLocks noGrp="1"/>
          </p:cNvSpPr>
          <p:nvPr>
            <p:ph type="title"/>
          </p:nvPr>
        </p:nvSpPr>
        <p:spPr>
          <a:xfrm>
            <a:off x="685800" y="764373"/>
            <a:ext cx="10820400" cy="1293028"/>
          </a:xfrm>
        </p:spPr>
        <p:txBody>
          <a:bodyPr/>
          <a:lstStyle/>
          <a:p>
            <a:r>
              <a:rPr lang="en-US" dirty="0"/>
              <a:t>setting of the world consists of a form of ruination and nostalgia </a:t>
            </a:r>
          </a:p>
        </p:txBody>
      </p:sp>
      <p:sp>
        <p:nvSpPr>
          <p:cNvPr id="3" name="Content Placeholder 2">
            <a:extLst>
              <a:ext uri="{FF2B5EF4-FFF2-40B4-BE49-F238E27FC236}">
                <a16:creationId xmlns:a16="http://schemas.microsoft.com/office/drawing/2014/main" id="{12824A67-FB88-42FD-923C-1D45315B3C88}"/>
              </a:ext>
            </a:extLst>
          </p:cNvPr>
          <p:cNvSpPr>
            <a:spLocks noGrp="1"/>
          </p:cNvSpPr>
          <p:nvPr>
            <p:ph idx="1"/>
          </p:nvPr>
        </p:nvSpPr>
        <p:spPr>
          <a:xfrm>
            <a:off x="685800" y="2194560"/>
            <a:ext cx="10820400" cy="4024125"/>
          </a:xfrm>
        </p:spPr>
        <p:txBody>
          <a:bodyPr/>
          <a:lstStyle/>
          <a:p>
            <a:r>
              <a:rPr lang="en-US" dirty="0"/>
              <a:t>inspirations from Treasure’s </a:t>
            </a:r>
            <a:r>
              <a:rPr lang="en-US" i="1" dirty="0" err="1"/>
              <a:t>Ikaruga</a:t>
            </a:r>
            <a:r>
              <a:rPr lang="en-US" dirty="0"/>
              <a:t>, Kaihatsu’s </a:t>
            </a:r>
            <a:r>
              <a:rPr lang="en-US" i="1" dirty="0"/>
              <a:t>Rai Den</a:t>
            </a:r>
            <a:r>
              <a:rPr lang="en-US" dirty="0"/>
              <a:t>, and </a:t>
            </a:r>
            <a:r>
              <a:rPr lang="en-US" dirty="0" err="1"/>
              <a:t>Irem’s</a:t>
            </a:r>
            <a:r>
              <a:rPr lang="en-US" dirty="0"/>
              <a:t> </a:t>
            </a:r>
            <a:r>
              <a:rPr lang="en-US" i="1" dirty="0"/>
              <a:t>R-Type</a:t>
            </a:r>
          </a:p>
          <a:p>
            <a:r>
              <a:rPr lang="en-US" dirty="0"/>
              <a:t>the artworks of Roger Dean </a:t>
            </a:r>
          </a:p>
          <a:p>
            <a:r>
              <a:rPr lang="en-US" dirty="0"/>
              <a:t>similar visual narratives from the late 1970s and early 1980s</a:t>
            </a:r>
          </a:p>
          <a:p>
            <a:r>
              <a:rPr lang="en-US" dirty="0"/>
              <a:t>In this way, the game seeks to directly employ a sense of post-apocalyptic nostalgia (Fuchs, 2017) for the era when ‘</a:t>
            </a:r>
            <a:r>
              <a:rPr lang="en-US" dirty="0" err="1"/>
              <a:t>shmups</a:t>
            </a:r>
            <a:r>
              <a:rPr lang="en-US" dirty="0"/>
              <a:t>’ were at their height</a:t>
            </a:r>
          </a:p>
          <a:p>
            <a:r>
              <a:rPr lang="en-US" dirty="0"/>
              <a:t>FE also makes a designed play on agency with regard to ruin, seeking to specifically extend a form of “‘deconstruction mode’ in which buildings or objects are turned into ruins ‘on demand’, so to speak, within the context of a game” (Lowe, 2012, chap. 3.) as the view of the world is brought to literal ruin during play</a:t>
            </a:r>
          </a:p>
        </p:txBody>
      </p:sp>
    </p:spTree>
    <p:extLst>
      <p:ext uri="{BB962C8B-B14F-4D97-AF65-F5344CB8AC3E}">
        <p14:creationId xmlns:p14="http://schemas.microsoft.com/office/powerpoint/2010/main" val="3533484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sitting, computer, food&#10;&#10;Description automatically generated">
            <a:extLst>
              <a:ext uri="{FF2B5EF4-FFF2-40B4-BE49-F238E27FC236}">
                <a16:creationId xmlns:a16="http://schemas.microsoft.com/office/drawing/2014/main" id="{04C1023C-DCB1-8F48-A1EF-FC66A8C1D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218" y="0"/>
            <a:ext cx="3394364" cy="3442277"/>
          </a:xfrm>
          <a:prstGeom prst="rect">
            <a:avLst/>
          </a:prstGeom>
        </p:spPr>
      </p:pic>
      <p:pic>
        <p:nvPicPr>
          <p:cNvPr id="7" name="Picture 6" descr="A picture containing colorful, blue, kite, painting&#10;&#10;Description automatically generated">
            <a:extLst>
              <a:ext uri="{FF2B5EF4-FFF2-40B4-BE49-F238E27FC236}">
                <a16:creationId xmlns:a16="http://schemas.microsoft.com/office/drawing/2014/main" id="{5C323A22-EE70-AD4F-BDE7-DBEF64A18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82" y="3435350"/>
            <a:ext cx="5937718" cy="2203450"/>
          </a:xfrm>
          <a:prstGeom prst="rect">
            <a:avLst/>
          </a:prstGeom>
        </p:spPr>
      </p:pic>
      <p:pic>
        <p:nvPicPr>
          <p:cNvPr id="9" name="Picture 8">
            <a:extLst>
              <a:ext uri="{FF2B5EF4-FFF2-40B4-BE49-F238E27FC236}">
                <a16:creationId xmlns:a16="http://schemas.microsoft.com/office/drawing/2014/main" id="{EB5F5F47-192B-854F-92A4-2C5B13962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218" y="3442277"/>
            <a:ext cx="6096000" cy="3429000"/>
          </a:xfrm>
          <a:prstGeom prst="rect">
            <a:avLst/>
          </a:prstGeom>
        </p:spPr>
      </p:pic>
      <p:pic>
        <p:nvPicPr>
          <p:cNvPr id="11" name="Picture 10" descr="A picture containing nature, bird, sitting, snow&#10;&#10;Description automatically generated">
            <a:extLst>
              <a:ext uri="{FF2B5EF4-FFF2-40B4-BE49-F238E27FC236}">
                <a16:creationId xmlns:a16="http://schemas.microsoft.com/office/drawing/2014/main" id="{79F1D19D-BC79-5B4E-9F24-4691CE194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8" y="0"/>
            <a:ext cx="6073000" cy="3429000"/>
          </a:xfrm>
          <a:prstGeom prst="rect">
            <a:avLst/>
          </a:prstGeom>
        </p:spPr>
      </p:pic>
      <p:sp>
        <p:nvSpPr>
          <p:cNvPr id="2" name="Title 1">
            <a:extLst>
              <a:ext uri="{FF2B5EF4-FFF2-40B4-BE49-F238E27FC236}">
                <a16:creationId xmlns:a16="http://schemas.microsoft.com/office/drawing/2014/main" id="{67622357-F02D-2F4F-A6D6-41CF6D8BF88B}"/>
              </a:ext>
            </a:extLst>
          </p:cNvPr>
          <p:cNvSpPr>
            <a:spLocks noGrp="1"/>
          </p:cNvSpPr>
          <p:nvPr>
            <p:ph type="title"/>
          </p:nvPr>
        </p:nvSpPr>
        <p:spPr>
          <a:xfrm>
            <a:off x="9292736" y="1981200"/>
            <a:ext cx="2687782" cy="1293028"/>
          </a:xfrm>
        </p:spPr>
        <p:txBody>
          <a:bodyPr/>
          <a:lstStyle/>
          <a:p>
            <a:r>
              <a:rPr lang="en-US" dirty="0"/>
              <a:t>VISUAL AESTHETIC</a:t>
            </a:r>
          </a:p>
        </p:txBody>
      </p:sp>
    </p:spTree>
    <p:extLst>
      <p:ext uri="{BB962C8B-B14F-4D97-AF65-F5344CB8AC3E}">
        <p14:creationId xmlns:p14="http://schemas.microsoft.com/office/powerpoint/2010/main" val="126351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45C4F9-3959-46DE-B1F9-638357135B5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4481"/>
            <a:ext cx="12192000" cy="3838877"/>
          </a:xfrm>
          <a:prstGeom prst="rect">
            <a:avLst/>
          </a:prstGeom>
        </p:spPr>
      </p:pic>
      <p:sp>
        <p:nvSpPr>
          <p:cNvPr id="6" name="Rectangle 5">
            <a:extLst>
              <a:ext uri="{FF2B5EF4-FFF2-40B4-BE49-F238E27FC236}">
                <a16:creationId xmlns:a16="http://schemas.microsoft.com/office/drawing/2014/main" id="{40F1E688-E659-4CFF-BEA2-CEA274D36F67}"/>
              </a:ext>
            </a:extLst>
          </p:cNvPr>
          <p:cNvSpPr/>
          <p:nvPr/>
        </p:nvSpPr>
        <p:spPr>
          <a:xfrm>
            <a:off x="0" y="1530135"/>
            <a:ext cx="12192000" cy="2574316"/>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E3DC1-619F-4247-B7A9-06027F0701FA}"/>
              </a:ext>
            </a:extLst>
          </p:cNvPr>
          <p:cNvSpPr>
            <a:spLocks noGrp="1"/>
          </p:cNvSpPr>
          <p:nvPr>
            <p:ph type="title"/>
          </p:nvPr>
        </p:nvSpPr>
        <p:spPr>
          <a:xfrm>
            <a:off x="2895600" y="3196844"/>
            <a:ext cx="8610600" cy="1293028"/>
          </a:xfrm>
        </p:spPr>
        <p:txBody>
          <a:bodyPr/>
          <a:lstStyle/>
          <a:p>
            <a:r>
              <a:rPr lang="en-US" dirty="0"/>
              <a:t>THE METAPHOR IN DEPTH</a:t>
            </a:r>
          </a:p>
        </p:txBody>
      </p:sp>
      <p:sp>
        <p:nvSpPr>
          <p:cNvPr id="3" name="Content Placeholder 2">
            <a:extLst>
              <a:ext uri="{FF2B5EF4-FFF2-40B4-BE49-F238E27FC236}">
                <a16:creationId xmlns:a16="http://schemas.microsoft.com/office/drawing/2014/main" id="{BDB6DF5E-EA18-42EA-AF15-5FF1271A5220}"/>
              </a:ext>
            </a:extLst>
          </p:cNvPr>
          <p:cNvSpPr>
            <a:spLocks noGrp="1"/>
          </p:cNvSpPr>
          <p:nvPr>
            <p:ph idx="1"/>
          </p:nvPr>
        </p:nvSpPr>
        <p:spPr>
          <a:xfrm>
            <a:off x="685800" y="4190999"/>
            <a:ext cx="10820400" cy="2027685"/>
          </a:xfrm>
        </p:spPr>
        <p:txBody>
          <a:bodyPr/>
          <a:lstStyle/>
          <a:p>
            <a:pPr marL="0" indent="0">
              <a:buNone/>
            </a:pPr>
            <a:r>
              <a:rPr lang="en-US" dirty="0"/>
              <a:t>The designers of the game have spoken openly about the game as a metaphor for depression (Phelps, 2018), and also in the context of the </a:t>
            </a:r>
            <a:r>
              <a:rPr lang="en-US" dirty="0" err="1"/>
              <a:t>Wabi</a:t>
            </a:r>
            <a:r>
              <a:rPr lang="en-US" dirty="0"/>
              <a:t> </a:t>
            </a:r>
            <a:r>
              <a:rPr lang="en-US" dirty="0" err="1"/>
              <a:t>Sabi</a:t>
            </a:r>
            <a:r>
              <a:rPr lang="en-US" dirty="0"/>
              <a:t> aesthetic.  (</a:t>
            </a:r>
            <a:r>
              <a:rPr lang="en-US" dirty="0" err="1"/>
              <a:t>Koren</a:t>
            </a:r>
            <a:r>
              <a:rPr lang="en-US" dirty="0"/>
              <a:t>, 2008)</a:t>
            </a:r>
          </a:p>
        </p:txBody>
      </p:sp>
    </p:spTree>
    <p:extLst>
      <p:ext uri="{BB962C8B-B14F-4D97-AF65-F5344CB8AC3E}">
        <p14:creationId xmlns:p14="http://schemas.microsoft.com/office/powerpoint/2010/main" val="2505758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59A6-2210-E04F-AF7F-991D340DE398}"/>
              </a:ext>
            </a:extLst>
          </p:cNvPr>
          <p:cNvSpPr>
            <a:spLocks noGrp="1"/>
          </p:cNvSpPr>
          <p:nvPr>
            <p:ph type="title"/>
          </p:nvPr>
        </p:nvSpPr>
        <p:spPr/>
        <p:txBody>
          <a:bodyPr/>
          <a:lstStyle/>
          <a:p>
            <a:r>
              <a:rPr lang="en-US" dirty="0"/>
              <a:t>REPETITION &amp; LAYERS</a:t>
            </a:r>
          </a:p>
        </p:txBody>
      </p:sp>
      <p:sp>
        <p:nvSpPr>
          <p:cNvPr id="3" name="Content Placeholder 2">
            <a:extLst>
              <a:ext uri="{FF2B5EF4-FFF2-40B4-BE49-F238E27FC236}">
                <a16:creationId xmlns:a16="http://schemas.microsoft.com/office/drawing/2014/main" id="{482EBA76-EE79-404D-89A4-7F4B3221188A}"/>
              </a:ext>
            </a:extLst>
          </p:cNvPr>
          <p:cNvSpPr>
            <a:spLocks noGrp="1"/>
          </p:cNvSpPr>
          <p:nvPr>
            <p:ph idx="1"/>
          </p:nvPr>
        </p:nvSpPr>
        <p:spPr>
          <a:xfrm>
            <a:off x="651164" y="1600201"/>
            <a:ext cx="10820400" cy="4343400"/>
          </a:xfrm>
        </p:spPr>
        <p:txBody>
          <a:bodyPr/>
          <a:lstStyle/>
          <a:p>
            <a:pPr marL="0" indent="0">
              <a:buNone/>
            </a:pPr>
            <a:r>
              <a:rPr lang="en-US" dirty="0"/>
              <a:t>As noted previously, this mechanic, along with other elements of the game, is meant as an experiential metaphor (as described by </a:t>
            </a:r>
            <a:r>
              <a:rPr lang="en-US" dirty="0" err="1"/>
              <a:t>Rusch</a:t>
            </a:r>
            <a:r>
              <a:rPr lang="en-US" dirty="0"/>
              <a:t> in Making Deep Games (2017)) for depression, mental health, and self-care. The player must at once both ‘deal with’ the normal ‘</a:t>
            </a:r>
            <a:r>
              <a:rPr lang="en-US" dirty="0" err="1"/>
              <a:t>shmup</a:t>
            </a:r>
            <a:r>
              <a:rPr lang="en-US" dirty="0"/>
              <a:t> world’– i.e. the external enemies and projectiles that come at them wave by wave, but also with the need to (literally) turn around and focus on their own view of the game world that is literally breaking apart. In this sense, the game invites players to reflect on external and internal conceptualizations of the world.</a:t>
            </a:r>
          </a:p>
          <a:p>
            <a:pPr marL="0" indent="0">
              <a:buNone/>
            </a:pPr>
            <a:endParaRPr lang="en-US" dirty="0"/>
          </a:p>
          <a:p>
            <a:pPr marL="0" indent="0">
              <a:buNone/>
            </a:pPr>
            <a:r>
              <a:rPr lang="en-US" dirty="0"/>
              <a:t>Ian </a:t>
            </a:r>
            <a:r>
              <a:rPr lang="en-US" dirty="0" err="1"/>
              <a:t>Bogost</a:t>
            </a:r>
            <a:r>
              <a:rPr lang="en-US" dirty="0"/>
              <a:t> (2007) discussed how repetition of actions or rules in video games can function to inform us about something rather than it being told to us. Phelps and </a:t>
            </a:r>
            <a:r>
              <a:rPr lang="en-US" dirty="0" err="1"/>
              <a:t>Consalvo</a:t>
            </a:r>
            <a:r>
              <a:rPr lang="en-US" dirty="0"/>
              <a:t> (2019) argued that “repetitive acts in gameplay can function procedurally as metaphors themselves” (p. 2).</a:t>
            </a:r>
          </a:p>
        </p:txBody>
      </p:sp>
    </p:spTree>
    <p:extLst>
      <p:ext uri="{BB962C8B-B14F-4D97-AF65-F5344CB8AC3E}">
        <p14:creationId xmlns:p14="http://schemas.microsoft.com/office/powerpoint/2010/main" val="262447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BFE1D-7FAC-4D60-A80C-789FD14931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3095625"/>
          </a:xfrm>
          <a:prstGeom prst="rect">
            <a:avLst/>
          </a:prstGeom>
        </p:spPr>
      </p:pic>
      <p:pic>
        <p:nvPicPr>
          <p:cNvPr id="7" name="Picture 6">
            <a:extLst>
              <a:ext uri="{FF2B5EF4-FFF2-40B4-BE49-F238E27FC236}">
                <a16:creationId xmlns:a16="http://schemas.microsoft.com/office/drawing/2014/main" id="{EE92FE23-229B-42B2-8A40-0D21B5F143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229600" y="3394656"/>
            <a:ext cx="3962400" cy="2667000"/>
          </a:xfrm>
          <a:prstGeom prst="rect">
            <a:avLst/>
          </a:prstGeom>
        </p:spPr>
      </p:pic>
      <p:pic>
        <p:nvPicPr>
          <p:cNvPr id="9" name="Picture 8">
            <a:extLst>
              <a:ext uri="{FF2B5EF4-FFF2-40B4-BE49-F238E27FC236}">
                <a16:creationId xmlns:a16="http://schemas.microsoft.com/office/drawing/2014/main" id="{C5ACA09F-B9DE-4132-96D0-449FB510079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6440" y="3421486"/>
            <a:ext cx="4224270" cy="2640169"/>
          </a:xfrm>
          <a:prstGeom prst="rect">
            <a:avLst/>
          </a:prstGeom>
        </p:spPr>
      </p:pic>
      <p:pic>
        <p:nvPicPr>
          <p:cNvPr id="11" name="Picture 10">
            <a:extLst>
              <a:ext uri="{FF2B5EF4-FFF2-40B4-BE49-F238E27FC236}">
                <a16:creationId xmlns:a16="http://schemas.microsoft.com/office/drawing/2014/main" id="{80D3361F-AB1B-4B4A-B83F-C48A0B55399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3429000"/>
            <a:ext cx="3678848" cy="2632655"/>
          </a:xfrm>
          <a:prstGeom prst="rect">
            <a:avLst/>
          </a:prstGeom>
        </p:spPr>
      </p:pic>
      <p:cxnSp>
        <p:nvCxnSpPr>
          <p:cNvPr id="12" name="Straight Connector 11">
            <a:extLst>
              <a:ext uri="{FF2B5EF4-FFF2-40B4-BE49-F238E27FC236}">
                <a16:creationId xmlns:a16="http://schemas.microsoft.com/office/drawing/2014/main" id="{DBDE54EA-EA85-431B-B646-DBC0EA6D105A}"/>
              </a:ext>
            </a:extLst>
          </p:cNvPr>
          <p:cNvCxnSpPr/>
          <p:nvPr/>
        </p:nvCxnSpPr>
        <p:spPr>
          <a:xfrm>
            <a:off x="0" y="309562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F1E291A-6292-4930-A07F-525417BAF9F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20569" y="2235476"/>
            <a:ext cx="704631" cy="710634"/>
          </a:xfrm>
          <a:prstGeom prst="rect">
            <a:avLst/>
          </a:prstGeom>
        </p:spPr>
      </p:pic>
      <p:pic>
        <p:nvPicPr>
          <p:cNvPr id="14" name="Picture 13">
            <a:extLst>
              <a:ext uri="{FF2B5EF4-FFF2-40B4-BE49-F238E27FC236}">
                <a16:creationId xmlns:a16="http://schemas.microsoft.com/office/drawing/2014/main" id="{27FA83E7-B6F0-427E-B3E7-816A08B6967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277600" y="2235476"/>
            <a:ext cx="704631" cy="710634"/>
          </a:xfrm>
          <a:prstGeom prst="rect">
            <a:avLst/>
          </a:prstGeom>
        </p:spPr>
      </p:pic>
    </p:spTree>
    <p:extLst>
      <p:ext uri="{BB962C8B-B14F-4D97-AF65-F5344CB8AC3E}">
        <p14:creationId xmlns:p14="http://schemas.microsoft.com/office/powerpoint/2010/main" val="50602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9EAA-A4AC-0B41-B80A-63C7529C1D0D}"/>
              </a:ext>
            </a:extLst>
          </p:cNvPr>
          <p:cNvSpPr>
            <a:spLocks noGrp="1"/>
          </p:cNvSpPr>
          <p:nvPr>
            <p:ph type="title"/>
          </p:nvPr>
        </p:nvSpPr>
        <p:spPr/>
        <p:txBody>
          <a:bodyPr/>
          <a:lstStyle/>
          <a:p>
            <a:r>
              <a:rPr lang="en-US" dirty="0"/>
              <a:t>PLAYER ANALYSIS AND RECEPTION</a:t>
            </a:r>
          </a:p>
        </p:txBody>
      </p:sp>
      <p:sp>
        <p:nvSpPr>
          <p:cNvPr id="3" name="Content Placeholder 2">
            <a:extLst>
              <a:ext uri="{FF2B5EF4-FFF2-40B4-BE49-F238E27FC236}">
                <a16:creationId xmlns:a16="http://schemas.microsoft.com/office/drawing/2014/main" id="{74E91208-64D5-8F40-B99F-5634983B51F1}"/>
              </a:ext>
            </a:extLst>
          </p:cNvPr>
          <p:cNvSpPr>
            <a:spLocks noGrp="1"/>
          </p:cNvSpPr>
          <p:nvPr>
            <p:ph idx="1"/>
          </p:nvPr>
        </p:nvSpPr>
        <p:spPr/>
        <p:txBody>
          <a:bodyPr/>
          <a:lstStyle/>
          <a:p>
            <a:pPr marL="0" indent="0">
              <a:buNone/>
            </a:pPr>
            <a:r>
              <a:rPr lang="en-US" dirty="0"/>
              <a:t>“what is this? Manifestation of all the bad feels going on? </a:t>
            </a:r>
            <a:r>
              <a:rPr lang="en-US" dirty="0" err="1"/>
              <a:t>Cuz</a:t>
            </a:r>
            <a:r>
              <a:rPr lang="en-US" dirty="0"/>
              <a:t> often times things like depression and whatnot are shown to be like goop like that, just sticky, icky bad feelings and all that. Bogs you down…” (</a:t>
            </a:r>
            <a:r>
              <a:rPr lang="en-US" dirty="0" err="1"/>
              <a:t>Mr</a:t>
            </a:r>
            <a:r>
              <a:rPr lang="en-US" dirty="0"/>
              <a:t> </a:t>
            </a:r>
            <a:r>
              <a:rPr lang="en-US" dirty="0" err="1"/>
              <a:t>Skysen</a:t>
            </a:r>
            <a:r>
              <a:rPr lang="en-US" dirty="0"/>
              <a:t>, 2019a).</a:t>
            </a:r>
          </a:p>
          <a:p>
            <a:pPr marL="0" indent="0">
              <a:buNone/>
            </a:pPr>
            <a:endParaRPr lang="en-US" dirty="0"/>
          </a:p>
          <a:p>
            <a:pPr marL="0" indent="0">
              <a:buNone/>
            </a:pPr>
            <a:r>
              <a:rPr lang="en-US" dirty="0"/>
              <a:t>“...it’s not just recreating everything, you're just pulling it all back into place. You're not creating a new reality, you're just fixing it. You're trying to hold everything all together as best you can in this crazy world…” (</a:t>
            </a:r>
            <a:r>
              <a:rPr lang="en-US" dirty="0" err="1"/>
              <a:t>Mr</a:t>
            </a:r>
            <a:r>
              <a:rPr lang="en-US" dirty="0"/>
              <a:t> </a:t>
            </a:r>
            <a:r>
              <a:rPr lang="en-US" dirty="0" err="1"/>
              <a:t>Skysen</a:t>
            </a:r>
            <a:r>
              <a:rPr lang="en-US" dirty="0"/>
              <a:t>, 2019c).</a:t>
            </a:r>
          </a:p>
        </p:txBody>
      </p:sp>
    </p:spTree>
    <p:extLst>
      <p:ext uri="{BB962C8B-B14F-4D97-AF65-F5344CB8AC3E}">
        <p14:creationId xmlns:p14="http://schemas.microsoft.com/office/powerpoint/2010/main" val="35977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B045-816F-0843-B45C-903B3BE5315D}"/>
              </a:ext>
            </a:extLst>
          </p:cNvPr>
          <p:cNvSpPr>
            <a:spLocks noGrp="1"/>
          </p:cNvSpPr>
          <p:nvPr>
            <p:ph type="title"/>
          </p:nvPr>
        </p:nvSpPr>
        <p:spPr>
          <a:xfrm>
            <a:off x="685800" y="764373"/>
            <a:ext cx="10820400" cy="1293028"/>
          </a:xfrm>
        </p:spPr>
        <p:txBody>
          <a:bodyPr/>
          <a:lstStyle/>
          <a:p>
            <a:r>
              <a:rPr lang="en-US" dirty="0"/>
              <a:t>ANOTHER OF (MY) EXPERIENTIAL GAMES</a:t>
            </a:r>
          </a:p>
        </p:txBody>
      </p:sp>
      <p:pic>
        <p:nvPicPr>
          <p:cNvPr id="5" name="Picture 4" descr="A close up of a logo&#10;&#10;Description automatically generated">
            <a:extLst>
              <a:ext uri="{FF2B5EF4-FFF2-40B4-BE49-F238E27FC236}">
                <a16:creationId xmlns:a16="http://schemas.microsoft.com/office/drawing/2014/main" id="{9A157ABC-1E50-3E49-9F62-BC309582E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099"/>
            <a:ext cx="12192000" cy="4487333"/>
          </a:xfrm>
          <a:prstGeom prst="rect">
            <a:avLst/>
          </a:prstGeom>
        </p:spPr>
      </p:pic>
      <p:cxnSp>
        <p:nvCxnSpPr>
          <p:cNvPr id="7" name="Straight Connector 6">
            <a:extLst>
              <a:ext uri="{FF2B5EF4-FFF2-40B4-BE49-F238E27FC236}">
                <a16:creationId xmlns:a16="http://schemas.microsoft.com/office/drawing/2014/main" id="{C5647A5E-BD7A-B24A-B709-2C683D6CE92F}"/>
              </a:ext>
            </a:extLst>
          </p:cNvPr>
          <p:cNvCxnSpPr>
            <a:cxnSpLocks/>
          </p:cNvCxnSpPr>
          <p:nvPr/>
        </p:nvCxnSpPr>
        <p:spPr>
          <a:xfrm>
            <a:off x="0" y="1435099"/>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616866-8A6A-654B-8B9A-EEFA06939DF1}"/>
              </a:ext>
            </a:extLst>
          </p:cNvPr>
          <p:cNvCxnSpPr>
            <a:cxnSpLocks/>
          </p:cNvCxnSpPr>
          <p:nvPr/>
        </p:nvCxnSpPr>
        <p:spPr>
          <a:xfrm>
            <a:off x="0" y="5930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55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52400"/>
            <a:ext cx="2895600" cy="5791200"/>
          </a:xfrm>
          <a:prstGeom prst="rect">
            <a:avLst/>
          </a:prstGeom>
          <a:ln w="190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0400" y="152400"/>
            <a:ext cx="5791200" cy="2895600"/>
          </a:xfrm>
          <a:prstGeom prst="rect">
            <a:avLst/>
          </a:prstGeom>
          <a:ln w="1905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3200400"/>
            <a:ext cx="5791200" cy="2743200"/>
          </a:xfrm>
          <a:prstGeom prst="rect">
            <a:avLst/>
          </a:prstGeom>
          <a:ln w="19050">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94800" y="152400"/>
            <a:ext cx="2844800" cy="1600200"/>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73633" y="1828800"/>
            <a:ext cx="2878667" cy="180352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94800" y="3691594"/>
            <a:ext cx="2857500" cy="142875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94800" y="5257800"/>
            <a:ext cx="1320800" cy="685800"/>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668000" y="5257800"/>
            <a:ext cx="1062038" cy="722186"/>
          </a:xfrm>
          <a:prstGeom prst="rect">
            <a:avLst/>
          </a:prstGeom>
        </p:spPr>
      </p:pic>
    </p:spTree>
    <p:extLst>
      <p:ext uri="{BB962C8B-B14F-4D97-AF65-F5344CB8AC3E}">
        <p14:creationId xmlns:p14="http://schemas.microsoft.com/office/powerpoint/2010/main" val="388110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7628" b="-98436"/>
          <a:stretch/>
        </p:blipFill>
        <p:spPr>
          <a:xfrm>
            <a:off x="-457200" y="2362200"/>
            <a:ext cx="6426398" cy="428426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t="-103174" r="-4919"/>
          <a:stretch/>
        </p:blipFill>
        <p:spPr>
          <a:xfrm>
            <a:off x="6019800" y="177800"/>
            <a:ext cx="6477000" cy="4318000"/>
          </a:xfrm>
          <a:prstGeom prst="rect">
            <a:avLst/>
          </a:prstGeom>
        </p:spPr>
      </p:pic>
      <p:cxnSp>
        <p:nvCxnSpPr>
          <p:cNvPr id="8" name="Straight Connector 7"/>
          <p:cNvCxnSpPr/>
          <p:nvPr/>
        </p:nvCxnSpPr>
        <p:spPr>
          <a:xfrm>
            <a:off x="0" y="4495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362200"/>
            <a:ext cx="1287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Andrew Phelps\Desktop\andy_pac_ma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752600"/>
            <a:ext cx="3737102" cy="3721464"/>
          </a:xfrm>
          <a:prstGeom prst="rect">
            <a:avLst/>
          </a:prstGeom>
          <a:noFill/>
          <a:ln w="15875">
            <a:solidFill>
              <a:schemeClr val="tx1"/>
            </a:solidFill>
          </a:ln>
          <a:effectLst>
            <a:outerShdw blurRad="355600" sx="116000" sy="116000" algn="ctr" rotWithShape="0">
              <a:prstClr val="black">
                <a:alpha val="77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972074"/>
            <a:ext cx="12192000" cy="1293028"/>
          </a:xfrm>
        </p:spPr>
        <p:txBody>
          <a:bodyPr/>
          <a:lstStyle/>
          <a:p>
            <a:pPr algn="ctr"/>
            <a:r>
              <a:rPr lang="en-US" dirty="0"/>
              <a:t>HI, I’m ANDY</a:t>
            </a:r>
          </a:p>
        </p:txBody>
      </p:sp>
    </p:spTree>
    <p:extLst>
      <p:ext uri="{BB962C8B-B14F-4D97-AF65-F5344CB8AC3E}">
        <p14:creationId xmlns:p14="http://schemas.microsoft.com/office/powerpoint/2010/main" val="403907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onitor, screen, sign&#10;&#10;Description automatically generated">
            <a:extLst>
              <a:ext uri="{FF2B5EF4-FFF2-40B4-BE49-F238E27FC236}">
                <a16:creationId xmlns:a16="http://schemas.microsoft.com/office/drawing/2014/main" id="{DFBFE452-A554-E648-952C-4119D1140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8" y="7379"/>
            <a:ext cx="12226636" cy="6857548"/>
          </a:xfrm>
          <a:prstGeom prst="rect">
            <a:avLst/>
          </a:prstGeom>
        </p:spPr>
      </p:pic>
      <p:sp>
        <p:nvSpPr>
          <p:cNvPr id="2" name="Title 1">
            <a:extLst>
              <a:ext uri="{FF2B5EF4-FFF2-40B4-BE49-F238E27FC236}">
                <a16:creationId xmlns:a16="http://schemas.microsoft.com/office/drawing/2014/main" id="{401DADBE-3C2E-5645-9E05-F78DC09A1A1D}"/>
              </a:ext>
            </a:extLst>
          </p:cNvPr>
          <p:cNvSpPr>
            <a:spLocks noGrp="1"/>
          </p:cNvSpPr>
          <p:nvPr>
            <p:ph type="title"/>
          </p:nvPr>
        </p:nvSpPr>
        <p:spPr>
          <a:xfrm>
            <a:off x="6477000" y="228600"/>
            <a:ext cx="5715000" cy="1293028"/>
          </a:xfrm>
        </p:spPr>
        <p:txBody>
          <a:bodyPr/>
          <a:lstStyle/>
          <a:p>
            <a:r>
              <a:rPr lang="en-US" dirty="0"/>
              <a:t>AND ANOTHER ONE…</a:t>
            </a:r>
          </a:p>
        </p:txBody>
      </p:sp>
    </p:spTree>
    <p:extLst>
      <p:ext uri="{BB962C8B-B14F-4D97-AF65-F5344CB8AC3E}">
        <p14:creationId xmlns:p14="http://schemas.microsoft.com/office/powerpoint/2010/main" val="1915323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138B-D87A-084C-A671-CAF83A1B10F4}"/>
              </a:ext>
            </a:extLst>
          </p:cNvPr>
          <p:cNvSpPr>
            <a:spLocks noGrp="1"/>
          </p:cNvSpPr>
          <p:nvPr>
            <p:ph type="title"/>
          </p:nvPr>
        </p:nvSpPr>
        <p:spPr/>
        <p:txBody>
          <a:bodyPr/>
          <a:lstStyle/>
          <a:p>
            <a:r>
              <a:rPr lang="en-US" dirty="0"/>
              <a:t>SITUATING </a:t>
            </a:r>
            <a:r>
              <a:rPr lang="en-US" i="1" dirty="0"/>
              <a:t>FRAGILE EQUILIBRIUM </a:t>
            </a:r>
            <a:r>
              <a:rPr lang="en-US" dirty="0"/>
              <a:t>IN REPRESENTATIONAL CONTEXT</a:t>
            </a:r>
          </a:p>
        </p:txBody>
      </p:sp>
      <p:sp>
        <p:nvSpPr>
          <p:cNvPr id="3" name="Content Placeholder 2">
            <a:extLst>
              <a:ext uri="{FF2B5EF4-FFF2-40B4-BE49-F238E27FC236}">
                <a16:creationId xmlns:a16="http://schemas.microsoft.com/office/drawing/2014/main" id="{29748E1C-FAC9-3745-AFBE-6D0BBBB7ECF9}"/>
              </a:ext>
            </a:extLst>
          </p:cNvPr>
          <p:cNvSpPr>
            <a:spLocks noGrp="1"/>
          </p:cNvSpPr>
          <p:nvPr>
            <p:ph idx="1"/>
          </p:nvPr>
        </p:nvSpPr>
        <p:spPr/>
        <p:txBody>
          <a:bodyPr/>
          <a:lstStyle/>
          <a:p>
            <a:r>
              <a:rPr lang="en-US" sz="3600" i="1" dirty="0"/>
              <a:t>Depression Quest </a:t>
            </a:r>
            <a:r>
              <a:rPr lang="en-US" sz="3600" dirty="0"/>
              <a:t>by Zoe Quinn</a:t>
            </a:r>
          </a:p>
          <a:p>
            <a:r>
              <a:rPr lang="en-US" sz="3600" i="1" dirty="0" err="1"/>
              <a:t>Hellblade</a:t>
            </a:r>
            <a:r>
              <a:rPr lang="en-US" sz="3600" i="1" dirty="0"/>
              <a:t>: </a:t>
            </a:r>
            <a:r>
              <a:rPr lang="en-US" sz="3600" i="1" dirty="0" err="1"/>
              <a:t>Senua’s</a:t>
            </a:r>
            <a:r>
              <a:rPr lang="en-US" sz="3600" i="1" dirty="0"/>
              <a:t> Sacrifice</a:t>
            </a:r>
            <a:r>
              <a:rPr lang="en-US" sz="3600" dirty="0"/>
              <a:t> by Ninja Theory</a:t>
            </a:r>
          </a:p>
          <a:p>
            <a:r>
              <a:rPr lang="en-US" sz="3600" i="1" dirty="0"/>
              <a:t>Night in the Woods </a:t>
            </a:r>
            <a:r>
              <a:rPr lang="en-US" sz="3600" dirty="0"/>
              <a:t>by Infinite Fall </a:t>
            </a:r>
          </a:p>
          <a:p>
            <a:r>
              <a:rPr lang="en-US" sz="3600" i="1" dirty="0" err="1"/>
              <a:t>Mianichi</a:t>
            </a:r>
            <a:r>
              <a:rPr lang="en-US" sz="3600" i="1" dirty="0"/>
              <a:t> </a:t>
            </a:r>
            <a:r>
              <a:rPr lang="en-US" sz="3600" dirty="0"/>
              <a:t>by Mattie Brice</a:t>
            </a:r>
          </a:p>
          <a:p>
            <a:r>
              <a:rPr lang="en-US" sz="3600" i="1" dirty="0"/>
              <a:t>Elude </a:t>
            </a:r>
            <a:r>
              <a:rPr lang="en-US" sz="3600" dirty="0"/>
              <a:t>by Doris </a:t>
            </a:r>
            <a:r>
              <a:rPr lang="en-US" sz="3600" dirty="0" err="1"/>
              <a:t>Rusch</a:t>
            </a:r>
            <a:endParaRPr lang="en-US" sz="3600" dirty="0"/>
          </a:p>
          <a:p>
            <a:endParaRPr lang="en-US" dirty="0"/>
          </a:p>
        </p:txBody>
      </p:sp>
    </p:spTree>
    <p:extLst>
      <p:ext uri="{BB962C8B-B14F-4D97-AF65-F5344CB8AC3E}">
        <p14:creationId xmlns:p14="http://schemas.microsoft.com/office/powerpoint/2010/main" val="259281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8DBE9FB-EFE7-D347-8BED-14B1D422CD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3" y="6927"/>
            <a:ext cx="12288983" cy="5202200"/>
          </a:xfrm>
        </p:spPr>
      </p:pic>
      <p:sp>
        <p:nvSpPr>
          <p:cNvPr id="6" name="TextBox 5">
            <a:extLst>
              <a:ext uri="{FF2B5EF4-FFF2-40B4-BE49-F238E27FC236}">
                <a16:creationId xmlns:a16="http://schemas.microsoft.com/office/drawing/2014/main" id="{DC2D822D-C053-B34C-82B7-4ECB6045B077}"/>
              </a:ext>
            </a:extLst>
          </p:cNvPr>
          <p:cNvSpPr txBox="1"/>
          <p:nvPr/>
        </p:nvSpPr>
        <p:spPr>
          <a:xfrm>
            <a:off x="152400" y="5257800"/>
            <a:ext cx="12039600" cy="861774"/>
          </a:xfrm>
          <a:prstGeom prst="rect">
            <a:avLst/>
          </a:prstGeom>
          <a:noFill/>
        </p:spPr>
        <p:txBody>
          <a:bodyPr wrap="square" rtlCol="0">
            <a:spAutoFit/>
          </a:bodyPr>
          <a:lstStyle/>
          <a:p>
            <a:r>
              <a:rPr lang="en-US" sz="1600" dirty="0"/>
              <a:t>A two-axes plot analysis of design elements of recent games with sophisticated depictions of mental illness, examining a range of games from the literal to metaphorical, and from realistic to abstract avatar representation.</a:t>
            </a:r>
          </a:p>
          <a:p>
            <a:endParaRPr lang="en-US" dirty="0"/>
          </a:p>
        </p:txBody>
      </p:sp>
    </p:spTree>
    <p:extLst>
      <p:ext uri="{BB962C8B-B14F-4D97-AF65-F5344CB8AC3E}">
        <p14:creationId xmlns:p14="http://schemas.microsoft.com/office/powerpoint/2010/main" val="3638533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A580-771B-0C48-974E-76A58CA493CB}"/>
              </a:ext>
            </a:extLst>
          </p:cNvPr>
          <p:cNvSpPr>
            <a:spLocks noGrp="1"/>
          </p:cNvSpPr>
          <p:nvPr>
            <p:ph type="title"/>
          </p:nvPr>
        </p:nvSpPr>
        <p:spPr/>
        <p:txBody>
          <a:bodyPr/>
          <a:lstStyle/>
          <a:p>
            <a:r>
              <a:rPr lang="en-US" dirty="0"/>
              <a:t>3 PILLAR DESIGN THEORY FOR TRANSFORMATIONAL GAMES</a:t>
            </a:r>
          </a:p>
        </p:txBody>
      </p:sp>
      <p:sp>
        <p:nvSpPr>
          <p:cNvPr id="3" name="Content Placeholder 2">
            <a:extLst>
              <a:ext uri="{FF2B5EF4-FFF2-40B4-BE49-F238E27FC236}">
                <a16:creationId xmlns:a16="http://schemas.microsoft.com/office/drawing/2014/main" id="{0808A7EC-3F34-7A4D-A7A8-49C2CF8F1ED3}"/>
              </a:ext>
            </a:extLst>
          </p:cNvPr>
          <p:cNvSpPr>
            <a:spLocks noGrp="1"/>
          </p:cNvSpPr>
          <p:nvPr>
            <p:ph idx="1"/>
          </p:nvPr>
        </p:nvSpPr>
        <p:spPr/>
        <p:txBody>
          <a:bodyPr/>
          <a:lstStyle/>
          <a:p>
            <a:pPr marL="0" indent="0">
              <a:buNone/>
            </a:pPr>
            <a:r>
              <a:rPr lang="en-US" dirty="0"/>
              <a:t>[Rush and Phelps, 2020] propose a </a:t>
            </a:r>
            <a:r>
              <a:rPr lang="en-US" sz="2800" b="1" dirty="0"/>
              <a:t>transformational game design framework </a:t>
            </a:r>
            <a:r>
              <a:rPr lang="en-US" dirty="0"/>
              <a:t>that shifts the locus of control in regards to a potential transformation to the player by basing it on the concept of emotional and “psychological resonance” (</a:t>
            </a:r>
            <a:r>
              <a:rPr lang="en-US" dirty="0" err="1"/>
              <a:t>Goodwyn</a:t>
            </a:r>
            <a:r>
              <a:rPr lang="en-US" dirty="0"/>
              <a:t>, 2016). As C.G. Jung wrote about the transformative power of resonant expressions: “The auditor experiences some of the sensations but is not transformed. Their imaginations are stimulated: they go home and through personal fantasies begin the process of transformation for themselves." (</a:t>
            </a:r>
            <a:r>
              <a:rPr lang="en-US" dirty="0" err="1"/>
              <a:t>Bonnett</a:t>
            </a:r>
            <a:r>
              <a:rPr lang="en-US" dirty="0"/>
              <a:t>, 2006, p.27).</a:t>
            </a:r>
          </a:p>
          <a:p>
            <a:endParaRPr lang="en-US" dirty="0"/>
          </a:p>
        </p:txBody>
      </p:sp>
    </p:spTree>
    <p:extLst>
      <p:ext uri="{BB962C8B-B14F-4D97-AF65-F5344CB8AC3E}">
        <p14:creationId xmlns:p14="http://schemas.microsoft.com/office/powerpoint/2010/main" val="1983164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0486-4A2D-3146-8DDF-635A7510F7E2}"/>
              </a:ext>
            </a:extLst>
          </p:cNvPr>
          <p:cNvSpPr>
            <a:spLocks noGrp="1"/>
          </p:cNvSpPr>
          <p:nvPr>
            <p:ph type="title"/>
          </p:nvPr>
        </p:nvSpPr>
        <p:spPr>
          <a:xfrm>
            <a:off x="1905000" y="764373"/>
            <a:ext cx="9601200" cy="1293028"/>
          </a:xfrm>
        </p:spPr>
        <p:txBody>
          <a:bodyPr/>
          <a:lstStyle/>
          <a:p>
            <a:r>
              <a:rPr lang="en-US" dirty="0"/>
              <a:t>1: EXISTENTIAL THEMES AND TOPICS</a:t>
            </a:r>
          </a:p>
        </p:txBody>
      </p:sp>
      <p:sp>
        <p:nvSpPr>
          <p:cNvPr id="3" name="Content Placeholder 2">
            <a:extLst>
              <a:ext uri="{FF2B5EF4-FFF2-40B4-BE49-F238E27FC236}">
                <a16:creationId xmlns:a16="http://schemas.microsoft.com/office/drawing/2014/main" id="{A60E2097-4776-974E-99D3-5331DBA8C3F9}"/>
              </a:ext>
            </a:extLst>
          </p:cNvPr>
          <p:cNvSpPr>
            <a:spLocks noGrp="1"/>
          </p:cNvSpPr>
          <p:nvPr>
            <p:ph idx="1"/>
          </p:nvPr>
        </p:nvSpPr>
        <p:spPr/>
        <p:txBody>
          <a:bodyPr/>
          <a:lstStyle/>
          <a:p>
            <a:pPr marL="0" indent="0">
              <a:buNone/>
            </a:pPr>
            <a:r>
              <a:rPr lang="en-US" dirty="0"/>
              <a:t>Existential psychotherapy is a useful source because it deals with the universal concerns of the human experience such as death, freedom and choice, existential isolation, and meaninglessness (Yalom 1980, pp.8-9). Deep, transformative experiences are often connected to our approach and attitudes towards these ‘givens of existence’ (</a:t>
            </a:r>
            <a:r>
              <a:rPr lang="en-US" dirty="0" err="1"/>
              <a:t>Rusch</a:t>
            </a:r>
            <a:r>
              <a:rPr lang="en-US" dirty="0"/>
              <a:t>, 2020). </a:t>
            </a:r>
            <a:r>
              <a:rPr lang="en-US" b="1" dirty="0"/>
              <a:t>We can learn from the themes and goals of existential psychotherapy and how it goes about achieving them to create games that facilitate contemplation of existential issues</a:t>
            </a:r>
            <a:r>
              <a:rPr lang="en-US" dirty="0"/>
              <a:t>.  (</a:t>
            </a:r>
            <a:r>
              <a:rPr lang="en-US" dirty="0" err="1"/>
              <a:t>Rusch</a:t>
            </a:r>
            <a:r>
              <a:rPr lang="en-US" dirty="0"/>
              <a:t>, 2020)</a:t>
            </a:r>
          </a:p>
          <a:p>
            <a:endParaRPr lang="en-US" dirty="0"/>
          </a:p>
        </p:txBody>
      </p:sp>
    </p:spTree>
    <p:extLst>
      <p:ext uri="{BB962C8B-B14F-4D97-AF65-F5344CB8AC3E}">
        <p14:creationId xmlns:p14="http://schemas.microsoft.com/office/powerpoint/2010/main" val="2726544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A5A3-9E3C-8841-A8B1-D43A8A0FBDC3}"/>
              </a:ext>
            </a:extLst>
          </p:cNvPr>
          <p:cNvSpPr>
            <a:spLocks noGrp="1"/>
          </p:cNvSpPr>
          <p:nvPr>
            <p:ph type="title"/>
          </p:nvPr>
        </p:nvSpPr>
        <p:spPr/>
        <p:txBody>
          <a:bodyPr/>
          <a:lstStyle/>
          <a:p>
            <a:r>
              <a:rPr lang="en-US" dirty="0"/>
              <a:t>2: MYTH AND RITUAL AS TOOLS TO REACH THE UNCONSCIOUS</a:t>
            </a:r>
          </a:p>
        </p:txBody>
      </p:sp>
      <p:sp>
        <p:nvSpPr>
          <p:cNvPr id="3" name="Content Placeholder 2">
            <a:extLst>
              <a:ext uri="{FF2B5EF4-FFF2-40B4-BE49-F238E27FC236}">
                <a16:creationId xmlns:a16="http://schemas.microsoft.com/office/drawing/2014/main" id="{D35FE602-D09B-9346-9271-601B901FF426}"/>
              </a:ext>
            </a:extLst>
          </p:cNvPr>
          <p:cNvSpPr>
            <a:spLocks noGrp="1"/>
          </p:cNvSpPr>
          <p:nvPr>
            <p:ph idx="1"/>
          </p:nvPr>
        </p:nvSpPr>
        <p:spPr>
          <a:xfrm>
            <a:off x="685800" y="3581400"/>
            <a:ext cx="10820400" cy="2637285"/>
          </a:xfrm>
        </p:spPr>
        <p:txBody>
          <a:bodyPr/>
          <a:lstStyle/>
          <a:p>
            <a:pPr marL="0" indent="0">
              <a:buNone/>
            </a:pPr>
            <a:r>
              <a:rPr lang="en-US" dirty="0"/>
              <a:t>Myth and ritual have been used as vehicles to orient ourselves towards universal, existential concerns and have thus been leveraged extensively in existential psychotherapy and depth psychology (May, 1991; Feinstein and Krippner, 1988, 1997; Larsen 1996; Hillman, 1996). </a:t>
            </a:r>
            <a:r>
              <a:rPr lang="en-US" b="1" dirty="0"/>
              <a:t>Indexical symbolic enactments of inner conflicts can send powerful signals to the unconscious mind, thus contributing to greater authenticity and inner balance</a:t>
            </a:r>
            <a:r>
              <a:rPr lang="en-US" dirty="0"/>
              <a:t>. (</a:t>
            </a:r>
            <a:r>
              <a:rPr lang="en-US" dirty="0" err="1"/>
              <a:t>Rusch</a:t>
            </a:r>
            <a:r>
              <a:rPr lang="en-US" dirty="0"/>
              <a:t>, 2020)</a:t>
            </a:r>
          </a:p>
          <a:p>
            <a:endParaRPr lang="en-US" dirty="0"/>
          </a:p>
        </p:txBody>
      </p:sp>
    </p:spTree>
    <p:extLst>
      <p:ext uri="{BB962C8B-B14F-4D97-AF65-F5344CB8AC3E}">
        <p14:creationId xmlns:p14="http://schemas.microsoft.com/office/powerpoint/2010/main" val="257885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tar, light&#10;&#10;Description automatically generated">
            <a:extLst>
              <a:ext uri="{FF2B5EF4-FFF2-40B4-BE49-F238E27FC236}">
                <a16:creationId xmlns:a16="http://schemas.microsoft.com/office/drawing/2014/main" id="{5DC4956B-D896-4443-8A88-83D4716A3FF3}"/>
              </a:ext>
            </a:extLst>
          </p:cNvPr>
          <p:cNvPicPr>
            <a:picLocks noChangeAspect="1"/>
          </p:cNvPicPr>
          <p:nvPr/>
        </p:nvPicPr>
        <p:blipFill rotWithShape="1">
          <a:blip r:embed="rId2">
            <a:extLst>
              <a:ext uri="{28A0092B-C50C-407E-A947-70E740481C1C}">
                <a14:useLocalDpi xmlns:a14="http://schemas.microsoft.com/office/drawing/2010/main" val="0"/>
              </a:ext>
            </a:extLst>
          </a:blip>
          <a:srcRect b="17312"/>
          <a:stretch/>
        </p:blipFill>
        <p:spPr>
          <a:xfrm>
            <a:off x="27708" y="0"/>
            <a:ext cx="12164291" cy="5029200"/>
          </a:xfrm>
          <a:prstGeom prst="rect">
            <a:avLst/>
          </a:prstGeom>
        </p:spPr>
      </p:pic>
      <p:sp>
        <p:nvSpPr>
          <p:cNvPr id="4" name="Rectangle 3">
            <a:extLst>
              <a:ext uri="{FF2B5EF4-FFF2-40B4-BE49-F238E27FC236}">
                <a16:creationId xmlns:a16="http://schemas.microsoft.com/office/drawing/2014/main" id="{CC71FD8D-9931-EE49-854F-9155060B45D5}"/>
              </a:ext>
            </a:extLst>
          </p:cNvPr>
          <p:cNvSpPr/>
          <p:nvPr/>
        </p:nvSpPr>
        <p:spPr>
          <a:xfrm>
            <a:off x="0" y="152401"/>
            <a:ext cx="12192000" cy="4876800"/>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FFFF4-32FC-8647-9117-943E0402FFF6}"/>
              </a:ext>
            </a:extLst>
          </p:cNvPr>
          <p:cNvSpPr>
            <a:spLocks noGrp="1"/>
          </p:cNvSpPr>
          <p:nvPr>
            <p:ph type="title"/>
          </p:nvPr>
        </p:nvSpPr>
        <p:spPr/>
        <p:txBody>
          <a:bodyPr/>
          <a:lstStyle/>
          <a:p>
            <a:r>
              <a:rPr lang="en-US" dirty="0"/>
              <a:t>3: EXPERIENTIAL – “WHAT YOU PLAY IS WHAT YOU GET”</a:t>
            </a:r>
          </a:p>
        </p:txBody>
      </p:sp>
      <p:sp>
        <p:nvSpPr>
          <p:cNvPr id="3" name="Content Placeholder 2">
            <a:extLst>
              <a:ext uri="{FF2B5EF4-FFF2-40B4-BE49-F238E27FC236}">
                <a16:creationId xmlns:a16="http://schemas.microsoft.com/office/drawing/2014/main" id="{91C7C55F-F93A-DE4A-940F-D7B5432E5CB6}"/>
              </a:ext>
            </a:extLst>
          </p:cNvPr>
          <p:cNvSpPr>
            <a:spLocks noGrp="1"/>
          </p:cNvSpPr>
          <p:nvPr>
            <p:ph idx="1"/>
          </p:nvPr>
        </p:nvSpPr>
        <p:spPr>
          <a:xfrm>
            <a:off x="685800" y="2727960"/>
            <a:ext cx="10820400" cy="2606040"/>
          </a:xfrm>
        </p:spPr>
        <p:txBody>
          <a:bodyPr/>
          <a:lstStyle/>
          <a:p>
            <a:pPr marL="0" indent="0">
              <a:buNone/>
            </a:pPr>
            <a:r>
              <a:rPr lang="en-US" dirty="0"/>
              <a:t>When we refer to </a:t>
            </a:r>
            <a:r>
              <a:rPr lang="en-US" i="1" dirty="0"/>
              <a:t>experiential</a:t>
            </a:r>
            <a:r>
              <a:rPr lang="en-US" dirty="0"/>
              <a:t> design, we mean the entire contextual experience of playing a game, and the interpretation of the experience by the player directly in the context of the experience itself.  This kind of ‘what you do is what you get’ game is of increasing interest in the field, and in this manner is essentially an ‘experientially educational’ game (Phelps, Wagner, and </a:t>
            </a:r>
            <a:r>
              <a:rPr lang="en-US" dirty="0" err="1"/>
              <a:t>Moger</a:t>
            </a:r>
            <a:r>
              <a:rPr lang="en-US" dirty="0"/>
              <a:t>, 2020). </a:t>
            </a:r>
            <a:r>
              <a:rPr lang="en-US" b="1" dirty="0"/>
              <a:t>Players can gain an understanding of, and empathy for, a given scenario or subject matter merely through the act of playing it, and specifically through the act of </a:t>
            </a:r>
            <a:r>
              <a:rPr lang="en-US" b="1" i="1" dirty="0"/>
              <a:t>interacting </a:t>
            </a:r>
            <a:r>
              <a:rPr lang="en-US" b="1" dirty="0"/>
              <a:t>with it. </a:t>
            </a:r>
            <a:r>
              <a:rPr lang="en-US" dirty="0"/>
              <a:t>(Phelps, 2020)</a:t>
            </a:r>
          </a:p>
        </p:txBody>
      </p:sp>
    </p:spTree>
    <p:extLst>
      <p:ext uri="{BB962C8B-B14F-4D97-AF65-F5344CB8AC3E}">
        <p14:creationId xmlns:p14="http://schemas.microsoft.com/office/powerpoint/2010/main" val="2698936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C3AB-513C-BB45-835B-658449CC6612}"/>
              </a:ext>
            </a:extLst>
          </p:cNvPr>
          <p:cNvSpPr>
            <a:spLocks noGrp="1"/>
          </p:cNvSpPr>
          <p:nvPr>
            <p:ph type="title"/>
          </p:nvPr>
        </p:nvSpPr>
        <p:spPr>
          <a:xfrm>
            <a:off x="2667000" y="764373"/>
            <a:ext cx="8839200" cy="1293028"/>
          </a:xfrm>
        </p:spPr>
        <p:txBody>
          <a:bodyPr/>
          <a:lstStyle/>
          <a:p>
            <a:r>
              <a:rPr lang="en-US" dirty="0"/>
              <a:t>Mapping a design space for games of the soul</a:t>
            </a:r>
          </a:p>
        </p:txBody>
      </p:sp>
      <p:pic>
        <p:nvPicPr>
          <p:cNvPr id="5" name="Picture 4" descr="A picture containing game&#10;&#10;Description automatically generated">
            <a:extLst>
              <a:ext uri="{FF2B5EF4-FFF2-40B4-BE49-F238E27FC236}">
                <a16:creationId xmlns:a16="http://schemas.microsoft.com/office/drawing/2014/main" id="{7BFF3785-1B96-A54F-82A8-D7ABE41CC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8570"/>
            <a:ext cx="12192000" cy="3460230"/>
          </a:xfrm>
          <a:prstGeom prst="rect">
            <a:avLst/>
          </a:prstGeom>
        </p:spPr>
      </p:pic>
      <p:sp>
        <p:nvSpPr>
          <p:cNvPr id="4" name="Content Placeholder 2">
            <a:extLst>
              <a:ext uri="{FF2B5EF4-FFF2-40B4-BE49-F238E27FC236}">
                <a16:creationId xmlns:a16="http://schemas.microsoft.com/office/drawing/2014/main" id="{1DAA6B5B-4D17-4647-90E8-B4A5206DBE3B}"/>
              </a:ext>
            </a:extLst>
          </p:cNvPr>
          <p:cNvSpPr>
            <a:spLocks noGrp="1"/>
          </p:cNvSpPr>
          <p:nvPr>
            <p:ph idx="1"/>
          </p:nvPr>
        </p:nvSpPr>
        <p:spPr>
          <a:xfrm>
            <a:off x="6248400" y="5759969"/>
            <a:ext cx="4267200" cy="381000"/>
          </a:xfrm>
        </p:spPr>
        <p:txBody>
          <a:bodyPr/>
          <a:lstStyle/>
          <a:p>
            <a:pPr marL="0" indent="0">
              <a:buNone/>
            </a:pPr>
            <a:r>
              <a:rPr lang="en-US" dirty="0"/>
              <a:t>(</a:t>
            </a:r>
            <a:r>
              <a:rPr lang="en-US" dirty="0" err="1"/>
              <a:t>Rusch</a:t>
            </a:r>
            <a:r>
              <a:rPr lang="en-US" dirty="0"/>
              <a:t> &amp; Phelps, 2020)</a:t>
            </a:r>
          </a:p>
        </p:txBody>
      </p:sp>
    </p:spTree>
    <p:extLst>
      <p:ext uri="{BB962C8B-B14F-4D97-AF65-F5344CB8AC3E}">
        <p14:creationId xmlns:p14="http://schemas.microsoft.com/office/powerpoint/2010/main" val="3883622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D2390F-1570-4100-A56E-54EA361248D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9134" y="-4482"/>
            <a:ext cx="12162865" cy="5747003"/>
          </a:xfrm>
          <a:prstGeom prst="rect">
            <a:avLst/>
          </a:prstGeom>
        </p:spPr>
      </p:pic>
      <p:sp>
        <p:nvSpPr>
          <p:cNvPr id="8" name="Rectangle 7">
            <a:extLst>
              <a:ext uri="{FF2B5EF4-FFF2-40B4-BE49-F238E27FC236}">
                <a16:creationId xmlns:a16="http://schemas.microsoft.com/office/drawing/2014/main" id="{0D3038DB-A441-4DF1-B24D-88D2D274A807}"/>
              </a:ext>
            </a:extLst>
          </p:cNvPr>
          <p:cNvSpPr/>
          <p:nvPr/>
        </p:nvSpPr>
        <p:spPr>
          <a:xfrm>
            <a:off x="0" y="152400"/>
            <a:ext cx="12192000" cy="5590121"/>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95BF15-8684-42A9-B1F2-E783C12504E7}"/>
              </a:ext>
            </a:extLst>
          </p:cNvPr>
          <p:cNvSpPr>
            <a:spLocks noGrp="1"/>
          </p:cNvSpPr>
          <p:nvPr>
            <p:ph idx="1"/>
          </p:nvPr>
        </p:nvSpPr>
        <p:spPr>
          <a:xfrm>
            <a:off x="685800" y="2467018"/>
            <a:ext cx="10820400" cy="2865885"/>
          </a:xfrm>
        </p:spPr>
        <p:txBody>
          <a:bodyPr/>
          <a:lstStyle/>
          <a:p>
            <a:pPr marL="0" indent="0">
              <a:buNone/>
            </a:pPr>
            <a:r>
              <a:rPr lang="en-US" dirty="0"/>
              <a:t>In this manner, the game directly deals with the concept of ruins in games in two distinct yet intertwined ways, which echoes discussions on the combination of spatial play and environmental gameplay elements by Fraser, albeit without the further context of the urban environment. (Fraser, p159)</a:t>
            </a:r>
          </a:p>
          <a:p>
            <a:pPr marL="0" indent="0">
              <a:buNone/>
            </a:pPr>
            <a:r>
              <a:rPr lang="en-US" dirty="0"/>
              <a:t> </a:t>
            </a:r>
          </a:p>
          <a:p>
            <a:pPr marL="0" indent="0">
              <a:buNone/>
            </a:pPr>
            <a:r>
              <a:rPr lang="en-US" dirty="0"/>
              <a:t>The passive scenic elements of the game intent on provoking nostalgia, calm, beauty, and remembrance, and the active decay and reconstruction of the player’s view of the world work together to help achieve the vision of FE as a melancholic reflection.</a:t>
            </a:r>
          </a:p>
          <a:p>
            <a:endParaRPr lang="en-US" dirty="0"/>
          </a:p>
        </p:txBody>
      </p:sp>
      <p:sp>
        <p:nvSpPr>
          <p:cNvPr id="5" name="Title 4">
            <a:extLst>
              <a:ext uri="{FF2B5EF4-FFF2-40B4-BE49-F238E27FC236}">
                <a16:creationId xmlns:a16="http://schemas.microsoft.com/office/drawing/2014/main" id="{1F671C32-6FDF-4854-BD00-6BACFEE750DF}"/>
              </a:ext>
            </a:extLst>
          </p:cNvPr>
          <p:cNvSpPr>
            <a:spLocks noGrp="1"/>
          </p:cNvSpPr>
          <p:nvPr>
            <p:ph type="title"/>
          </p:nvPr>
        </p:nvSpPr>
        <p:spPr>
          <a:xfrm>
            <a:off x="685800" y="1295399"/>
            <a:ext cx="10820400" cy="762001"/>
          </a:xfrm>
        </p:spPr>
        <p:txBody>
          <a:bodyPr/>
          <a:lstStyle/>
          <a:p>
            <a:pPr algn="l"/>
            <a:r>
              <a:rPr lang="en-US" dirty="0"/>
              <a:t>CONCLUSION(ISH) on RUINS</a:t>
            </a:r>
          </a:p>
        </p:txBody>
      </p:sp>
    </p:spTree>
    <p:extLst>
      <p:ext uri="{BB962C8B-B14F-4D97-AF65-F5344CB8AC3E}">
        <p14:creationId xmlns:p14="http://schemas.microsoft.com/office/powerpoint/2010/main" val="3193494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C594E6-CCD0-C044-A41A-332CDD79A32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9134" y="-4482"/>
            <a:ext cx="12162865" cy="5747003"/>
          </a:xfrm>
          <a:prstGeom prst="rect">
            <a:avLst/>
          </a:prstGeom>
        </p:spPr>
      </p:pic>
      <p:sp>
        <p:nvSpPr>
          <p:cNvPr id="5" name="Rectangle 4">
            <a:extLst>
              <a:ext uri="{FF2B5EF4-FFF2-40B4-BE49-F238E27FC236}">
                <a16:creationId xmlns:a16="http://schemas.microsoft.com/office/drawing/2014/main" id="{CF13BA7F-2AB7-3446-9A72-65ED936E4376}"/>
              </a:ext>
            </a:extLst>
          </p:cNvPr>
          <p:cNvSpPr/>
          <p:nvPr/>
        </p:nvSpPr>
        <p:spPr>
          <a:xfrm>
            <a:off x="0" y="152400"/>
            <a:ext cx="12192000" cy="5590121"/>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E884-2DD0-C440-BB76-564B5DE54DC9}"/>
              </a:ext>
            </a:extLst>
          </p:cNvPr>
          <p:cNvSpPr>
            <a:spLocks noGrp="1"/>
          </p:cNvSpPr>
          <p:nvPr>
            <p:ph type="title"/>
          </p:nvPr>
        </p:nvSpPr>
        <p:spPr>
          <a:xfrm>
            <a:off x="533400" y="1219200"/>
            <a:ext cx="10972800" cy="1252460"/>
          </a:xfrm>
        </p:spPr>
        <p:txBody>
          <a:bodyPr/>
          <a:lstStyle/>
          <a:p>
            <a:r>
              <a:rPr lang="en-US" dirty="0"/>
              <a:t>CONCLUSION(ISH) ON TRANSFORMATONAL GAMES: WE NEED MORE AND BETTER KINDS OF ’MEANINGFUL’ GAMES</a:t>
            </a:r>
          </a:p>
        </p:txBody>
      </p:sp>
      <p:sp>
        <p:nvSpPr>
          <p:cNvPr id="3" name="Content Placeholder 2">
            <a:extLst>
              <a:ext uri="{FF2B5EF4-FFF2-40B4-BE49-F238E27FC236}">
                <a16:creationId xmlns:a16="http://schemas.microsoft.com/office/drawing/2014/main" id="{90942EFF-8675-C94A-9E88-209C868C17D9}"/>
              </a:ext>
            </a:extLst>
          </p:cNvPr>
          <p:cNvSpPr>
            <a:spLocks noGrp="1"/>
          </p:cNvSpPr>
          <p:nvPr>
            <p:ph idx="1"/>
          </p:nvPr>
        </p:nvSpPr>
        <p:spPr>
          <a:xfrm>
            <a:off x="685800" y="2926666"/>
            <a:ext cx="10820400" cy="2712134"/>
          </a:xfrm>
        </p:spPr>
        <p:txBody>
          <a:bodyPr/>
          <a:lstStyle/>
          <a:p>
            <a:r>
              <a:rPr lang="en-US" dirty="0"/>
              <a:t>Experiential games have a unique place in the design space</a:t>
            </a:r>
          </a:p>
          <a:p>
            <a:r>
              <a:rPr lang="en-US" dirty="0"/>
              <a:t>By focusing less on procedural rhetoric and more on abstract expression via interaction to trigger transformation, we open different doors in the interaction of humans and technology</a:t>
            </a:r>
          </a:p>
          <a:p>
            <a:r>
              <a:rPr lang="en-US" dirty="0"/>
              <a:t>Utilizing these different lenses examines UX not through functionality or optimization, but through intuition and interpretation</a:t>
            </a:r>
          </a:p>
          <a:p>
            <a:r>
              <a:rPr lang="en-US" i="1" dirty="0"/>
              <a:t>Measuring</a:t>
            </a:r>
            <a:r>
              <a:rPr lang="en-US" dirty="0"/>
              <a:t> </a:t>
            </a:r>
            <a:r>
              <a:rPr lang="en-US" i="1" dirty="0"/>
              <a:t>differently</a:t>
            </a:r>
            <a:r>
              <a:rPr lang="en-US" dirty="0"/>
              <a:t> to allow for different design spaces and methodologies is critical if we want to aspire to different results</a:t>
            </a:r>
          </a:p>
          <a:p>
            <a:endParaRPr lang="en-US" dirty="0"/>
          </a:p>
        </p:txBody>
      </p:sp>
    </p:spTree>
    <p:extLst>
      <p:ext uri="{BB962C8B-B14F-4D97-AF65-F5344CB8AC3E}">
        <p14:creationId xmlns:p14="http://schemas.microsoft.com/office/powerpoint/2010/main" val="204670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cstate="email">
            <a:extLst>
              <a:ext uri="{28A0092B-C50C-407E-A947-70E740481C1C}">
                <a14:useLocalDpi xmlns:a14="http://schemas.microsoft.com/office/drawing/2010/main" val="0"/>
              </a:ext>
            </a:extLst>
          </a:blip>
          <a:srcRect l="-2"/>
          <a:stretch/>
        </p:blipFill>
        <p:spPr>
          <a:xfrm>
            <a:off x="0" y="47126"/>
            <a:ext cx="5203686" cy="5313899"/>
          </a:xfrm>
          <a:prstGeom prst="rect">
            <a:avLst/>
          </a:prstGeom>
        </p:spPr>
      </p:pic>
      <p:sp>
        <p:nvSpPr>
          <p:cNvPr id="42" name="Rectangle 41"/>
          <p:cNvSpPr/>
          <p:nvPr/>
        </p:nvSpPr>
        <p:spPr bwMode="auto">
          <a:xfrm>
            <a:off x="-9719" y="2131139"/>
            <a:ext cx="5191319" cy="3226464"/>
          </a:xfrm>
          <a:prstGeom prst="rect">
            <a:avLst/>
          </a:prstGeom>
          <a:gradFill>
            <a:gsLst>
              <a:gs pos="0">
                <a:schemeClr val="accent1">
                  <a:lumMod val="5000"/>
                  <a:lumOff val="95000"/>
                  <a:alpha val="0"/>
                </a:schemeClr>
              </a:gs>
              <a:gs pos="65000">
                <a:schemeClr val="tx1">
                  <a:alpha val="94000"/>
                </a:schemeClr>
              </a:gs>
              <a:gs pos="100000">
                <a:schemeClr val="tx1"/>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kumimoji="1" lang="en-US" sz="3200" dirty="0">
              <a:latin typeface="Verdana" pitchFamily="45" charset="0"/>
            </a:endParaRPr>
          </a:p>
        </p:txBody>
      </p:sp>
      <p:cxnSp>
        <p:nvCxnSpPr>
          <p:cNvPr id="35" name="Straight Connector 34"/>
          <p:cNvCxnSpPr>
            <a:cxnSpLocks/>
          </p:cNvCxnSpPr>
          <p:nvPr/>
        </p:nvCxnSpPr>
        <p:spPr bwMode="auto">
          <a:xfrm>
            <a:off x="5181599" y="27026"/>
            <a:ext cx="0" cy="5330577"/>
          </a:xfrm>
          <a:prstGeom prst="line">
            <a:avLst/>
          </a:prstGeom>
          <a:solidFill>
            <a:schemeClr val="accent1"/>
          </a:solidFill>
          <a:ln w="69850" cap="flat" cmpd="sng" algn="ctr">
            <a:solidFill>
              <a:schemeClr val="tx1"/>
            </a:solidFill>
            <a:prstDash val="solid"/>
            <a:round/>
            <a:headEnd type="none" w="med" len="med"/>
            <a:tailEnd type="none" w="med" len="med"/>
          </a:ln>
          <a:effectLst/>
        </p:spPr>
      </p:cxnSp>
      <p:sp>
        <p:nvSpPr>
          <p:cNvPr id="6145" name="Title 1"/>
          <p:cNvSpPr>
            <a:spLocks noGrp="1"/>
          </p:cNvSpPr>
          <p:nvPr>
            <p:ph type="title"/>
          </p:nvPr>
        </p:nvSpPr>
        <p:spPr bwMode="auto">
          <a:xfrm>
            <a:off x="12367" y="3825018"/>
            <a:ext cx="5143832" cy="112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p>
            <a:pPr algn="ctr"/>
            <a:r>
              <a:rPr lang="en-US" altLang="en-US" sz="3600" b="1" dirty="0">
                <a:solidFill>
                  <a:schemeClr val="bg1"/>
                </a:solidFill>
                <a:ea typeface="ヒラギノ角ゴ Pro W3" charset="-128"/>
                <a:cs typeface="ヒラギノ角ゴ Pro W3" charset="-128"/>
              </a:rPr>
              <a:t>A HISTORY OF GAMES &amp; INTERACTIVE MEDIA</a:t>
            </a:r>
            <a:br>
              <a:rPr lang="en-US" altLang="en-US" sz="3600" b="1" dirty="0">
                <a:solidFill>
                  <a:schemeClr val="bg1"/>
                </a:solidFill>
                <a:ea typeface="ヒラギノ角ゴ Pro W3" charset="-128"/>
                <a:cs typeface="ヒラギノ角ゴ Pro W3" charset="-128"/>
              </a:rPr>
            </a:br>
            <a:r>
              <a:rPr lang="en-US" altLang="en-US" sz="3600" b="1" dirty="0">
                <a:solidFill>
                  <a:schemeClr val="bg1"/>
                </a:solidFill>
                <a:ea typeface="ヒラギノ角ゴ Pro W3" charset="-128"/>
                <a:cs typeface="ヒラギノ角ゴ Pro W3" charset="-128"/>
              </a:rPr>
              <a:t>1999-2020</a:t>
            </a:r>
          </a:p>
        </p:txBody>
      </p:sp>
      <p:sp>
        <p:nvSpPr>
          <p:cNvPr id="2" name="Rectangle 1"/>
          <p:cNvSpPr/>
          <p:nvPr/>
        </p:nvSpPr>
        <p:spPr bwMode="auto">
          <a:xfrm>
            <a:off x="7017467" y="6927"/>
            <a:ext cx="5181600"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First course in games programming</a:t>
            </a:r>
          </a:p>
        </p:txBody>
      </p:sp>
      <p:sp>
        <p:nvSpPr>
          <p:cNvPr id="8" name="Rectangle 7"/>
          <p:cNvSpPr/>
          <p:nvPr/>
        </p:nvSpPr>
        <p:spPr bwMode="auto">
          <a:xfrm>
            <a:off x="7010399" y="406481"/>
            <a:ext cx="5181600"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Electronic Gaming Society</a:t>
            </a:r>
          </a:p>
        </p:txBody>
      </p:sp>
      <p:sp>
        <p:nvSpPr>
          <p:cNvPr id="9" name="Rectangle 8"/>
          <p:cNvSpPr/>
          <p:nvPr/>
        </p:nvSpPr>
        <p:spPr bwMode="auto">
          <a:xfrm>
            <a:off x="7010399" y="1204426"/>
            <a:ext cx="5181600"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MSc Game Design &amp; Development</a:t>
            </a:r>
            <a:endParaRPr kumimoji="1" lang="en-US" sz="1867" b="1" dirty="0">
              <a:latin typeface="Verdana" pitchFamily="45" charset="0"/>
            </a:endParaRPr>
          </a:p>
        </p:txBody>
      </p:sp>
      <p:sp>
        <p:nvSpPr>
          <p:cNvPr id="10" name="Rectangle 9"/>
          <p:cNvSpPr/>
          <p:nvPr/>
        </p:nvSpPr>
        <p:spPr bwMode="auto">
          <a:xfrm>
            <a:off x="7010399" y="1603042"/>
            <a:ext cx="5181600"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BSc Game Design &amp; Development</a:t>
            </a:r>
            <a:endParaRPr kumimoji="1" lang="en-US" sz="1867" b="1" dirty="0">
              <a:latin typeface="Verdana" pitchFamily="45" charset="0"/>
            </a:endParaRPr>
          </a:p>
        </p:txBody>
      </p:sp>
      <p:sp>
        <p:nvSpPr>
          <p:cNvPr id="11" name="Rectangle 10"/>
          <p:cNvSpPr/>
          <p:nvPr/>
        </p:nvSpPr>
        <p:spPr bwMode="auto">
          <a:xfrm>
            <a:off x="7010399" y="1996631"/>
            <a:ext cx="5181600"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Dept. of Interactive Games &amp; Media</a:t>
            </a:r>
          </a:p>
        </p:txBody>
      </p:sp>
      <p:sp>
        <p:nvSpPr>
          <p:cNvPr id="12" name="Rectangle 11"/>
          <p:cNvSpPr/>
          <p:nvPr/>
        </p:nvSpPr>
        <p:spPr bwMode="auto">
          <a:xfrm>
            <a:off x="7007748" y="2389891"/>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School of Interactive Games &amp; Media</a:t>
            </a:r>
          </a:p>
        </p:txBody>
      </p:sp>
      <p:sp>
        <p:nvSpPr>
          <p:cNvPr id="13" name="Rectangle 12"/>
          <p:cNvSpPr/>
          <p:nvPr/>
        </p:nvSpPr>
        <p:spPr bwMode="auto">
          <a:xfrm>
            <a:off x="7010399" y="3183311"/>
            <a:ext cx="5181600"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RIT Center for Media, Arts, Games, Interaction &amp; Creativity (MAGIC)</a:t>
            </a:r>
            <a:endParaRPr kumimoji="1" lang="en-US" sz="1867" b="1" dirty="0">
              <a:solidFill>
                <a:schemeClr val="bg2"/>
              </a:solidFill>
              <a:latin typeface="Verdana" pitchFamily="45" charset="0"/>
            </a:endParaRPr>
          </a:p>
        </p:txBody>
      </p:sp>
      <p:sp>
        <p:nvSpPr>
          <p:cNvPr id="14" name="Rectangle 13"/>
          <p:cNvSpPr/>
          <p:nvPr/>
        </p:nvSpPr>
        <p:spPr bwMode="auto">
          <a:xfrm>
            <a:off x="7017467" y="3825018"/>
            <a:ext cx="51816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MAGIC Spell Studios ®, LLC</a:t>
            </a:r>
            <a:endParaRPr kumimoji="1" lang="en-US" sz="1867" b="1" dirty="0">
              <a:solidFill>
                <a:schemeClr val="bg2"/>
              </a:solidFill>
              <a:latin typeface="Verdana" pitchFamily="45" charset="0"/>
            </a:endParaRPr>
          </a:p>
        </p:txBody>
      </p:sp>
      <p:sp>
        <p:nvSpPr>
          <p:cNvPr id="15" name="Rectangle 14"/>
          <p:cNvSpPr/>
          <p:nvPr/>
        </p:nvSpPr>
        <p:spPr bwMode="auto">
          <a:xfrm>
            <a:off x="7017467" y="4186622"/>
            <a:ext cx="51816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$30M MAGIC Spell Studios Initiative </a:t>
            </a:r>
          </a:p>
        </p:txBody>
      </p:sp>
      <p:sp>
        <p:nvSpPr>
          <p:cNvPr id="16" name="Rectangle 15"/>
          <p:cNvSpPr/>
          <p:nvPr/>
        </p:nvSpPr>
        <p:spPr bwMode="auto">
          <a:xfrm>
            <a:off x="7014815" y="4548226"/>
            <a:ext cx="5174533"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HUB</a:t>
            </a:r>
            <a:endParaRPr kumimoji="1" lang="en-US" sz="1867" b="1" dirty="0">
              <a:solidFill>
                <a:schemeClr val="bg2"/>
              </a:solidFill>
              <a:latin typeface="Verdana" pitchFamily="45" charset="0"/>
            </a:endParaRPr>
          </a:p>
        </p:txBody>
      </p:sp>
      <p:sp>
        <p:nvSpPr>
          <p:cNvPr id="18" name="Rectangle 17"/>
          <p:cNvSpPr/>
          <p:nvPr/>
        </p:nvSpPr>
        <p:spPr bwMode="auto">
          <a:xfrm>
            <a:off x="7010399" y="801726"/>
            <a:ext cx="5181600"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1" hangingPunct="1"/>
            <a:r>
              <a:rPr lang="en-US" sz="1867" b="1" dirty="0">
                <a:latin typeface="Verdana" pitchFamily="45" charset="0"/>
              </a:rPr>
              <a:t>CS/IT Concentration in Game Prog</a:t>
            </a:r>
          </a:p>
        </p:txBody>
      </p:sp>
      <p:sp>
        <p:nvSpPr>
          <p:cNvPr id="23" name="Rectangle 22"/>
          <p:cNvSpPr/>
          <p:nvPr/>
        </p:nvSpPr>
        <p:spPr bwMode="auto">
          <a:xfrm>
            <a:off x="5191317" y="6927"/>
            <a:ext cx="1828801"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2001</a:t>
            </a:r>
            <a:r>
              <a:rPr kumimoji="1" lang="en-US" sz="1867" b="1" dirty="0">
                <a:latin typeface="Verdana" pitchFamily="45" charset="0"/>
              </a:rPr>
              <a:t> programming</a:t>
            </a:r>
          </a:p>
        </p:txBody>
      </p:sp>
      <p:sp>
        <p:nvSpPr>
          <p:cNvPr id="24" name="Rectangle 23"/>
          <p:cNvSpPr/>
          <p:nvPr/>
        </p:nvSpPr>
        <p:spPr bwMode="auto">
          <a:xfrm>
            <a:off x="5191317" y="406481"/>
            <a:ext cx="1821733"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2002</a:t>
            </a:r>
            <a:endParaRPr kumimoji="1" lang="en-US" sz="1867" b="1" dirty="0">
              <a:latin typeface="Verdana" pitchFamily="45" charset="0"/>
            </a:endParaRPr>
          </a:p>
        </p:txBody>
      </p:sp>
      <p:sp>
        <p:nvSpPr>
          <p:cNvPr id="25" name="Rectangle 24"/>
          <p:cNvSpPr/>
          <p:nvPr/>
        </p:nvSpPr>
        <p:spPr bwMode="auto">
          <a:xfrm>
            <a:off x="5191317" y="1204426"/>
            <a:ext cx="1821733"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2006</a:t>
            </a:r>
          </a:p>
        </p:txBody>
      </p:sp>
      <p:sp>
        <p:nvSpPr>
          <p:cNvPr id="26" name="Rectangle 25"/>
          <p:cNvSpPr/>
          <p:nvPr/>
        </p:nvSpPr>
        <p:spPr bwMode="auto">
          <a:xfrm>
            <a:off x="5191317" y="1603042"/>
            <a:ext cx="1821733"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2007</a:t>
            </a:r>
          </a:p>
        </p:txBody>
      </p:sp>
      <p:sp>
        <p:nvSpPr>
          <p:cNvPr id="27" name="Rectangle 26"/>
          <p:cNvSpPr/>
          <p:nvPr/>
        </p:nvSpPr>
        <p:spPr bwMode="auto">
          <a:xfrm>
            <a:off x="5191317" y="1996631"/>
            <a:ext cx="1821733"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2009</a:t>
            </a:r>
            <a:endParaRPr kumimoji="1" lang="en-US" sz="1867" b="1" dirty="0">
              <a:solidFill>
                <a:schemeClr val="bg2"/>
              </a:solidFill>
              <a:latin typeface="Verdana" pitchFamily="45" charset="0"/>
            </a:endParaRPr>
          </a:p>
        </p:txBody>
      </p:sp>
      <p:sp>
        <p:nvSpPr>
          <p:cNvPr id="28" name="Rectangle 27"/>
          <p:cNvSpPr/>
          <p:nvPr/>
        </p:nvSpPr>
        <p:spPr bwMode="auto">
          <a:xfrm>
            <a:off x="5191316" y="2389891"/>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2011</a:t>
            </a:r>
          </a:p>
        </p:txBody>
      </p:sp>
      <p:sp>
        <p:nvSpPr>
          <p:cNvPr id="29" name="Rectangle 28"/>
          <p:cNvSpPr/>
          <p:nvPr/>
        </p:nvSpPr>
        <p:spPr bwMode="auto">
          <a:xfrm>
            <a:off x="5191318" y="3183311"/>
            <a:ext cx="1821732"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2013</a:t>
            </a:r>
          </a:p>
        </p:txBody>
      </p:sp>
      <p:sp>
        <p:nvSpPr>
          <p:cNvPr id="30" name="Rectangle 29"/>
          <p:cNvSpPr/>
          <p:nvPr/>
        </p:nvSpPr>
        <p:spPr bwMode="auto">
          <a:xfrm>
            <a:off x="5191318" y="3825018"/>
            <a:ext cx="18288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2013</a:t>
            </a:r>
            <a:endParaRPr kumimoji="1" lang="en-US" sz="1867" b="1" dirty="0">
              <a:solidFill>
                <a:schemeClr val="bg2"/>
              </a:solidFill>
              <a:latin typeface="Verdana" pitchFamily="45" charset="0"/>
            </a:endParaRPr>
          </a:p>
        </p:txBody>
      </p:sp>
      <p:sp>
        <p:nvSpPr>
          <p:cNvPr id="31" name="Rectangle 30"/>
          <p:cNvSpPr/>
          <p:nvPr/>
        </p:nvSpPr>
        <p:spPr bwMode="auto">
          <a:xfrm>
            <a:off x="5191318" y="4186622"/>
            <a:ext cx="18288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endParaRPr kumimoji="1" lang="en-US" sz="1867" b="1" dirty="0">
              <a:latin typeface="Verdana" pitchFamily="45" charset="0"/>
            </a:endParaRPr>
          </a:p>
        </p:txBody>
      </p:sp>
      <p:sp>
        <p:nvSpPr>
          <p:cNvPr id="32" name="Rectangle 31"/>
          <p:cNvSpPr/>
          <p:nvPr/>
        </p:nvSpPr>
        <p:spPr bwMode="auto">
          <a:xfrm>
            <a:off x="5191316" y="4548226"/>
            <a:ext cx="1823499"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p>
        </p:txBody>
      </p:sp>
      <p:sp>
        <p:nvSpPr>
          <p:cNvPr id="33" name="Rectangle 32"/>
          <p:cNvSpPr/>
          <p:nvPr/>
        </p:nvSpPr>
        <p:spPr bwMode="auto">
          <a:xfrm>
            <a:off x="5191317" y="801726"/>
            <a:ext cx="1821733"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2003</a:t>
            </a:r>
          </a:p>
        </p:txBody>
      </p:sp>
      <p:sp>
        <p:nvSpPr>
          <p:cNvPr id="38" name="Rectangle 37"/>
          <p:cNvSpPr/>
          <p:nvPr/>
        </p:nvSpPr>
        <p:spPr bwMode="auto">
          <a:xfrm>
            <a:off x="7007748" y="2785165"/>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Minor in Game Design</a:t>
            </a:r>
          </a:p>
        </p:txBody>
      </p:sp>
      <p:sp>
        <p:nvSpPr>
          <p:cNvPr id="39" name="Rectangle 38"/>
          <p:cNvSpPr/>
          <p:nvPr/>
        </p:nvSpPr>
        <p:spPr bwMode="auto">
          <a:xfrm>
            <a:off x="5191316" y="2785165"/>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2012</a:t>
            </a:r>
          </a:p>
        </p:txBody>
      </p:sp>
      <p:sp>
        <p:nvSpPr>
          <p:cNvPr id="40" name="Rectangle 39"/>
          <p:cNvSpPr/>
          <p:nvPr/>
        </p:nvSpPr>
        <p:spPr bwMode="auto">
          <a:xfrm>
            <a:off x="7005099" y="4951203"/>
            <a:ext cx="5181600"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Challenge</a:t>
            </a:r>
            <a:endParaRPr kumimoji="1" lang="en-US" sz="1867" b="1" dirty="0">
              <a:solidFill>
                <a:schemeClr val="bg2"/>
              </a:solidFill>
              <a:latin typeface="Verdana" pitchFamily="45" charset="0"/>
            </a:endParaRPr>
          </a:p>
        </p:txBody>
      </p:sp>
      <p:sp>
        <p:nvSpPr>
          <p:cNvPr id="41" name="Rectangle 40"/>
          <p:cNvSpPr/>
          <p:nvPr/>
        </p:nvSpPr>
        <p:spPr bwMode="auto">
          <a:xfrm>
            <a:off x="5191316" y="4951203"/>
            <a:ext cx="1823499"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2017</a:t>
            </a:r>
          </a:p>
        </p:txBody>
      </p:sp>
      <p:cxnSp>
        <p:nvCxnSpPr>
          <p:cNvPr id="34" name="Straight Connector 33">
            <a:extLst>
              <a:ext uri="{FF2B5EF4-FFF2-40B4-BE49-F238E27FC236}">
                <a16:creationId xmlns:a16="http://schemas.microsoft.com/office/drawing/2014/main" id="{3869E563-C17C-4CE2-8CD8-84F0ABCA0F00}"/>
              </a:ext>
            </a:extLst>
          </p:cNvPr>
          <p:cNvCxnSpPr/>
          <p:nvPr/>
        </p:nvCxnSpPr>
        <p:spPr bwMode="auto">
          <a:xfrm>
            <a:off x="12367" y="5361026"/>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1" y="27026"/>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sp>
        <p:nvSpPr>
          <p:cNvPr id="37" name="Rectangle 36">
            <a:extLst>
              <a:ext uri="{FF2B5EF4-FFF2-40B4-BE49-F238E27FC236}">
                <a16:creationId xmlns:a16="http://schemas.microsoft.com/office/drawing/2014/main" id="{6FBFFF78-12E4-244D-B481-355996FC90CB}"/>
              </a:ext>
            </a:extLst>
          </p:cNvPr>
          <p:cNvSpPr/>
          <p:nvPr/>
        </p:nvSpPr>
        <p:spPr bwMode="auto">
          <a:xfrm>
            <a:off x="7020118" y="5392208"/>
            <a:ext cx="5181600" cy="39556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American University Game Lab</a:t>
            </a:r>
          </a:p>
        </p:txBody>
      </p:sp>
      <p:sp>
        <p:nvSpPr>
          <p:cNvPr id="43" name="Rectangle 42">
            <a:extLst>
              <a:ext uri="{FF2B5EF4-FFF2-40B4-BE49-F238E27FC236}">
                <a16:creationId xmlns:a16="http://schemas.microsoft.com/office/drawing/2014/main" id="{ACA1817E-819D-E343-BF8F-2D07621A68E6}"/>
              </a:ext>
            </a:extLst>
          </p:cNvPr>
          <p:cNvSpPr/>
          <p:nvPr/>
        </p:nvSpPr>
        <p:spPr bwMode="auto">
          <a:xfrm>
            <a:off x="5206335" y="5392208"/>
            <a:ext cx="1823499" cy="4064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2019</a:t>
            </a:r>
          </a:p>
        </p:txBody>
      </p:sp>
      <p:sp>
        <p:nvSpPr>
          <p:cNvPr id="44" name="Rectangle 43">
            <a:extLst>
              <a:ext uri="{FF2B5EF4-FFF2-40B4-BE49-F238E27FC236}">
                <a16:creationId xmlns:a16="http://schemas.microsoft.com/office/drawing/2014/main" id="{49AE70D7-FF93-134C-A5A8-07837D363119}"/>
              </a:ext>
            </a:extLst>
          </p:cNvPr>
          <p:cNvSpPr/>
          <p:nvPr/>
        </p:nvSpPr>
        <p:spPr bwMode="auto">
          <a:xfrm>
            <a:off x="7010400" y="5791200"/>
            <a:ext cx="3352800" cy="406400"/>
          </a:xfrm>
          <a:prstGeom prst="rect">
            <a:avLst/>
          </a:prstGeom>
          <a:solidFill>
            <a:srgbClr val="9966FF"/>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HIT Lab NZ + AIGI</a:t>
            </a:r>
          </a:p>
        </p:txBody>
      </p:sp>
      <p:sp>
        <p:nvSpPr>
          <p:cNvPr id="45" name="Rectangle 44">
            <a:extLst>
              <a:ext uri="{FF2B5EF4-FFF2-40B4-BE49-F238E27FC236}">
                <a16:creationId xmlns:a16="http://schemas.microsoft.com/office/drawing/2014/main" id="{7E56A72A-4311-0749-BC5B-16DFB932F0FB}"/>
              </a:ext>
            </a:extLst>
          </p:cNvPr>
          <p:cNvSpPr/>
          <p:nvPr/>
        </p:nvSpPr>
        <p:spPr bwMode="auto">
          <a:xfrm>
            <a:off x="5203686" y="5791200"/>
            <a:ext cx="1816430" cy="406400"/>
          </a:xfrm>
          <a:prstGeom prst="rect">
            <a:avLst/>
          </a:prstGeom>
          <a:solidFill>
            <a:srgbClr val="9966FF"/>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2020</a:t>
            </a:r>
          </a:p>
        </p:txBody>
      </p:sp>
    </p:spTree>
    <p:extLst>
      <p:ext uri="{BB962C8B-B14F-4D97-AF65-F5344CB8AC3E}">
        <p14:creationId xmlns:p14="http://schemas.microsoft.com/office/powerpoint/2010/main" val="3203299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8198-75CE-5944-8358-A6878E6F6826}"/>
              </a:ext>
            </a:extLst>
          </p:cNvPr>
          <p:cNvSpPr>
            <a:spLocks noGrp="1"/>
          </p:cNvSpPr>
          <p:nvPr>
            <p:ph type="title"/>
          </p:nvPr>
        </p:nvSpPr>
        <p:spPr>
          <a:xfrm>
            <a:off x="1143000" y="764373"/>
            <a:ext cx="10363200" cy="1293028"/>
          </a:xfrm>
        </p:spPr>
        <p:txBody>
          <a:bodyPr/>
          <a:lstStyle/>
          <a:p>
            <a:r>
              <a:rPr lang="en-US" dirty="0"/>
              <a:t>FORTHCOMING WORK ON THIS THINKING</a:t>
            </a:r>
          </a:p>
        </p:txBody>
      </p:sp>
      <p:sp>
        <p:nvSpPr>
          <p:cNvPr id="3" name="Content Placeholder 2">
            <a:extLst>
              <a:ext uri="{FF2B5EF4-FFF2-40B4-BE49-F238E27FC236}">
                <a16:creationId xmlns:a16="http://schemas.microsoft.com/office/drawing/2014/main" id="{A7D84F49-D53F-7F42-B550-8EFE59BB5DD0}"/>
              </a:ext>
            </a:extLst>
          </p:cNvPr>
          <p:cNvSpPr>
            <a:spLocks noGrp="1"/>
          </p:cNvSpPr>
          <p:nvPr>
            <p:ph idx="1"/>
          </p:nvPr>
        </p:nvSpPr>
        <p:spPr>
          <a:xfrm>
            <a:off x="152400" y="1600200"/>
            <a:ext cx="11811000" cy="4267200"/>
          </a:xfrm>
        </p:spPr>
        <p:txBody>
          <a:bodyPr/>
          <a:lstStyle/>
          <a:p>
            <a:pPr marL="0" indent="0">
              <a:buNone/>
            </a:pPr>
            <a:r>
              <a:rPr lang="en-US" dirty="0"/>
              <a:t>Phelps, A., Wagner, J. and </a:t>
            </a:r>
            <a:r>
              <a:rPr lang="en-US" dirty="0" err="1"/>
              <a:t>Moger</a:t>
            </a:r>
            <a:r>
              <a:rPr lang="en-US" dirty="0"/>
              <a:t>, A. (2020) "Experiential Depression and Anxiety Through </a:t>
            </a:r>
            <a:r>
              <a:rPr lang="en-US" dirty="0" err="1"/>
              <a:t>Proceduralized</a:t>
            </a:r>
            <a:r>
              <a:rPr lang="en-US" dirty="0"/>
              <a:t> Play: A Case Study of Fragile Equilibrium." Journal of Games, Self and Society. (2) v.1. (in press)</a:t>
            </a:r>
          </a:p>
          <a:p>
            <a:pPr marL="0" indent="0">
              <a:buNone/>
            </a:pPr>
            <a:endParaRPr lang="en-US" dirty="0"/>
          </a:p>
          <a:p>
            <a:pPr marL="0" indent="0">
              <a:buNone/>
            </a:pPr>
            <a:r>
              <a:rPr lang="en-US" dirty="0" err="1"/>
              <a:t>Rusch</a:t>
            </a:r>
            <a:r>
              <a:rPr lang="en-US" dirty="0"/>
              <a:t>, Doris C. and Phelps, A. (2020) "Navigating Existential, Transformative Game Design." Digital Games Research Association (</a:t>
            </a:r>
            <a:r>
              <a:rPr lang="en-US" dirty="0" err="1"/>
              <a:t>DiGRA</a:t>
            </a:r>
            <a:r>
              <a:rPr lang="en-US" dirty="0"/>
              <a:t>) 2020. Center of Excellence in Game Culture Studies. Tampere, Finland. (June, 2020)</a:t>
            </a:r>
          </a:p>
          <a:p>
            <a:pPr marL="0" indent="0">
              <a:buNone/>
            </a:pPr>
            <a:endParaRPr lang="en-US" dirty="0"/>
          </a:p>
          <a:p>
            <a:pPr marL="0" indent="0">
              <a:buNone/>
            </a:pPr>
            <a:r>
              <a:rPr lang="en-US" dirty="0"/>
              <a:t>Phelps, A. (2020) “Fragile Equilibrium: An Action Game of Melancholic Balance.” </a:t>
            </a:r>
            <a:r>
              <a:rPr lang="en-US" i="1" dirty="0"/>
              <a:t>The International Conference on Interactive Digital Storytelling (ICIDS) 2019 Art Show Book</a:t>
            </a:r>
            <a:r>
              <a:rPr lang="en-US" dirty="0"/>
              <a:t>. Eds. R. </a:t>
            </a:r>
            <a:r>
              <a:rPr lang="en-US" dirty="0" err="1"/>
              <a:t>Bown</a:t>
            </a:r>
            <a:r>
              <a:rPr lang="en-US" dirty="0"/>
              <a:t> and B. Salisbury. Entertainment Technology Center (ETC) Press,  Carnegie Mellon University.  Pittsburg, Penn.</a:t>
            </a:r>
          </a:p>
        </p:txBody>
      </p:sp>
    </p:spTree>
    <p:extLst>
      <p:ext uri="{BB962C8B-B14F-4D97-AF65-F5344CB8AC3E}">
        <p14:creationId xmlns:p14="http://schemas.microsoft.com/office/powerpoint/2010/main" val="1803688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E16FF-13E7-4F7E-B673-877F7C45F63A}"/>
              </a:ext>
            </a:extLst>
          </p:cNvPr>
          <p:cNvSpPr>
            <a:spLocks noGrp="1"/>
          </p:cNvSpPr>
          <p:nvPr>
            <p:ph idx="1"/>
          </p:nvPr>
        </p:nvSpPr>
        <p:spPr>
          <a:xfrm>
            <a:off x="457200" y="1066800"/>
            <a:ext cx="10820400" cy="4024125"/>
          </a:xfrm>
        </p:spPr>
        <p:txBody>
          <a:bodyPr/>
          <a:lstStyle/>
          <a:p>
            <a:r>
              <a:rPr lang="en-US" sz="1800" dirty="0"/>
              <a:t>Lowe, Dunstan. “Always Already Ancient: Ruins in the Virtual World.” In Greek and Roman Games in the Computer Age, edited by T. S. Thorsen, 53–90. Trondheim, Norway: </a:t>
            </a:r>
            <a:r>
              <a:rPr lang="en-US" sz="1800" dirty="0" err="1"/>
              <a:t>Akademika</a:t>
            </a:r>
            <a:r>
              <a:rPr lang="en-US" sz="1800" dirty="0"/>
              <a:t> Publishing, 2012. </a:t>
            </a:r>
            <a:r>
              <a:rPr lang="en-US" sz="1800" u="sng" dirty="0">
                <a:hlinkClick r:id="rId2"/>
              </a:rPr>
              <a:t>https://kar.kent.ac.uk/30968/</a:t>
            </a:r>
            <a:r>
              <a:rPr lang="en-US" sz="1800" dirty="0"/>
              <a:t>.</a:t>
            </a:r>
          </a:p>
          <a:p>
            <a:r>
              <a:rPr lang="en-US" sz="1800" dirty="0"/>
              <a:t>Dean, Roger, and Amanda Shields. Dragon’s Dream. New York: Collins Design, 2008.</a:t>
            </a:r>
          </a:p>
          <a:p>
            <a:r>
              <a:rPr lang="en-US" sz="1800" dirty="0"/>
              <a:t>Dean, Roger, </a:t>
            </a:r>
            <a:r>
              <a:rPr lang="en-US" sz="1800" dirty="0" err="1"/>
              <a:t>Dominy</a:t>
            </a:r>
            <a:r>
              <a:rPr lang="en-US" sz="1800" dirty="0"/>
              <a:t> Hamilton, and Carla </a:t>
            </a:r>
            <a:r>
              <a:rPr lang="en-US" sz="1800" dirty="0" err="1"/>
              <a:t>Capalbo</a:t>
            </a:r>
            <a:r>
              <a:rPr lang="en-US" sz="1800" dirty="0"/>
              <a:t>. Views. New York: Collins Design, 2009.</a:t>
            </a:r>
          </a:p>
          <a:p>
            <a:r>
              <a:rPr lang="en-US" sz="1800" dirty="0"/>
              <a:t>Fraser, Emma. “Awakening in Ruins: The Virtual Spectacle of the End of the City in Video Games.” Journal of Gaming &amp; Virtual Worlds 8, no. 2 (June 1, 2016): 177–96. https://doi.org/10.1386/jgvw.8.2.177_1</a:t>
            </a:r>
          </a:p>
          <a:p>
            <a:r>
              <a:rPr lang="en-US" sz="1800" dirty="0"/>
              <a:t>Fuchs, Mathias. “‘</a:t>
            </a:r>
            <a:r>
              <a:rPr lang="en-US" sz="1800" dirty="0" err="1"/>
              <a:t>Ruinensehnsucht</a:t>
            </a:r>
            <a:r>
              <a:rPr lang="en-US" sz="1800" dirty="0"/>
              <a:t>’: Longing for Decay in Computer Games.” Transactions of the Digital Games Research Association 3, no. 2 (2017). https://doi.org/10.26503/todigra.v3i2.68.</a:t>
            </a:r>
          </a:p>
          <a:p>
            <a:r>
              <a:rPr lang="en-US" sz="1800" dirty="0"/>
              <a:t>Phelps, Andrew. “Fragile Equilibrium: Extended Artists Statement.” Medium (blog), December 3, 2018. </a:t>
            </a:r>
            <a:r>
              <a:rPr lang="en-US" sz="1800" u="sng" dirty="0">
                <a:hlinkClick r:id="rId3"/>
              </a:rPr>
              <a:t>https://medium.com/@Andy_at_RITMAGIC/fragile-equilibrium-extended-artists-statement-5f3d84548411</a:t>
            </a:r>
            <a:r>
              <a:rPr lang="en-US" sz="1800" dirty="0"/>
              <a:t>.</a:t>
            </a:r>
          </a:p>
          <a:p>
            <a:r>
              <a:rPr lang="en-US" sz="1800" dirty="0" err="1"/>
              <a:t>Koren</a:t>
            </a:r>
            <a:r>
              <a:rPr lang="en-US" sz="1800" dirty="0"/>
              <a:t>, Leonard. </a:t>
            </a:r>
            <a:r>
              <a:rPr lang="en-US" sz="1800" dirty="0" err="1"/>
              <a:t>Wabi-Sabi</a:t>
            </a:r>
            <a:r>
              <a:rPr lang="en-US" sz="1800" dirty="0"/>
              <a:t> for Artists, Designers, Poets &amp; Philosophers. Point Reyes, Calif: Imperfect </a:t>
            </a:r>
            <a:r>
              <a:rPr lang="en-US" sz="1800" dirty="0" err="1"/>
              <a:t>Publ</a:t>
            </a:r>
            <a:r>
              <a:rPr lang="en-US" sz="1800" dirty="0"/>
              <a:t>, 2008.</a:t>
            </a:r>
          </a:p>
          <a:p>
            <a:endParaRPr lang="en-US" sz="1800" dirty="0"/>
          </a:p>
        </p:txBody>
      </p:sp>
      <p:sp>
        <p:nvSpPr>
          <p:cNvPr id="4" name="Title 4">
            <a:extLst>
              <a:ext uri="{FF2B5EF4-FFF2-40B4-BE49-F238E27FC236}">
                <a16:creationId xmlns:a16="http://schemas.microsoft.com/office/drawing/2014/main" id="{4B28EA8C-2042-49AE-BC61-91B1E4FB31D9}"/>
              </a:ext>
            </a:extLst>
          </p:cNvPr>
          <p:cNvSpPr>
            <a:spLocks noGrp="1"/>
          </p:cNvSpPr>
          <p:nvPr>
            <p:ph type="title"/>
          </p:nvPr>
        </p:nvSpPr>
        <p:spPr>
          <a:xfrm>
            <a:off x="762000" y="304799"/>
            <a:ext cx="10820400" cy="762001"/>
          </a:xfrm>
        </p:spPr>
        <p:txBody>
          <a:bodyPr/>
          <a:lstStyle/>
          <a:p>
            <a:r>
              <a:rPr lang="en-US" dirty="0"/>
              <a:t>REFERENCES (ON RUINS)</a:t>
            </a:r>
          </a:p>
        </p:txBody>
      </p:sp>
    </p:spTree>
    <p:extLst>
      <p:ext uri="{BB962C8B-B14F-4D97-AF65-F5344CB8AC3E}">
        <p14:creationId xmlns:p14="http://schemas.microsoft.com/office/powerpoint/2010/main" val="2953292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1560-CD72-AE43-8BE1-457AE6DED0AA}"/>
              </a:ext>
            </a:extLst>
          </p:cNvPr>
          <p:cNvSpPr>
            <a:spLocks noGrp="1"/>
          </p:cNvSpPr>
          <p:nvPr>
            <p:ph type="title"/>
          </p:nvPr>
        </p:nvSpPr>
        <p:spPr>
          <a:xfrm>
            <a:off x="685800" y="764373"/>
            <a:ext cx="10820400" cy="1293028"/>
          </a:xfrm>
        </p:spPr>
        <p:txBody>
          <a:bodyPr/>
          <a:lstStyle/>
          <a:p>
            <a:r>
              <a:rPr lang="en-US" dirty="0"/>
              <a:t>REFERENCES: ON FRAMEWORK MODEL</a:t>
            </a:r>
          </a:p>
        </p:txBody>
      </p:sp>
      <p:sp>
        <p:nvSpPr>
          <p:cNvPr id="3" name="Content Placeholder 2">
            <a:extLst>
              <a:ext uri="{FF2B5EF4-FFF2-40B4-BE49-F238E27FC236}">
                <a16:creationId xmlns:a16="http://schemas.microsoft.com/office/drawing/2014/main" id="{DB727E76-E840-4D4B-9393-A7E207796C8C}"/>
              </a:ext>
            </a:extLst>
          </p:cNvPr>
          <p:cNvSpPr>
            <a:spLocks noGrp="1"/>
          </p:cNvSpPr>
          <p:nvPr>
            <p:ph idx="1"/>
          </p:nvPr>
        </p:nvSpPr>
        <p:spPr>
          <a:xfrm>
            <a:off x="533400" y="1524000"/>
            <a:ext cx="10820400" cy="4024125"/>
          </a:xfrm>
        </p:spPr>
        <p:txBody>
          <a:bodyPr/>
          <a:lstStyle/>
          <a:p>
            <a:r>
              <a:rPr lang="en-US" sz="1800" dirty="0" err="1"/>
              <a:t>Bonnett</a:t>
            </a:r>
            <a:r>
              <a:rPr lang="en-US" sz="1800" dirty="0"/>
              <a:t>, J. 2006. </a:t>
            </a:r>
            <a:r>
              <a:rPr lang="en-US" sz="1800" i="1" dirty="0"/>
              <a:t>Stealing Fire from the Gods. </a:t>
            </a:r>
            <a:r>
              <a:rPr lang="en-US" sz="1800" dirty="0"/>
              <a:t>Studio City, CA: Michael Wiese Productions. </a:t>
            </a:r>
          </a:p>
          <a:p>
            <a:r>
              <a:rPr lang="en-US" sz="1800" dirty="0"/>
              <a:t>Campbell, J. 1991. </a:t>
            </a:r>
            <a:r>
              <a:rPr lang="en-US" sz="1800" i="1" dirty="0"/>
              <a:t>Creative Mythology. </a:t>
            </a:r>
            <a:r>
              <a:rPr lang="en-US" sz="1800" dirty="0"/>
              <a:t>New York, NY: </a:t>
            </a:r>
            <a:r>
              <a:rPr lang="en-US" sz="1800" dirty="0" err="1"/>
              <a:t>Arkana</a:t>
            </a:r>
            <a:r>
              <a:rPr lang="en-US" sz="1800" dirty="0"/>
              <a:t> Books. </a:t>
            </a:r>
          </a:p>
          <a:p>
            <a:r>
              <a:rPr lang="en-US" sz="1800" dirty="0" err="1"/>
              <a:t>Culyba</a:t>
            </a:r>
            <a:r>
              <a:rPr lang="en-US" sz="1800" dirty="0"/>
              <a:t>, S. 2018. </a:t>
            </a:r>
            <a:r>
              <a:rPr lang="en-US" sz="1800" i="1" dirty="0"/>
              <a:t>The Transformational Framework</a:t>
            </a:r>
            <a:r>
              <a:rPr lang="en-US" sz="1800" dirty="0"/>
              <a:t>. Pittsburgh, PA: ETC Press. </a:t>
            </a:r>
          </a:p>
          <a:p>
            <a:r>
              <a:rPr lang="de-DE" sz="1800" dirty="0"/>
              <a:t>Feinstein, D. &amp; </a:t>
            </a:r>
            <a:r>
              <a:rPr lang="de-DE" sz="1800" dirty="0" err="1"/>
              <a:t>Krippner</a:t>
            </a:r>
            <a:r>
              <a:rPr lang="de-DE" sz="1800" dirty="0"/>
              <a:t>, S. 1988. </a:t>
            </a:r>
            <a:r>
              <a:rPr lang="en-US" sz="1800" i="1" dirty="0"/>
              <a:t>Personal Mythology. </a:t>
            </a:r>
            <a:r>
              <a:rPr lang="en-US" sz="1800" dirty="0"/>
              <a:t>New York, NY: </a:t>
            </a:r>
            <a:r>
              <a:rPr lang="de-DE" sz="1800" dirty="0" err="1"/>
              <a:t>Tarcher</a:t>
            </a:r>
            <a:r>
              <a:rPr lang="de-DE" sz="1800" dirty="0"/>
              <a:t>/Putnam. </a:t>
            </a:r>
            <a:endParaRPr lang="en-US" sz="1800" dirty="0"/>
          </a:p>
          <a:p>
            <a:r>
              <a:rPr lang="de-DE" sz="1800" dirty="0"/>
              <a:t>Feinstein, D. &amp; </a:t>
            </a:r>
            <a:r>
              <a:rPr lang="de-DE" sz="1800" dirty="0" err="1"/>
              <a:t>Krippner</a:t>
            </a:r>
            <a:r>
              <a:rPr lang="de-DE" sz="1800" dirty="0"/>
              <a:t>, S. 1997. </a:t>
            </a:r>
            <a:r>
              <a:rPr lang="en-US" sz="1800" i="1" dirty="0"/>
              <a:t>The Mythic Path</a:t>
            </a:r>
            <a:r>
              <a:rPr lang="en-US" sz="1800" dirty="0"/>
              <a:t>. New York, NY: </a:t>
            </a:r>
            <a:r>
              <a:rPr lang="en-US" sz="1800" dirty="0" err="1"/>
              <a:t>Tarcher</a:t>
            </a:r>
            <a:r>
              <a:rPr lang="en-US" sz="1800" dirty="0"/>
              <a:t>/Putnam. </a:t>
            </a:r>
          </a:p>
          <a:p>
            <a:r>
              <a:rPr lang="en-US" sz="1800" dirty="0" err="1"/>
              <a:t>Goodwyn</a:t>
            </a:r>
            <a:r>
              <a:rPr lang="en-US" sz="1800" dirty="0"/>
              <a:t>, E. 2016: </a:t>
            </a:r>
            <a:r>
              <a:rPr lang="en-US" sz="1800" i="1" dirty="0"/>
              <a:t>Healing Symbols in Psychotherapy. </a:t>
            </a:r>
            <a:r>
              <a:rPr lang="en-US" sz="1800" dirty="0"/>
              <a:t>London and New York: Routledge. </a:t>
            </a:r>
          </a:p>
          <a:p>
            <a:r>
              <a:rPr lang="en-US" sz="1800" dirty="0"/>
              <a:t>G4C14 [Games 4 Change]: 2014, May, 1 Paolo </a:t>
            </a:r>
            <a:r>
              <a:rPr lang="en-US" sz="1800" dirty="0" err="1"/>
              <a:t>Pedercini</a:t>
            </a:r>
            <a:r>
              <a:rPr lang="en-US" sz="1800" dirty="0"/>
              <a:t> Making Games in an F**** Up World. [Video file]. Retrieved from </a:t>
            </a:r>
            <a:r>
              <a:rPr lang="en-US" sz="1800" u="sng" dirty="0">
                <a:hlinkClick r:id="rId2"/>
              </a:rPr>
              <a:t>https://www.youtube.com/watch?v=MflkwKt7tl4</a:t>
            </a:r>
            <a:r>
              <a:rPr lang="en-US" sz="1800" dirty="0"/>
              <a:t> 	</a:t>
            </a:r>
          </a:p>
          <a:p>
            <a:r>
              <a:rPr lang="en-US" sz="1800" dirty="0" err="1"/>
              <a:t>Kiili</a:t>
            </a:r>
            <a:r>
              <a:rPr lang="en-US" sz="1800" dirty="0"/>
              <a:t>, K. 2005. Digital game-based learning: Towards an experiential gaming model. </a:t>
            </a:r>
            <a:r>
              <a:rPr lang="en-US" sz="1800" i="1" dirty="0"/>
              <a:t>The Internet and Higher Education, 8</a:t>
            </a:r>
            <a:r>
              <a:rPr lang="en-US" sz="1800" dirty="0"/>
              <a:t>(1), pp. 13-24. https://</a:t>
            </a:r>
            <a:r>
              <a:rPr lang="en-US" sz="1800" dirty="0" err="1"/>
              <a:t>doi.org</a:t>
            </a:r>
            <a:r>
              <a:rPr lang="en-US" sz="1800" dirty="0"/>
              <a:t>/10.1016/j.iheduc.2004.12.001</a:t>
            </a:r>
          </a:p>
          <a:p>
            <a:r>
              <a:rPr lang="en-US" sz="1800" dirty="0" err="1"/>
              <a:t>Kiili</a:t>
            </a:r>
            <a:r>
              <a:rPr lang="en-US" sz="1800" dirty="0"/>
              <a:t>, K., de Freitas, S., Arnab, S., &amp; </a:t>
            </a:r>
            <a:r>
              <a:rPr lang="en-US" sz="1800" dirty="0" err="1"/>
              <a:t>Lainema</a:t>
            </a:r>
            <a:r>
              <a:rPr lang="en-US" sz="1800" dirty="0"/>
              <a:t>, T. 2012. The design principles for flow </a:t>
            </a:r>
          </a:p>
          <a:p>
            <a:r>
              <a:rPr lang="en-US" sz="1800" dirty="0"/>
              <a:t>experience in educational games. </a:t>
            </a:r>
            <a:r>
              <a:rPr lang="en-US" sz="1800" i="1" dirty="0"/>
              <a:t>Procedia Computer Science, 15,</a:t>
            </a:r>
            <a:r>
              <a:rPr lang="en-US" sz="1800" dirty="0"/>
              <a:t> pp. 78-91. https://</a:t>
            </a:r>
            <a:r>
              <a:rPr lang="en-US" sz="1800" dirty="0" err="1"/>
              <a:t>doi.org</a:t>
            </a:r>
            <a:r>
              <a:rPr lang="en-US" sz="1800" dirty="0"/>
              <a:t>/10.1016/j.procs.2012.10.060</a:t>
            </a:r>
          </a:p>
          <a:p>
            <a:endParaRPr lang="en-US" sz="1800" dirty="0"/>
          </a:p>
        </p:txBody>
      </p:sp>
    </p:spTree>
    <p:extLst>
      <p:ext uri="{BB962C8B-B14F-4D97-AF65-F5344CB8AC3E}">
        <p14:creationId xmlns:p14="http://schemas.microsoft.com/office/powerpoint/2010/main" val="1990001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51993-A888-F340-8F22-49A0B3CCDC40}"/>
              </a:ext>
            </a:extLst>
          </p:cNvPr>
          <p:cNvSpPr>
            <a:spLocks noGrp="1"/>
          </p:cNvSpPr>
          <p:nvPr>
            <p:ph idx="1"/>
          </p:nvPr>
        </p:nvSpPr>
        <p:spPr>
          <a:xfrm>
            <a:off x="685800" y="1676400"/>
            <a:ext cx="10820400" cy="4024125"/>
          </a:xfrm>
        </p:spPr>
        <p:txBody>
          <a:bodyPr/>
          <a:lstStyle/>
          <a:p>
            <a:r>
              <a:rPr lang="en-US" sz="1800" dirty="0"/>
              <a:t>Hillman, J. 1996. </a:t>
            </a:r>
            <a:r>
              <a:rPr lang="en-US" sz="1800" i="1" dirty="0"/>
              <a:t>The Soul’s Code. </a:t>
            </a:r>
            <a:r>
              <a:rPr lang="en-US" sz="1800" dirty="0"/>
              <a:t>New York, NY: Ballentine Books. </a:t>
            </a:r>
          </a:p>
          <a:p>
            <a:r>
              <a:rPr lang="en-US" sz="1800" dirty="0"/>
              <a:t>Larsen, S. 1996. </a:t>
            </a:r>
            <a:r>
              <a:rPr lang="en-US" sz="1800" i="1" dirty="0"/>
              <a:t>The Mythic Imagination</a:t>
            </a:r>
            <a:r>
              <a:rPr lang="en-US" sz="1800" dirty="0"/>
              <a:t>. Rochester, VT: Inner Traditions. </a:t>
            </a:r>
          </a:p>
          <a:p>
            <a:r>
              <a:rPr lang="en-US" sz="1800" dirty="0"/>
              <a:t>May, R. 1991. </a:t>
            </a:r>
            <a:r>
              <a:rPr lang="en-US" sz="1800" i="1" dirty="0"/>
              <a:t>The Cry for Myth. </a:t>
            </a:r>
            <a:r>
              <a:rPr lang="en-US" sz="1800" dirty="0"/>
              <a:t>New York and London: W.W. Norton &amp; Company. </a:t>
            </a:r>
          </a:p>
          <a:p>
            <a:r>
              <a:rPr lang="en-US" sz="1800" dirty="0" err="1"/>
              <a:t>Papert</a:t>
            </a:r>
            <a:r>
              <a:rPr lang="en-US" sz="1800" dirty="0"/>
              <a:t>, S. 1991. Situating constructionism. In S. </a:t>
            </a:r>
            <a:r>
              <a:rPr lang="en-US" sz="1800" dirty="0" err="1"/>
              <a:t>Papert</a:t>
            </a:r>
            <a:r>
              <a:rPr lang="en-US" sz="1800" dirty="0"/>
              <a:t> &amp; I. </a:t>
            </a:r>
            <a:r>
              <a:rPr lang="en-US" sz="1800" dirty="0" err="1"/>
              <a:t>Harel</a:t>
            </a:r>
            <a:r>
              <a:rPr lang="en-US" sz="1800" dirty="0"/>
              <a:t> (Eds.), </a:t>
            </a:r>
            <a:r>
              <a:rPr lang="en-US" sz="1800" i="1" dirty="0"/>
              <a:t>Constructionism: Research reports and essays, 1985-1990</a:t>
            </a:r>
            <a:r>
              <a:rPr lang="en-US" sz="1800" dirty="0"/>
              <a:t>. Westport, CT: </a:t>
            </a:r>
            <a:r>
              <a:rPr lang="en-US" sz="1800" dirty="0" err="1"/>
              <a:t>Ablex</a:t>
            </a:r>
            <a:r>
              <a:rPr lang="en-US" sz="1800" dirty="0"/>
              <a:t> Publishing Corporation. </a:t>
            </a:r>
          </a:p>
          <a:p>
            <a:r>
              <a:rPr lang="en-US" sz="1800" dirty="0" err="1"/>
              <a:t>Egert</a:t>
            </a:r>
            <a:r>
              <a:rPr lang="en-US" sz="1800" dirty="0"/>
              <a:t>, C. A. &amp; Phelps, A. M. 2011. </a:t>
            </a:r>
            <a:r>
              <a:rPr lang="en-US" sz="1800" i="1" dirty="0"/>
              <a:t>Motivating Science Education through Games</a:t>
            </a:r>
            <a:r>
              <a:rPr lang="en-US" sz="1800" dirty="0"/>
              <a:t>. Learning to </a:t>
            </a:r>
          </a:p>
          <a:p>
            <a:r>
              <a:rPr lang="en-US" sz="1800" dirty="0"/>
              <a:t>Play: Exploring the Future of Education with Video Games, 53, 129.</a:t>
            </a:r>
          </a:p>
          <a:p>
            <a:r>
              <a:rPr lang="en-US" sz="1800" dirty="0"/>
              <a:t>Phillips, D.C. 1995.  The Good, the Bad, and the Ugly: The Many Faces of </a:t>
            </a:r>
          </a:p>
          <a:p>
            <a:r>
              <a:rPr lang="en-US" sz="1800" dirty="0"/>
              <a:t>Constructivism.  </a:t>
            </a:r>
            <a:r>
              <a:rPr lang="en-US" sz="1800" i="1" dirty="0"/>
              <a:t>Educational Researcher</a:t>
            </a:r>
            <a:r>
              <a:rPr lang="en-US" sz="1800" dirty="0"/>
              <a:t>, 24(7), pp. 5-12.  https://</a:t>
            </a:r>
            <a:r>
              <a:rPr lang="en-US" sz="1800" dirty="0" err="1"/>
              <a:t>doi.org</a:t>
            </a:r>
            <a:r>
              <a:rPr lang="en-US" sz="1800" dirty="0"/>
              <a:t>/10.3102/0013189X024007005</a:t>
            </a:r>
          </a:p>
          <a:p>
            <a:r>
              <a:rPr lang="en-US" sz="1800" dirty="0"/>
              <a:t>Yalom, I. 1980. </a:t>
            </a:r>
            <a:r>
              <a:rPr lang="en-US" sz="1800" i="1" dirty="0"/>
              <a:t>Existential Psychotherapy. </a:t>
            </a:r>
            <a:r>
              <a:rPr lang="en-US" sz="1800" dirty="0"/>
              <a:t>New York, NY: Basic Books. </a:t>
            </a:r>
          </a:p>
          <a:p>
            <a:endParaRPr lang="en-US" sz="1800" dirty="0"/>
          </a:p>
        </p:txBody>
      </p:sp>
      <p:sp>
        <p:nvSpPr>
          <p:cNvPr id="4" name="Title 1">
            <a:extLst>
              <a:ext uri="{FF2B5EF4-FFF2-40B4-BE49-F238E27FC236}">
                <a16:creationId xmlns:a16="http://schemas.microsoft.com/office/drawing/2014/main" id="{0A3F0364-88D4-2F46-AF37-CFF391198DA2}"/>
              </a:ext>
            </a:extLst>
          </p:cNvPr>
          <p:cNvSpPr>
            <a:spLocks noGrp="1"/>
          </p:cNvSpPr>
          <p:nvPr>
            <p:ph type="title"/>
          </p:nvPr>
        </p:nvSpPr>
        <p:spPr>
          <a:xfrm>
            <a:off x="1295400" y="764373"/>
            <a:ext cx="10210800" cy="1293028"/>
          </a:xfrm>
        </p:spPr>
        <p:txBody>
          <a:bodyPr/>
          <a:lstStyle/>
          <a:p>
            <a:r>
              <a:rPr lang="en-US" dirty="0"/>
              <a:t>REFERENCES: ON FRAMEWORK MODEL</a:t>
            </a:r>
          </a:p>
        </p:txBody>
      </p:sp>
    </p:spTree>
    <p:extLst>
      <p:ext uri="{BB962C8B-B14F-4D97-AF65-F5344CB8AC3E}">
        <p14:creationId xmlns:p14="http://schemas.microsoft.com/office/powerpoint/2010/main" val="1298242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FA4A7-B1B1-864E-9F24-3914FB3464BD}"/>
              </a:ext>
            </a:extLst>
          </p:cNvPr>
          <p:cNvSpPr>
            <a:spLocks noGrp="1"/>
          </p:cNvSpPr>
          <p:nvPr>
            <p:ph idx="1"/>
          </p:nvPr>
        </p:nvSpPr>
        <p:spPr>
          <a:xfrm>
            <a:off x="685800" y="1828800"/>
            <a:ext cx="10820400" cy="4024125"/>
          </a:xfrm>
        </p:spPr>
        <p:txBody>
          <a:bodyPr/>
          <a:lstStyle/>
          <a:p>
            <a:r>
              <a:rPr lang="en-US" sz="1800" dirty="0"/>
              <a:t>Adobe. (2018). Adobe MAX – The creativity conference. Retrieved from https://</a:t>
            </a:r>
            <a:r>
              <a:rPr lang="en-US" sz="1800" dirty="0" err="1"/>
              <a:t>max.adobe.com</a:t>
            </a:r>
            <a:endParaRPr lang="en-US" sz="1800" dirty="0"/>
          </a:p>
          <a:p>
            <a:r>
              <a:rPr lang="en-US" sz="1800" dirty="0"/>
              <a:t>Alloy, L. B., Kelly, K. A., Mineka, S., &amp; Clements, C. M. (1990). Comorbidity of anxiety and depressive disorders: A helplessness-hopelessness perspective. In J. D. Maser &amp; C. R. Cloninger (Eds.), </a:t>
            </a:r>
            <a:r>
              <a:rPr lang="en-US" sz="1800" i="1" dirty="0"/>
              <a:t>Comorbidity of mood and anxiety disorders</a:t>
            </a:r>
            <a:r>
              <a:rPr lang="en-US" sz="1800" dirty="0"/>
              <a:t> (499–543). American Psychiatric Association.</a:t>
            </a:r>
          </a:p>
          <a:p>
            <a:r>
              <a:rPr lang="en-US" sz="1800" dirty="0"/>
              <a:t>American Psychiatric Association. (2013). </a:t>
            </a:r>
            <a:r>
              <a:rPr lang="en-US" sz="1800" i="1" dirty="0"/>
              <a:t>Diagnostic and statistical manual of mental disorders</a:t>
            </a:r>
            <a:r>
              <a:rPr lang="en-US" sz="1800" dirty="0"/>
              <a:t> (Fifth Edition). American Psychiatric Association. https://</a:t>
            </a:r>
            <a:r>
              <a:rPr lang="en-US" sz="1800" dirty="0" err="1"/>
              <a:t>doi.org</a:t>
            </a:r>
            <a:r>
              <a:rPr lang="en-US" sz="1800" dirty="0"/>
              <a:t>/10.1176/appi.books.9780890425596</a:t>
            </a:r>
          </a:p>
          <a:p>
            <a:r>
              <a:rPr lang="en-US" sz="1800" dirty="0" err="1"/>
              <a:t>Antoniades</a:t>
            </a:r>
            <a:r>
              <a:rPr lang="en-US" sz="1800" dirty="0"/>
              <a:t>, T. (2017). </a:t>
            </a:r>
            <a:r>
              <a:rPr lang="en-US" sz="1800" i="1" dirty="0" err="1"/>
              <a:t>Hellblade</a:t>
            </a:r>
            <a:r>
              <a:rPr lang="en-US" sz="1800" i="1" dirty="0"/>
              <a:t>: </a:t>
            </a:r>
            <a:r>
              <a:rPr lang="en-US" sz="1800" i="1" dirty="0" err="1"/>
              <a:t>Senua's</a:t>
            </a:r>
            <a:r>
              <a:rPr lang="en-US" sz="1800" i="1" dirty="0"/>
              <a:t> sacrifice</a:t>
            </a:r>
            <a:r>
              <a:rPr lang="en-US" sz="1800" dirty="0"/>
              <a:t> [video game]. Cambridge, UK: Ninja Theory.</a:t>
            </a:r>
          </a:p>
          <a:p>
            <a:r>
              <a:rPr lang="en-US" sz="1800" dirty="0"/>
              <a:t>Ashley, J. (2018, July). Honest mental health and Night in The Woods. </a:t>
            </a:r>
            <a:r>
              <a:rPr lang="en-US" sz="1800" i="1" dirty="0"/>
              <a:t>New Normative</a:t>
            </a:r>
            <a:r>
              <a:rPr lang="en-US" sz="1800" dirty="0"/>
              <a:t>. Retrieved from http://</a:t>
            </a:r>
            <a:r>
              <a:rPr lang="en-US" sz="1800" dirty="0" err="1"/>
              <a:t>newnormative.com</a:t>
            </a:r>
            <a:r>
              <a:rPr lang="en-US" sz="1800" dirty="0"/>
              <a:t>/2018/07/19/honest-mental-health-and-night-in-the-woods/</a:t>
            </a:r>
          </a:p>
          <a:p>
            <a:endParaRPr lang="en-US" sz="1800" dirty="0"/>
          </a:p>
        </p:txBody>
      </p:sp>
      <p:sp>
        <p:nvSpPr>
          <p:cNvPr id="4" name="Title 1">
            <a:extLst>
              <a:ext uri="{FF2B5EF4-FFF2-40B4-BE49-F238E27FC236}">
                <a16:creationId xmlns:a16="http://schemas.microsoft.com/office/drawing/2014/main" id="{3CE1F206-858F-DF47-9E9D-BC21E6BA3598}"/>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3785785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C2EAC-85D0-0846-9041-09FBB0DBCE44}"/>
              </a:ext>
            </a:extLst>
          </p:cNvPr>
          <p:cNvSpPr>
            <a:spLocks noGrp="1"/>
          </p:cNvSpPr>
          <p:nvPr>
            <p:ph idx="1"/>
          </p:nvPr>
        </p:nvSpPr>
        <p:spPr>
          <a:xfrm>
            <a:off x="685800" y="1828800"/>
            <a:ext cx="10820400" cy="4024125"/>
          </a:xfrm>
        </p:spPr>
        <p:txBody>
          <a:bodyPr/>
          <a:lstStyle/>
          <a:p>
            <a:r>
              <a:rPr lang="en-US" sz="1800" dirty="0"/>
              <a:t>Barnhill, J. W., &amp; American Psychiatric Association. (2014). </a:t>
            </a:r>
            <a:r>
              <a:rPr lang="en-US" sz="1800" i="1" dirty="0"/>
              <a:t>DSM-5 clinical cases</a:t>
            </a:r>
            <a:r>
              <a:rPr lang="en-US" sz="1800" dirty="0"/>
              <a:t>. https://</a:t>
            </a:r>
            <a:r>
              <a:rPr lang="en-US" sz="1800" dirty="0" err="1"/>
              <a:t>dsm.psychiatryonline.org</a:t>
            </a:r>
            <a:r>
              <a:rPr lang="en-US" sz="1800" dirty="0"/>
              <a:t>/</a:t>
            </a:r>
            <a:r>
              <a:rPr lang="en-US" sz="1800" dirty="0" err="1"/>
              <a:t>doi</a:t>
            </a:r>
            <a:r>
              <a:rPr lang="en-US" sz="1800" dirty="0"/>
              <a:t>/book/10.1176/appi.books.9781585624836</a:t>
            </a:r>
          </a:p>
          <a:p>
            <a:r>
              <a:rPr lang="en-US" sz="1800" dirty="0"/>
              <a:t>Bartle, R.A. (1996). Hearts, clubs, diamonds, spades: Players who suit MUDs. Retrieved from http://</a:t>
            </a:r>
            <a:r>
              <a:rPr lang="en-US" sz="1800" dirty="0" err="1"/>
              <a:t>mud.co.uk</a:t>
            </a:r>
            <a:r>
              <a:rPr lang="en-US" sz="1800" dirty="0"/>
              <a:t>/</a:t>
            </a:r>
            <a:r>
              <a:rPr lang="en-US" sz="1800" dirty="0" err="1"/>
              <a:t>richard</a:t>
            </a:r>
            <a:r>
              <a:rPr lang="en-US" sz="1800" dirty="0"/>
              <a:t>/</a:t>
            </a:r>
            <a:r>
              <a:rPr lang="en-US" sz="1800" dirty="0" err="1"/>
              <a:t>hcds.htm</a:t>
            </a:r>
            <a:endParaRPr lang="en-US" sz="1800" dirty="0"/>
          </a:p>
          <a:p>
            <a:r>
              <a:rPr lang="en-US" sz="1800" dirty="0" err="1"/>
              <a:t>Bech</a:t>
            </a:r>
            <a:r>
              <a:rPr lang="en-US" sz="1800" dirty="0"/>
              <a:t>, P., Gram, L. F., </a:t>
            </a:r>
            <a:r>
              <a:rPr lang="en-US" sz="1800" dirty="0" err="1"/>
              <a:t>Reisby</a:t>
            </a:r>
            <a:r>
              <a:rPr lang="en-US" sz="1800" dirty="0"/>
              <a:t>, N., and </a:t>
            </a:r>
            <a:r>
              <a:rPr lang="en-US" sz="1800" dirty="0" err="1"/>
              <a:t>Rafaelsen</a:t>
            </a:r>
            <a:r>
              <a:rPr lang="en-US" sz="1800" dirty="0"/>
              <a:t>, O. J. 1980. The WHO Depression Scale: relationship to the Newcastle scales. Acta </a:t>
            </a:r>
            <a:r>
              <a:rPr lang="en-US" sz="1800" dirty="0" err="1"/>
              <a:t>Psychiatr</a:t>
            </a:r>
            <a:r>
              <a:rPr lang="en-US" sz="1800" dirty="0"/>
              <a:t>. Scand. 62: 140–153.</a:t>
            </a:r>
          </a:p>
          <a:p>
            <a:r>
              <a:rPr lang="en-US" sz="1800" dirty="0" err="1"/>
              <a:t>Bogost</a:t>
            </a:r>
            <a:r>
              <a:rPr lang="en-US" sz="1800" dirty="0"/>
              <a:t>, I. (2007). </a:t>
            </a:r>
            <a:r>
              <a:rPr lang="en-US" sz="1800" i="1" dirty="0"/>
              <a:t>Persuasive games: The expressive power of videogames</a:t>
            </a:r>
            <a:r>
              <a:rPr lang="en-US" sz="1800" dirty="0"/>
              <a:t>. Cambridge, MA: Massachusetts Institute of Technology.</a:t>
            </a:r>
          </a:p>
          <a:p>
            <a:r>
              <a:rPr lang="en-US" sz="1800" dirty="0"/>
              <a:t>Brice, M. (2012, November 6). Mainichi. </a:t>
            </a:r>
            <a:r>
              <a:rPr lang="en-US" sz="1800" i="1" dirty="0"/>
              <a:t>Mattie Brice</a:t>
            </a:r>
            <a:r>
              <a:rPr lang="en-US" sz="1800" dirty="0"/>
              <a:t>. http://</a:t>
            </a:r>
            <a:r>
              <a:rPr lang="en-US" sz="1800" dirty="0" err="1"/>
              <a:t>www.mattiebrice.com</a:t>
            </a:r>
            <a:r>
              <a:rPr lang="en-US" sz="1800" dirty="0"/>
              <a:t>/</a:t>
            </a:r>
            <a:r>
              <a:rPr lang="en-US" sz="1800" dirty="0" err="1"/>
              <a:t>mainichi</a:t>
            </a:r>
            <a:r>
              <a:rPr lang="en-US" sz="1800" dirty="0"/>
              <a:t>/</a:t>
            </a:r>
          </a:p>
          <a:p>
            <a:r>
              <a:rPr lang="en-US" sz="1800" dirty="0"/>
              <a:t>Brice, M. (2014). </a:t>
            </a:r>
            <a:r>
              <a:rPr lang="en-US" sz="1800" i="1" dirty="0"/>
              <a:t>Postpartum: Mainichi  How personal experience became a game</a:t>
            </a:r>
            <a:r>
              <a:rPr lang="en-US" sz="1800" dirty="0"/>
              <a:t>. https://</a:t>
            </a:r>
            <a:r>
              <a:rPr lang="en-US" sz="1800" dirty="0" err="1"/>
              <a:t>www.gamasutra.com</a:t>
            </a:r>
            <a:r>
              <a:rPr lang="en-US" sz="1800" dirty="0"/>
              <a:t>/blogs/</a:t>
            </a:r>
            <a:r>
              <a:rPr lang="en-US" sz="1800" dirty="0" err="1"/>
              <a:t>MattieBrice</a:t>
            </a:r>
            <a:r>
              <a:rPr lang="en-US" sz="1800" dirty="0"/>
              <a:t>/20121113/181401/Postpartum_Mainichi__</a:t>
            </a:r>
            <a:r>
              <a:rPr lang="en-US" sz="1800" dirty="0" err="1"/>
              <a:t>How_Personal_Experience_Became_a_Game.php</a:t>
            </a:r>
            <a:endParaRPr lang="en-US" sz="1800" dirty="0"/>
          </a:p>
          <a:p>
            <a:endParaRPr lang="en-US" sz="1800" dirty="0"/>
          </a:p>
        </p:txBody>
      </p:sp>
      <p:sp>
        <p:nvSpPr>
          <p:cNvPr id="4" name="Title 1">
            <a:extLst>
              <a:ext uri="{FF2B5EF4-FFF2-40B4-BE49-F238E27FC236}">
                <a16:creationId xmlns:a16="http://schemas.microsoft.com/office/drawing/2014/main" id="{6D7D67ED-F3C6-CB41-AD15-B3CC50917EFC}"/>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2344764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9B5D8C-8054-9E4A-8F88-7256E9D0797A}"/>
              </a:ext>
            </a:extLst>
          </p:cNvPr>
          <p:cNvSpPr>
            <a:spLocks noGrp="1"/>
          </p:cNvSpPr>
          <p:nvPr>
            <p:ph idx="1"/>
          </p:nvPr>
        </p:nvSpPr>
        <p:spPr>
          <a:xfrm>
            <a:off x="685800" y="1752600"/>
            <a:ext cx="10820400" cy="4024125"/>
          </a:xfrm>
        </p:spPr>
        <p:txBody>
          <a:bodyPr/>
          <a:lstStyle/>
          <a:p>
            <a:r>
              <a:rPr lang="en-US" sz="1800" dirty="0"/>
              <a:t>Brooks, J.G. &amp; Brooks, M.G. (1993).</a:t>
            </a:r>
            <a:r>
              <a:rPr lang="en-US" sz="1800" i="1" dirty="0"/>
              <a:t> In search of understanding: The case for constructivist classrooms</a:t>
            </a:r>
            <a:r>
              <a:rPr lang="en-US" sz="1800" dirty="0"/>
              <a:t>. Alexandria, VA: Association for Supervision and Curriculum Development.</a:t>
            </a:r>
          </a:p>
          <a:p>
            <a:r>
              <a:rPr lang="en-US" sz="1800" dirty="0"/>
              <a:t>Campbell, K. (1999). The web: Design for active learning [PDF file]. Retrieved from http://</a:t>
            </a:r>
            <a:r>
              <a:rPr lang="en-US" sz="1800" dirty="0" err="1"/>
              <a:t>www.cordonline.net</a:t>
            </a:r>
            <a:r>
              <a:rPr lang="en-US" sz="1800" dirty="0"/>
              <a:t>/mntutorial2/module_1/Reading%201-3%20Design%20for%20Active%20Learning.pdf</a:t>
            </a:r>
          </a:p>
          <a:p>
            <a:r>
              <a:rPr lang="en-US" sz="1800" dirty="0" err="1"/>
              <a:t>Consalvo</a:t>
            </a:r>
            <a:r>
              <a:rPr lang="en-US" sz="1800" dirty="0"/>
              <a:t>, M. &amp; Paul, C.A. (2019). </a:t>
            </a:r>
            <a:r>
              <a:rPr lang="en-US" sz="1800" i="1" dirty="0"/>
              <a:t>Real games: What’s legitimate and what’s not in contemporary video games. </a:t>
            </a:r>
            <a:r>
              <a:rPr lang="en-US" sz="1800" dirty="0"/>
              <a:t>Cambridge, MA: Massachusetts Institute of Technology.</a:t>
            </a:r>
          </a:p>
          <a:p>
            <a:r>
              <a:rPr lang="en-US" sz="1800" dirty="0"/>
              <a:t>Cowley, B., Charles, D., Black, M., &amp; Hickey R. (2008). Toward an understanding of flow in video games. </a:t>
            </a:r>
            <a:r>
              <a:rPr lang="en-US" sz="1800" i="1" dirty="0"/>
              <a:t>Computers in Entertainment (CIE) - Theoretical and Practical Computer Applications in Entertainment, 6</a:t>
            </a:r>
            <a:r>
              <a:rPr lang="en-US" sz="1800" dirty="0"/>
              <a:t> (2). https://</a:t>
            </a:r>
            <a:r>
              <a:rPr lang="en-US" sz="1800" dirty="0" err="1"/>
              <a:t>doi.org</a:t>
            </a:r>
            <a:r>
              <a:rPr lang="en-US" sz="1800" dirty="0"/>
              <a:t>/10.1145/1371216.1371223</a:t>
            </a:r>
          </a:p>
          <a:p>
            <a:r>
              <a:rPr lang="en-US" sz="1800" dirty="0" err="1"/>
              <a:t>Cziksentmihalyi</a:t>
            </a:r>
            <a:r>
              <a:rPr lang="en-US" sz="1800" dirty="0"/>
              <a:t>, M. (1990). Flow—The psychology of optimal experience [PDF file]. Retrieved from https://</a:t>
            </a:r>
            <a:r>
              <a:rPr lang="en-US" sz="1800" dirty="0" err="1"/>
              <a:t>www.researchgate.net</a:t>
            </a:r>
            <a:r>
              <a:rPr lang="en-US" sz="1800" dirty="0"/>
              <a:t>/profile/</a:t>
            </a:r>
            <a:r>
              <a:rPr lang="en-US" sz="1800" dirty="0" err="1"/>
              <a:t>Mihaly_Csikszentmihalyi</a:t>
            </a:r>
            <a:r>
              <a:rPr lang="en-US" sz="1800" dirty="0"/>
              <a:t>/publication/224927532_Flow_The_Psychology_of_Optimal_Experience/links/55ad6c2f08aed614b097b39e.pdf</a:t>
            </a:r>
          </a:p>
          <a:p>
            <a:endParaRPr lang="en-US" sz="1800" dirty="0"/>
          </a:p>
        </p:txBody>
      </p:sp>
      <p:sp>
        <p:nvSpPr>
          <p:cNvPr id="4" name="Title 1">
            <a:extLst>
              <a:ext uri="{FF2B5EF4-FFF2-40B4-BE49-F238E27FC236}">
                <a16:creationId xmlns:a16="http://schemas.microsoft.com/office/drawing/2014/main" id="{A5BB4474-04B9-EC4F-90DA-15B3891D5419}"/>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2431571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151BD-B836-7E47-82DA-90224A9E48C2}"/>
              </a:ext>
            </a:extLst>
          </p:cNvPr>
          <p:cNvSpPr>
            <a:spLocks noGrp="1"/>
          </p:cNvSpPr>
          <p:nvPr>
            <p:ph idx="1"/>
          </p:nvPr>
        </p:nvSpPr>
        <p:spPr/>
        <p:txBody>
          <a:bodyPr/>
          <a:lstStyle/>
          <a:p>
            <a:r>
              <a:rPr lang="en-US" sz="1800" dirty="0"/>
              <a:t>Dean, R., Hamilton, D., &amp; </a:t>
            </a:r>
            <a:r>
              <a:rPr lang="en-US" sz="1800" dirty="0" err="1"/>
              <a:t>Capalbo</a:t>
            </a:r>
            <a:r>
              <a:rPr lang="en-US" sz="1800" dirty="0"/>
              <a:t>, C. (2009). </a:t>
            </a:r>
            <a:r>
              <a:rPr lang="en-US" sz="1800" i="1" dirty="0"/>
              <a:t>Views</a:t>
            </a:r>
            <a:r>
              <a:rPr lang="en-US" sz="1800" dirty="0"/>
              <a:t>. New York: Collins Design.</a:t>
            </a:r>
          </a:p>
          <a:p>
            <a:r>
              <a:rPr lang="en-US" sz="1800" dirty="0"/>
              <a:t>Dean, R., &amp; Shields, A. (2008). </a:t>
            </a:r>
            <a:r>
              <a:rPr lang="en-US" sz="1800" i="1" dirty="0"/>
              <a:t>Dragon’s dream</a:t>
            </a:r>
            <a:r>
              <a:rPr lang="en-US" sz="1800" dirty="0"/>
              <a:t>. New York: Collins Design.</a:t>
            </a:r>
          </a:p>
          <a:p>
            <a:r>
              <a:rPr lang="en-US" sz="1800" dirty="0"/>
              <a:t>Decker, A., </a:t>
            </a:r>
            <a:r>
              <a:rPr lang="en-US" sz="1800" dirty="0" err="1"/>
              <a:t>Egert</a:t>
            </a:r>
            <a:r>
              <a:rPr lang="en-US" sz="1800" dirty="0"/>
              <a:t>, C. A., &amp; Phelps, A. (2016). Splat! </a:t>
            </a:r>
            <a:r>
              <a:rPr lang="en-US" sz="1800" dirty="0" err="1"/>
              <a:t>er</a:t>
            </a:r>
            <a:r>
              <a:rPr lang="en-US" sz="1800" dirty="0"/>
              <a:t>, </a:t>
            </a:r>
            <a:r>
              <a:rPr lang="en-US" sz="1800" dirty="0" err="1"/>
              <a:t>shmup</a:t>
            </a:r>
            <a:r>
              <a:rPr lang="en-US" sz="1800" dirty="0"/>
              <a:t>? A postmortem on a capstone </a:t>
            </a:r>
          </a:p>
          <a:p>
            <a:r>
              <a:rPr lang="en-US" sz="1800" dirty="0"/>
              <a:t>production experience. 2016 </a:t>
            </a:r>
            <a:r>
              <a:rPr lang="en-US" sz="1800" i="1" dirty="0"/>
              <a:t>IEEE Frontiers in Education Conference (FIE)</a:t>
            </a:r>
            <a:r>
              <a:rPr lang="en-US" sz="1800" dirty="0"/>
              <a:t>, 1–9. https://</a:t>
            </a:r>
            <a:r>
              <a:rPr lang="en-US" sz="1800" dirty="0" err="1"/>
              <a:t>doi.org</a:t>
            </a:r>
            <a:r>
              <a:rPr lang="en-US" sz="1800" dirty="0"/>
              <a:t>/10.1109/FIE.2016.7757399</a:t>
            </a:r>
          </a:p>
          <a:p>
            <a:r>
              <a:rPr lang="en-US" sz="1800" dirty="0"/>
              <a:t>Depression (major depressive disorder). (2018, February). </a:t>
            </a:r>
            <a:r>
              <a:rPr lang="en-US" sz="1800" i="1" dirty="0"/>
              <a:t>Mayo Clinic</a:t>
            </a:r>
            <a:r>
              <a:rPr lang="en-US" sz="1800" dirty="0"/>
              <a:t>. Retrieved from </a:t>
            </a:r>
          </a:p>
          <a:p>
            <a:r>
              <a:rPr lang="en-US" sz="1800" dirty="0"/>
              <a:t>https://</a:t>
            </a:r>
            <a:r>
              <a:rPr lang="en-US" sz="1800" dirty="0" err="1"/>
              <a:t>www.mayoclinic.org</a:t>
            </a:r>
            <a:r>
              <a:rPr lang="en-US" sz="1800" dirty="0"/>
              <a:t>/diseases-conditions/depression/symptoms-causes/syc-20356007</a:t>
            </a:r>
          </a:p>
          <a:p>
            <a:r>
              <a:rPr lang="en-US" sz="1800" dirty="0"/>
              <a:t>Edwards, S. (2005). Constructivism does not only happen in the individual: Sociocultural theory and early childhood education. </a:t>
            </a:r>
            <a:r>
              <a:rPr lang="en-US" sz="1800" i="1" dirty="0"/>
              <a:t>Early Child Development and Care, 175</a:t>
            </a:r>
            <a:r>
              <a:rPr lang="en-US" sz="1800" dirty="0"/>
              <a:t>(1), 37-47. https://</a:t>
            </a:r>
            <a:r>
              <a:rPr lang="en-US" sz="1800" dirty="0" err="1"/>
              <a:t>doi.org</a:t>
            </a:r>
            <a:r>
              <a:rPr lang="en-US" sz="1800" dirty="0"/>
              <a:t>/10.1080/0300443042000230311</a:t>
            </a:r>
          </a:p>
          <a:p>
            <a:endParaRPr lang="en-US" sz="1800" dirty="0"/>
          </a:p>
        </p:txBody>
      </p:sp>
      <p:sp>
        <p:nvSpPr>
          <p:cNvPr id="4" name="Title 1">
            <a:extLst>
              <a:ext uri="{FF2B5EF4-FFF2-40B4-BE49-F238E27FC236}">
                <a16:creationId xmlns:a16="http://schemas.microsoft.com/office/drawing/2014/main" id="{6A199268-4D75-4A4C-A8C4-BBA8E9A878F2}"/>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155210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C4E35-AEA3-2241-88CC-780D27D41AA9}"/>
              </a:ext>
            </a:extLst>
          </p:cNvPr>
          <p:cNvSpPr>
            <a:spLocks noGrp="1"/>
          </p:cNvSpPr>
          <p:nvPr>
            <p:ph idx="1"/>
          </p:nvPr>
        </p:nvSpPr>
        <p:spPr>
          <a:xfrm>
            <a:off x="685800" y="1752600"/>
            <a:ext cx="10820400" cy="4024125"/>
          </a:xfrm>
        </p:spPr>
        <p:txBody>
          <a:bodyPr/>
          <a:lstStyle/>
          <a:p>
            <a:r>
              <a:rPr lang="en-US" sz="1800" dirty="0"/>
              <a:t>Fernández-</a:t>
            </a:r>
            <a:r>
              <a:rPr lang="en-US" sz="1800" dirty="0" err="1"/>
              <a:t>Vara</a:t>
            </a:r>
            <a:r>
              <a:rPr lang="en-US" sz="1800" dirty="0"/>
              <a:t>, Clara. 2011. Game spaces speak volumes: Indexical storytelling. In </a:t>
            </a:r>
            <a:r>
              <a:rPr lang="en-US" sz="1800" i="1" dirty="0"/>
              <a:t>2011 </a:t>
            </a:r>
            <a:r>
              <a:rPr lang="en-US" sz="1800" i="1" dirty="0" err="1"/>
              <a:t>DiGRA</a:t>
            </a:r>
            <a:r>
              <a:rPr lang="en-US" sz="1800" i="1" dirty="0"/>
              <a:t> international conference: Think design play</a:t>
            </a:r>
            <a:r>
              <a:rPr lang="en-US" sz="1800" dirty="0"/>
              <a:t>.</a:t>
            </a:r>
          </a:p>
          <a:p>
            <a:r>
              <a:rPr lang="en-US" sz="1800" dirty="0" err="1"/>
              <a:t>Filmgate</a:t>
            </a:r>
            <a:r>
              <a:rPr lang="en-US" sz="1800" dirty="0"/>
              <a:t> Miami. (2018, December). Miami at play—</a:t>
            </a:r>
            <a:r>
              <a:rPr lang="en-US" sz="1800" dirty="0" err="1"/>
              <a:t>Filmgate</a:t>
            </a:r>
            <a:r>
              <a:rPr lang="en-US" sz="1800" dirty="0"/>
              <a:t> Miami.</a:t>
            </a:r>
            <a:r>
              <a:rPr lang="en-US" sz="1800" i="1" dirty="0"/>
              <a:t> </a:t>
            </a:r>
            <a:r>
              <a:rPr lang="en-US" sz="1800" dirty="0"/>
              <a:t>Retrieved from https://</a:t>
            </a:r>
            <a:r>
              <a:rPr lang="en-US" sz="1800" dirty="0" err="1"/>
              <a:t>www.filmgate.miami</a:t>
            </a:r>
            <a:r>
              <a:rPr lang="en-US" sz="1800" dirty="0"/>
              <a:t>/</a:t>
            </a:r>
            <a:r>
              <a:rPr lang="en-US" sz="1800" dirty="0" err="1"/>
              <a:t>miami</a:t>
            </a:r>
            <a:r>
              <a:rPr lang="en-US" sz="1800" dirty="0"/>
              <a:t>-at-play</a:t>
            </a:r>
          </a:p>
          <a:p>
            <a:r>
              <a:rPr lang="en-US" sz="1800" dirty="0"/>
              <a:t>Fried, E. I., </a:t>
            </a:r>
            <a:r>
              <a:rPr lang="en-US" sz="1800" dirty="0" err="1"/>
              <a:t>Epskamp</a:t>
            </a:r>
            <a:r>
              <a:rPr lang="en-US" sz="1800" dirty="0"/>
              <a:t>, S., </a:t>
            </a:r>
            <a:r>
              <a:rPr lang="en-US" sz="1800" dirty="0" err="1"/>
              <a:t>Nesse</a:t>
            </a:r>
            <a:r>
              <a:rPr lang="en-US" sz="1800" dirty="0"/>
              <a:t>, R. M., </a:t>
            </a:r>
            <a:r>
              <a:rPr lang="en-US" sz="1800" dirty="0" err="1"/>
              <a:t>Tuerlinckx</a:t>
            </a:r>
            <a:r>
              <a:rPr lang="en-US" sz="1800" dirty="0"/>
              <a:t>, F., &amp; </a:t>
            </a:r>
            <a:r>
              <a:rPr lang="en-US" sz="1800" dirty="0" err="1"/>
              <a:t>Borsboom</a:t>
            </a:r>
            <a:r>
              <a:rPr lang="en-US" sz="1800" dirty="0"/>
              <a:t>, D. (2016). What are “good” depression symptoms? Comparing the centrality of DSM and non-DSM symptoms of depression in a network analysis. </a:t>
            </a:r>
            <a:r>
              <a:rPr lang="en-US" sz="1800" i="1" dirty="0"/>
              <a:t>Journal of Affective Disorders</a:t>
            </a:r>
            <a:r>
              <a:rPr lang="en-US" sz="1800" dirty="0"/>
              <a:t>, 189, 314–320. https://</a:t>
            </a:r>
            <a:r>
              <a:rPr lang="en-US" sz="1800" dirty="0" err="1"/>
              <a:t>doi.org</a:t>
            </a:r>
            <a:r>
              <a:rPr lang="en-US" sz="1800" dirty="0"/>
              <a:t>/10.1016/j.jad.2015.09.005</a:t>
            </a:r>
          </a:p>
          <a:p>
            <a:r>
              <a:rPr lang="en-US" sz="1800" dirty="0"/>
              <a:t>Fuchs, M. (2016, August). “</a:t>
            </a:r>
            <a:r>
              <a:rPr lang="en-US" sz="1800" dirty="0" err="1"/>
              <a:t>Ruinensehnsucht</a:t>
            </a:r>
            <a:r>
              <a:rPr lang="en-US" sz="1800" dirty="0"/>
              <a:t>” – Longing for decay in computer games. </a:t>
            </a:r>
            <a:r>
              <a:rPr lang="en-US" sz="1800" i="1" dirty="0" err="1"/>
              <a:t>DiGRA</a:t>
            </a:r>
            <a:r>
              <a:rPr lang="en-US" sz="1800" i="1" dirty="0"/>
              <a:t>/FDG '16 - Proceedings of the first international joint conference of </a:t>
            </a:r>
            <a:r>
              <a:rPr lang="en-US" sz="1800" i="1" dirty="0" err="1"/>
              <a:t>DiGRA</a:t>
            </a:r>
            <a:r>
              <a:rPr lang="en-US" sz="1800" i="1" dirty="0"/>
              <a:t> and FDG</a:t>
            </a:r>
            <a:r>
              <a:rPr lang="en-US" sz="1800" dirty="0"/>
              <a:t>, </a:t>
            </a:r>
            <a:r>
              <a:rPr lang="en-US" sz="1800" i="1" dirty="0"/>
              <a:t>13</a:t>
            </a:r>
            <a:r>
              <a:rPr lang="en-US" sz="1800" dirty="0"/>
              <a:t>(1). Retrieved from http://</a:t>
            </a:r>
            <a:r>
              <a:rPr lang="en-US" sz="1800" dirty="0" err="1"/>
              <a:t>www.digra.org</a:t>
            </a:r>
            <a:r>
              <a:rPr lang="en-US" sz="1800" dirty="0"/>
              <a:t>/digital-library/publications/</a:t>
            </a:r>
            <a:r>
              <a:rPr lang="en-US" sz="1800" dirty="0" err="1"/>
              <a:t>ruinensehnsucht</a:t>
            </a:r>
            <a:r>
              <a:rPr lang="en-US" sz="1800" dirty="0"/>
              <a:t>-longing-for-decay-in-computer-games/</a:t>
            </a:r>
          </a:p>
          <a:p>
            <a:r>
              <a:rPr lang="en-US" sz="1800" dirty="0"/>
              <a:t>Gee, J.P. (2004). </a:t>
            </a:r>
            <a:r>
              <a:rPr lang="en-US" sz="1800" i="1" dirty="0"/>
              <a:t>Situated language and learning: A critique of traditional schooling. </a:t>
            </a:r>
            <a:r>
              <a:rPr lang="en-US" sz="1800" dirty="0"/>
              <a:t>New York, NY: Routledge. </a:t>
            </a:r>
          </a:p>
          <a:p>
            <a:endParaRPr lang="en-US" sz="1800" dirty="0"/>
          </a:p>
        </p:txBody>
      </p:sp>
      <p:sp>
        <p:nvSpPr>
          <p:cNvPr id="4" name="Title 1">
            <a:extLst>
              <a:ext uri="{FF2B5EF4-FFF2-40B4-BE49-F238E27FC236}">
                <a16:creationId xmlns:a16="http://schemas.microsoft.com/office/drawing/2014/main" id="{826F19AE-8F3C-5B49-90C5-3FAB7E8527FF}"/>
              </a:ext>
            </a:extLst>
          </p:cNvPr>
          <p:cNvSpPr>
            <a:spLocks noGrp="1"/>
          </p:cNvSpPr>
          <p:nvPr>
            <p:ph type="title"/>
          </p:nvPr>
        </p:nvSpPr>
        <p:spPr>
          <a:xfrm>
            <a:off x="0" y="764373"/>
            <a:ext cx="11506200" cy="1293028"/>
          </a:xfrm>
        </p:spPr>
        <p:txBody>
          <a:bodyPr/>
          <a:lstStyle/>
          <a:p>
            <a:r>
              <a:rPr lang="en-US"/>
              <a:t>REFERENCES: ON EXPERIENTIAL GAME DESIGN</a:t>
            </a:r>
            <a:endParaRPr lang="en-US" dirty="0"/>
          </a:p>
        </p:txBody>
      </p:sp>
    </p:spTree>
    <p:extLst>
      <p:ext uri="{BB962C8B-B14F-4D97-AF65-F5344CB8AC3E}">
        <p14:creationId xmlns:p14="http://schemas.microsoft.com/office/powerpoint/2010/main" val="2824502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EDAFB-8517-8B4B-A646-E2EE7CF25A04}"/>
              </a:ext>
            </a:extLst>
          </p:cNvPr>
          <p:cNvSpPr>
            <a:spLocks noGrp="1"/>
          </p:cNvSpPr>
          <p:nvPr>
            <p:ph idx="1"/>
          </p:nvPr>
        </p:nvSpPr>
        <p:spPr>
          <a:xfrm>
            <a:off x="685800" y="1905000"/>
            <a:ext cx="10820400" cy="4024125"/>
          </a:xfrm>
        </p:spPr>
        <p:txBody>
          <a:bodyPr/>
          <a:lstStyle/>
          <a:p>
            <a:r>
              <a:rPr lang="en-US" sz="1800" dirty="0" err="1"/>
              <a:t>Glasofer</a:t>
            </a:r>
            <a:r>
              <a:rPr lang="en-US" sz="1800" dirty="0"/>
              <a:t>, Deborah R. (2019).  </a:t>
            </a:r>
            <a:r>
              <a:rPr lang="en-US" sz="1800" i="1" dirty="0"/>
              <a:t>How is generalized anxiety disorder diagnosed using the dsm-5?</a:t>
            </a:r>
            <a:r>
              <a:rPr lang="en-US" sz="1800" dirty="0"/>
              <a:t> </a:t>
            </a:r>
            <a:r>
              <a:rPr lang="en-US" sz="1800" dirty="0" err="1"/>
              <a:t>Verywell</a:t>
            </a:r>
            <a:r>
              <a:rPr lang="en-US" sz="1800" dirty="0"/>
              <a:t> Mind. Retrieved January 31, 2020, from https://</a:t>
            </a:r>
            <a:r>
              <a:rPr lang="en-US" sz="1800" dirty="0" err="1"/>
              <a:t>www.verywellmind.com</a:t>
            </a:r>
            <a:r>
              <a:rPr lang="en-US" sz="1800" dirty="0"/>
              <a:t>/dsm-5-criteria-for-generalized-anxiety-disorder-1393147</a:t>
            </a:r>
          </a:p>
          <a:p>
            <a:r>
              <a:rPr lang="en-US" sz="1800" dirty="0"/>
              <a:t>Gordon, R. (2019, May). How </a:t>
            </a:r>
            <a:r>
              <a:rPr lang="en-US" sz="1800" dirty="0" err="1"/>
              <a:t>hellblade</a:t>
            </a:r>
            <a:r>
              <a:rPr lang="en-US" sz="1800" dirty="0"/>
              <a:t> gets mental health right (&amp; what other games can learn). </a:t>
            </a:r>
            <a:r>
              <a:rPr lang="en-US" sz="1800" i="1" dirty="0"/>
              <a:t>Screen Rant</a:t>
            </a:r>
            <a:r>
              <a:rPr lang="en-US" sz="1800" dirty="0"/>
              <a:t>. Retrieved from https://</a:t>
            </a:r>
            <a:r>
              <a:rPr lang="en-US" sz="1800" dirty="0" err="1"/>
              <a:t>screenrant.com</a:t>
            </a:r>
            <a:r>
              <a:rPr lang="en-US" sz="1800" dirty="0"/>
              <a:t>/</a:t>
            </a:r>
            <a:r>
              <a:rPr lang="en-US" sz="1800" dirty="0" err="1"/>
              <a:t>hellblade</a:t>
            </a:r>
            <a:r>
              <a:rPr lang="en-US" sz="1800" dirty="0"/>
              <a:t>-mental-health-video-games/</a:t>
            </a:r>
          </a:p>
          <a:p>
            <a:r>
              <a:rPr lang="en-US" sz="1800" dirty="0"/>
              <a:t>Grant, C. (2104). On gamergate: A letter from the editor. </a:t>
            </a:r>
            <a:r>
              <a:rPr lang="en-US" sz="1800" i="1" dirty="0"/>
              <a:t>Polygon. </a:t>
            </a:r>
            <a:r>
              <a:rPr lang="en-US" sz="1800" dirty="0"/>
              <a:t>Retrieved from https://</a:t>
            </a:r>
            <a:r>
              <a:rPr lang="en-US" sz="1800" dirty="0" err="1"/>
              <a:t>www.polygon.com</a:t>
            </a:r>
            <a:r>
              <a:rPr lang="en-US" sz="1800" dirty="0"/>
              <a:t>/2014/10/17/6996601/on-gamergate-a-letter-from-the-editor</a:t>
            </a:r>
          </a:p>
          <a:p>
            <a:r>
              <a:rPr lang="en-US" sz="1800" dirty="0"/>
              <a:t>Greer, S. (2018, August). </a:t>
            </a:r>
            <a:r>
              <a:rPr lang="en-US" sz="1800" dirty="0" err="1"/>
              <a:t>Hellblade</a:t>
            </a:r>
            <a:r>
              <a:rPr lang="en-US" sz="1800" dirty="0"/>
              <a:t> was a good depiction of mental illness but games need to be sharper. </a:t>
            </a:r>
            <a:r>
              <a:rPr lang="en-US" sz="1800" i="1" dirty="0"/>
              <a:t>Eurogamer</a:t>
            </a:r>
            <a:r>
              <a:rPr lang="en-US" sz="1800" dirty="0"/>
              <a:t>. Retrieved from https://</a:t>
            </a:r>
            <a:r>
              <a:rPr lang="en-US" sz="1800" dirty="0" err="1"/>
              <a:t>www.eurogamer.net</a:t>
            </a:r>
            <a:r>
              <a:rPr lang="en-US" sz="1800" dirty="0"/>
              <a:t>/articles/2018-08-08-hellblade-was-a-good-depiction-of-mental-illness-but-games-need-to-be-sharper</a:t>
            </a:r>
          </a:p>
          <a:p>
            <a:endParaRPr lang="en-US" sz="1800" dirty="0"/>
          </a:p>
        </p:txBody>
      </p:sp>
      <p:sp>
        <p:nvSpPr>
          <p:cNvPr id="4" name="Title 1">
            <a:extLst>
              <a:ext uri="{FF2B5EF4-FFF2-40B4-BE49-F238E27FC236}">
                <a16:creationId xmlns:a16="http://schemas.microsoft.com/office/drawing/2014/main" id="{D70783CC-1AE1-6A40-8462-F1CBBD926D9F}"/>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272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663D4-B860-453F-9FD2-FB81C99F592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4354"/>
            <a:ext cx="12192000" cy="5939246"/>
          </a:xfrm>
          <a:prstGeom prst="rect">
            <a:avLst/>
          </a:prstGeom>
        </p:spPr>
      </p:pic>
      <p:sp>
        <p:nvSpPr>
          <p:cNvPr id="7" name="Rectangle 6">
            <a:extLst>
              <a:ext uri="{FF2B5EF4-FFF2-40B4-BE49-F238E27FC236}">
                <a16:creationId xmlns:a16="http://schemas.microsoft.com/office/drawing/2014/main" id="{132A8317-BDD9-47B0-BD4C-8931462858E1}"/>
              </a:ext>
            </a:extLst>
          </p:cNvPr>
          <p:cNvSpPr/>
          <p:nvPr/>
        </p:nvSpPr>
        <p:spPr>
          <a:xfrm flipV="1">
            <a:off x="0" y="0"/>
            <a:ext cx="12192000" cy="5939246"/>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0F1FA-205D-4C1A-972F-59AF2368BE81}"/>
              </a:ext>
            </a:extLst>
          </p:cNvPr>
          <p:cNvSpPr>
            <a:spLocks noGrp="1"/>
          </p:cNvSpPr>
          <p:nvPr>
            <p:ph type="title"/>
          </p:nvPr>
        </p:nvSpPr>
        <p:spPr>
          <a:xfrm>
            <a:off x="685800" y="764373"/>
            <a:ext cx="10820400" cy="1293028"/>
          </a:xfrm>
        </p:spPr>
        <p:txBody>
          <a:bodyPr/>
          <a:lstStyle/>
          <a:p>
            <a:r>
              <a:rPr lang="en-US" dirty="0"/>
              <a:t>School of Interactive Games &amp; Media</a:t>
            </a:r>
          </a:p>
        </p:txBody>
      </p:sp>
      <p:cxnSp>
        <p:nvCxnSpPr>
          <p:cNvPr id="6" name="Straight Connector 5">
            <a:extLst>
              <a:ext uri="{FF2B5EF4-FFF2-40B4-BE49-F238E27FC236}">
                <a16:creationId xmlns:a16="http://schemas.microsoft.com/office/drawing/2014/main" id="{6ECC905E-BABE-4BB0-BE58-BDD07DCF930D}"/>
              </a:ext>
            </a:extLst>
          </p:cNvPr>
          <p:cNvCxnSpPr/>
          <p:nvPr/>
        </p:nvCxnSpPr>
        <p:spPr>
          <a:xfrm>
            <a:off x="0" y="5943600"/>
            <a:ext cx="1219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EEEB33-2ECE-4BE9-B470-618A81F85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874" y="1600199"/>
            <a:ext cx="1545522" cy="1334769"/>
          </a:xfrm>
          <a:prstGeom prst="rect">
            <a:avLst/>
          </a:prstGeom>
        </p:spPr>
      </p:pic>
      <p:pic>
        <p:nvPicPr>
          <p:cNvPr id="11" name="Picture 10">
            <a:extLst>
              <a:ext uri="{FF2B5EF4-FFF2-40B4-BE49-F238E27FC236}">
                <a16:creationId xmlns:a16="http://schemas.microsoft.com/office/drawing/2014/main" id="{FDB6A7C9-5219-4495-A417-CF2A423E2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00199"/>
            <a:ext cx="8399695" cy="4184575"/>
          </a:xfrm>
          <a:prstGeom prst="rect">
            <a:avLst/>
          </a:prstGeom>
        </p:spPr>
      </p:pic>
      <p:pic>
        <p:nvPicPr>
          <p:cNvPr id="13" name="Picture 12">
            <a:extLst>
              <a:ext uri="{FF2B5EF4-FFF2-40B4-BE49-F238E27FC236}">
                <a16:creationId xmlns:a16="http://schemas.microsoft.com/office/drawing/2014/main" id="{AC0B0FF3-6B50-43A6-8D52-9462DA44A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838" y="3948433"/>
            <a:ext cx="1904762" cy="1904762"/>
          </a:xfrm>
          <a:prstGeom prst="rect">
            <a:avLst/>
          </a:prstGeom>
        </p:spPr>
      </p:pic>
      <p:pic>
        <p:nvPicPr>
          <p:cNvPr id="15" name="Picture 14">
            <a:extLst>
              <a:ext uri="{FF2B5EF4-FFF2-40B4-BE49-F238E27FC236}">
                <a16:creationId xmlns:a16="http://schemas.microsoft.com/office/drawing/2014/main" id="{00520747-91C7-4DDD-898D-D2ABD9188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276" y="2267583"/>
            <a:ext cx="2209524" cy="2047619"/>
          </a:xfrm>
          <a:prstGeom prst="rect">
            <a:avLst/>
          </a:prstGeom>
        </p:spPr>
      </p:pic>
    </p:spTree>
    <p:extLst>
      <p:ext uri="{BB962C8B-B14F-4D97-AF65-F5344CB8AC3E}">
        <p14:creationId xmlns:p14="http://schemas.microsoft.com/office/powerpoint/2010/main" val="4045486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6B35-19D2-DA45-96A9-4A4A782FFAEC}"/>
              </a:ext>
            </a:extLst>
          </p:cNvPr>
          <p:cNvSpPr>
            <a:spLocks noGrp="1"/>
          </p:cNvSpPr>
          <p:nvPr>
            <p:ph idx="1"/>
          </p:nvPr>
        </p:nvSpPr>
        <p:spPr>
          <a:xfrm>
            <a:off x="685800" y="1828800"/>
            <a:ext cx="10820400" cy="4024125"/>
          </a:xfrm>
        </p:spPr>
        <p:txBody>
          <a:bodyPr/>
          <a:lstStyle/>
          <a:p>
            <a:r>
              <a:rPr lang="en-US" sz="1800" dirty="0"/>
              <a:t>Games for Change (2010). Elude. </a:t>
            </a:r>
            <a:r>
              <a:rPr lang="en-US" sz="1800" i="1" dirty="0"/>
              <a:t>Games for Change</a:t>
            </a:r>
            <a:r>
              <a:rPr lang="en-US" sz="1800" dirty="0"/>
              <a:t>. Retrieved from http://</a:t>
            </a:r>
            <a:r>
              <a:rPr lang="en-US" sz="1800" dirty="0" err="1"/>
              <a:t>www.gamesforchange.org</a:t>
            </a:r>
            <a:r>
              <a:rPr lang="en-US" sz="1800" dirty="0"/>
              <a:t>/game/elude/</a:t>
            </a:r>
          </a:p>
          <a:p>
            <a:r>
              <a:rPr lang="en-US" sz="1800" dirty="0"/>
              <a:t>Hoffman, K. (2017). Social and cognitive affordances of two depression-themed games. </a:t>
            </a:r>
            <a:r>
              <a:rPr lang="en-US" sz="1800" i="1" dirty="0"/>
              <a:t>Games and Culture</a:t>
            </a:r>
            <a:r>
              <a:rPr lang="en-US" sz="1800" dirty="0"/>
              <a:t>, </a:t>
            </a:r>
            <a:r>
              <a:rPr lang="en-US" sz="1800" i="1" dirty="0"/>
              <a:t>14</a:t>
            </a:r>
            <a:r>
              <a:rPr lang="en-US" sz="1800" dirty="0"/>
              <a:t>(7-8), 875-895. Retrieved from https://</a:t>
            </a:r>
            <a:r>
              <a:rPr lang="en-US" sz="1800" dirty="0" err="1"/>
              <a:t>journals.sagepub.com</a:t>
            </a:r>
            <a:r>
              <a:rPr lang="en-US" sz="1800" dirty="0"/>
              <a:t>/</a:t>
            </a:r>
            <a:r>
              <a:rPr lang="en-US" sz="1800" dirty="0" err="1"/>
              <a:t>doi</a:t>
            </a:r>
            <a:r>
              <a:rPr lang="en-US" sz="1800" dirty="0"/>
              <a:t>/full/10.1177/1555412017742307</a:t>
            </a:r>
          </a:p>
          <a:p>
            <a:r>
              <a:rPr lang="en-US" sz="1800" dirty="0" err="1"/>
              <a:t>Holowka</a:t>
            </a:r>
            <a:r>
              <a:rPr lang="en-US" sz="1800" dirty="0"/>
              <a:t>, A., Benson, S., &amp; Hockenberry, B. (2017). </a:t>
            </a:r>
            <a:r>
              <a:rPr lang="en-US" sz="1800" i="1" dirty="0"/>
              <a:t>Night in the woods</a:t>
            </a:r>
            <a:r>
              <a:rPr lang="en-US" sz="1800" dirty="0"/>
              <a:t> [video game]. Grand Rapids, MI: </a:t>
            </a:r>
            <a:r>
              <a:rPr lang="en-US" sz="1800" dirty="0" err="1"/>
              <a:t>Finji</a:t>
            </a:r>
            <a:r>
              <a:rPr lang="en-US" sz="1800" dirty="0"/>
              <a:t>.</a:t>
            </a:r>
          </a:p>
          <a:p>
            <a:r>
              <a:rPr lang="en-US" sz="1800" dirty="0" err="1"/>
              <a:t>Huta</a:t>
            </a:r>
            <a:r>
              <a:rPr lang="en-US" sz="1800" dirty="0"/>
              <a:t>, V., &amp; Ryan, R. M. (2010). Pursuing pleasure or virtue: The differential and overlapping well-being benefits of hedonic and </a:t>
            </a:r>
            <a:r>
              <a:rPr lang="en-US" sz="1800" dirty="0" err="1"/>
              <a:t>eudaimonic</a:t>
            </a:r>
            <a:r>
              <a:rPr lang="en-US" sz="1800" dirty="0"/>
              <a:t> motives. </a:t>
            </a:r>
            <a:r>
              <a:rPr lang="en-US" sz="1800" i="1" dirty="0"/>
              <a:t>Journal of Happiness Studies, 11,</a:t>
            </a:r>
            <a:r>
              <a:rPr lang="en-US" sz="1800" dirty="0"/>
              <a:t> 735–762. Retrieved from http://dx .</a:t>
            </a:r>
            <a:r>
              <a:rPr lang="en-US" sz="1800" dirty="0" err="1"/>
              <a:t>doi.org</a:t>
            </a:r>
            <a:r>
              <a:rPr lang="en-US" sz="1800" dirty="0"/>
              <a:t>/10.1007/s10902-009-9171-4</a:t>
            </a:r>
          </a:p>
          <a:p>
            <a:r>
              <a:rPr lang="en-US" sz="1800" dirty="0"/>
              <a:t>International Communication Association. (2019). Games + Communication Ante-Conference.</a:t>
            </a:r>
            <a:r>
              <a:rPr lang="en-US" sz="1800" i="1" dirty="0"/>
              <a:t> </a:t>
            </a:r>
            <a:r>
              <a:rPr lang="en-US" sz="1800" dirty="0"/>
              <a:t>Retrieved from https://</a:t>
            </a:r>
            <a:r>
              <a:rPr lang="en-US" sz="1800" dirty="0" err="1"/>
              <a:t>icagamesanteconf.info</a:t>
            </a:r>
            <a:r>
              <a:rPr lang="en-US" sz="1800" dirty="0"/>
              <a:t>/</a:t>
            </a:r>
          </a:p>
          <a:p>
            <a:endParaRPr lang="en-US" sz="1800" dirty="0"/>
          </a:p>
        </p:txBody>
      </p:sp>
      <p:sp>
        <p:nvSpPr>
          <p:cNvPr id="4" name="Title 1">
            <a:extLst>
              <a:ext uri="{FF2B5EF4-FFF2-40B4-BE49-F238E27FC236}">
                <a16:creationId xmlns:a16="http://schemas.microsoft.com/office/drawing/2014/main" id="{554907F9-8DD9-1941-8731-94039BF2DD78}"/>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2386681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7D695D-DC5C-E14B-96C4-5753578F4EFD}"/>
              </a:ext>
            </a:extLst>
          </p:cNvPr>
          <p:cNvSpPr>
            <a:spLocks noGrp="1"/>
          </p:cNvSpPr>
          <p:nvPr>
            <p:ph idx="1"/>
          </p:nvPr>
        </p:nvSpPr>
        <p:spPr>
          <a:xfrm>
            <a:off x="685800" y="1828800"/>
            <a:ext cx="10820400" cy="4024125"/>
          </a:xfrm>
        </p:spPr>
        <p:txBody>
          <a:bodyPr/>
          <a:lstStyle/>
          <a:p>
            <a:r>
              <a:rPr lang="en-US" sz="1800" dirty="0" err="1"/>
              <a:t>Jablensky</a:t>
            </a:r>
            <a:r>
              <a:rPr lang="en-US" sz="1800" dirty="0"/>
              <a:t>, A., Sartorius, N., </a:t>
            </a:r>
            <a:r>
              <a:rPr lang="en-US" sz="1800" dirty="0" err="1"/>
              <a:t>Gulbinat</a:t>
            </a:r>
            <a:r>
              <a:rPr lang="en-US" sz="1800" dirty="0"/>
              <a:t>, W., &amp; </a:t>
            </a:r>
            <a:r>
              <a:rPr lang="en-US" sz="1800" dirty="0" err="1"/>
              <a:t>Ernberg</a:t>
            </a:r>
            <a:r>
              <a:rPr lang="en-US" sz="1800" dirty="0"/>
              <a:t>, G. (1986). The who instruments for the assessment of depressive disorders. In N. Sartorius &amp; T. A. Ban (Eds.), </a:t>
            </a:r>
            <a:r>
              <a:rPr lang="en-US" sz="1800" i="1" dirty="0"/>
              <a:t>Assessment of Depression</a:t>
            </a:r>
            <a:r>
              <a:rPr lang="en-US" sz="1800" dirty="0"/>
              <a:t> (pp. 61–81). Springer Berlin Heidelberg. https://</a:t>
            </a:r>
            <a:r>
              <a:rPr lang="en-US" sz="1800" dirty="0" err="1"/>
              <a:t>doi.org</a:t>
            </a:r>
            <a:r>
              <a:rPr lang="en-US" sz="1800" dirty="0"/>
              <a:t>/10.1007/978-3-642-70486-4_9</a:t>
            </a:r>
          </a:p>
          <a:p>
            <a:r>
              <a:rPr lang="en-US" sz="1800" dirty="0"/>
              <a:t>Japanese Aesthetics. (n.d.). Retrieved September 24, 2019 from https://</a:t>
            </a:r>
            <a:r>
              <a:rPr lang="en-US" sz="1800" dirty="0" err="1"/>
              <a:t>plato.stanford.edu</a:t>
            </a:r>
            <a:r>
              <a:rPr lang="en-US" sz="1800" dirty="0"/>
              <a:t>/entries/</a:t>
            </a:r>
            <a:r>
              <a:rPr lang="en-US" sz="1800" dirty="0" err="1"/>
              <a:t>japanese</a:t>
            </a:r>
            <a:r>
              <a:rPr lang="en-US" sz="1800" dirty="0"/>
              <a:t>-aesthetics/</a:t>
            </a:r>
          </a:p>
          <a:p>
            <a:r>
              <a:rPr lang="en-US" sz="1800" dirty="0"/>
              <a:t>Johnston, C. (2014). Chat logs show how 4chan users created #gamergate controversy. Retrieved from https://</a:t>
            </a:r>
            <a:r>
              <a:rPr lang="en-US" sz="1800" dirty="0" err="1"/>
              <a:t>arstechnica.com</a:t>
            </a:r>
            <a:r>
              <a:rPr lang="en-US" sz="1800" dirty="0"/>
              <a:t>/gaming/2014/09/new-chat-logs-show-how-4chan-users-pushed-gamergate-into-the-national-spotlight/</a:t>
            </a:r>
          </a:p>
          <a:p>
            <a:r>
              <a:rPr lang="en-US" sz="1800" dirty="0" err="1"/>
              <a:t>Kiili</a:t>
            </a:r>
            <a:r>
              <a:rPr lang="en-US" sz="1800" dirty="0"/>
              <a:t>, K. (2005). Digital game-based learning: Towards an experiential gaming model. </a:t>
            </a:r>
            <a:r>
              <a:rPr lang="en-US" sz="1800" i="1" dirty="0"/>
              <a:t>The Internet and Higher Education, 8</a:t>
            </a:r>
            <a:r>
              <a:rPr lang="en-US" sz="1800" dirty="0"/>
              <a:t>(1), 13-24. https://</a:t>
            </a:r>
            <a:r>
              <a:rPr lang="en-US" sz="1800" dirty="0" err="1"/>
              <a:t>doi.org</a:t>
            </a:r>
            <a:r>
              <a:rPr lang="en-US" sz="1800" dirty="0"/>
              <a:t>/10.1016/j.iheduc.2004.12.001</a:t>
            </a:r>
          </a:p>
          <a:p>
            <a:r>
              <a:rPr lang="en-US" sz="1800" dirty="0" err="1"/>
              <a:t>Kiili</a:t>
            </a:r>
            <a:r>
              <a:rPr lang="en-US" sz="1800" dirty="0"/>
              <a:t>, K., de Freitas, S., Arnab, S., &amp; </a:t>
            </a:r>
            <a:r>
              <a:rPr lang="en-US" sz="1800" dirty="0" err="1"/>
              <a:t>Lainema</a:t>
            </a:r>
            <a:r>
              <a:rPr lang="en-US" sz="1800" dirty="0"/>
              <a:t>, T. (2012). The design principles for flow experience in educational games. </a:t>
            </a:r>
            <a:r>
              <a:rPr lang="en-US" sz="1800" i="1" dirty="0"/>
              <a:t>Procedia Computer Science, 15,</a:t>
            </a:r>
            <a:r>
              <a:rPr lang="en-US" sz="1800" dirty="0"/>
              <a:t> 78-91. https://</a:t>
            </a:r>
            <a:r>
              <a:rPr lang="en-US" sz="1800" dirty="0" err="1"/>
              <a:t>doi.org</a:t>
            </a:r>
            <a:r>
              <a:rPr lang="en-US" sz="1800" dirty="0"/>
              <a:t>/10.1016/j.procs.2012.10.060</a:t>
            </a:r>
          </a:p>
          <a:p>
            <a:endParaRPr lang="en-US" sz="1800" dirty="0"/>
          </a:p>
        </p:txBody>
      </p:sp>
      <p:sp>
        <p:nvSpPr>
          <p:cNvPr id="4" name="Title 1">
            <a:extLst>
              <a:ext uri="{FF2B5EF4-FFF2-40B4-BE49-F238E27FC236}">
                <a16:creationId xmlns:a16="http://schemas.microsoft.com/office/drawing/2014/main" id="{11ECD455-EDEE-FF49-9F12-04E544866BBB}"/>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3620061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FCD5E-1054-C844-84F7-6E44F0E65142}"/>
              </a:ext>
            </a:extLst>
          </p:cNvPr>
          <p:cNvSpPr>
            <a:spLocks noGrp="1"/>
          </p:cNvSpPr>
          <p:nvPr>
            <p:ph idx="1"/>
          </p:nvPr>
        </p:nvSpPr>
        <p:spPr>
          <a:xfrm>
            <a:off x="685800" y="1828800"/>
            <a:ext cx="10820400" cy="4024125"/>
          </a:xfrm>
        </p:spPr>
        <p:txBody>
          <a:bodyPr/>
          <a:lstStyle/>
          <a:p>
            <a:r>
              <a:rPr lang="en-US" sz="1800" dirty="0" err="1"/>
              <a:t>Kivinen</a:t>
            </a:r>
            <a:r>
              <a:rPr lang="en-US" sz="1800" dirty="0"/>
              <a:t>, O., &amp; </a:t>
            </a:r>
            <a:r>
              <a:rPr lang="en-US" sz="1800" dirty="0" err="1"/>
              <a:t>Ristelä</a:t>
            </a:r>
            <a:r>
              <a:rPr lang="en-US" sz="1800" dirty="0"/>
              <a:t>, P. (2003). From Constructivism to a Pragmatist Conception of Learning. </a:t>
            </a:r>
            <a:r>
              <a:rPr lang="en-US" sz="1800" i="1" dirty="0"/>
              <a:t>Oxford Review of Education</a:t>
            </a:r>
            <a:r>
              <a:rPr lang="en-US" sz="1800" dirty="0"/>
              <a:t>, 29(3), 363-375. Retrieved from </a:t>
            </a:r>
            <a:r>
              <a:rPr lang="en-US" sz="1800" dirty="0" err="1"/>
              <a:t>www.jstor.org</a:t>
            </a:r>
            <a:r>
              <a:rPr lang="en-US" sz="1800" dirty="0"/>
              <a:t>/stable/3595447</a:t>
            </a:r>
          </a:p>
          <a:p>
            <a:r>
              <a:rPr lang="en-US" sz="1800" dirty="0" err="1"/>
              <a:t>Kluwe</a:t>
            </a:r>
            <a:r>
              <a:rPr lang="en-US" sz="1800" dirty="0"/>
              <a:t>, C. (2014). Why #</a:t>
            </a:r>
            <a:r>
              <a:rPr lang="en-US" sz="1800" dirty="0" err="1"/>
              <a:t>gamergaters</a:t>
            </a:r>
            <a:r>
              <a:rPr lang="en-US" sz="1800" dirty="0"/>
              <a:t> piss me the f*** off. Retrieved from https://the-</a:t>
            </a:r>
            <a:r>
              <a:rPr lang="en-US" sz="1800" dirty="0" err="1"/>
              <a:t>cauldron.com</a:t>
            </a:r>
            <a:r>
              <a:rPr lang="en-US" sz="1800" dirty="0"/>
              <a:t>/why-gamergaters-piss-me-the-f-off-a7e4c7f6d8a6</a:t>
            </a:r>
          </a:p>
          <a:p>
            <a:r>
              <a:rPr lang="en-US" sz="1800" dirty="0"/>
              <a:t>Kolb, D.A., Boyatzis, R.E., &amp; </a:t>
            </a:r>
            <a:r>
              <a:rPr lang="en-US" sz="1800" dirty="0" err="1"/>
              <a:t>Mainemelis</a:t>
            </a:r>
            <a:r>
              <a:rPr lang="en-US" sz="1800" dirty="0"/>
              <a:t>, C. (2001). Experiential learning theory: Previous research and new directions. In Sternberg, R.J. &amp; Zhang, L. (Eds.), </a:t>
            </a:r>
            <a:r>
              <a:rPr lang="en-US" sz="1800" i="1" dirty="0"/>
              <a:t>Perspectives on Thinking, Learning, and Cognitive Styles </a:t>
            </a:r>
            <a:r>
              <a:rPr lang="en-US" sz="1800" dirty="0"/>
              <a:t>(227-245). Mahwah, NJ: Lawrence Erlbaum Associates, Inc, Publishers.</a:t>
            </a:r>
          </a:p>
          <a:p>
            <a:r>
              <a:rPr lang="en-US" sz="1800" dirty="0" err="1"/>
              <a:t>Koren</a:t>
            </a:r>
            <a:r>
              <a:rPr lang="en-US" sz="1800" dirty="0"/>
              <a:t>, L. (2008). </a:t>
            </a:r>
            <a:r>
              <a:rPr lang="en-US" sz="1800" dirty="0" err="1"/>
              <a:t>Wabi-sabi</a:t>
            </a:r>
            <a:r>
              <a:rPr lang="en-US" sz="1800" dirty="0"/>
              <a:t> for artists, designers, poets &amp; philosophers. Point Reyes, CA: Imperfect Publ.</a:t>
            </a:r>
          </a:p>
          <a:p>
            <a:r>
              <a:rPr lang="en-US" sz="1800" dirty="0" err="1"/>
              <a:t>Lacina</a:t>
            </a:r>
            <a:r>
              <a:rPr lang="en-US" sz="1800" dirty="0"/>
              <a:t>, D. (2017, September). What </a:t>
            </a:r>
            <a:r>
              <a:rPr lang="en-US" sz="1800" dirty="0" err="1"/>
              <a:t>hellblade</a:t>
            </a:r>
            <a:r>
              <a:rPr lang="en-US" sz="1800" dirty="0"/>
              <a:t>: </a:t>
            </a:r>
            <a:r>
              <a:rPr lang="en-US" sz="1800" dirty="0" err="1"/>
              <a:t>Senua’s</a:t>
            </a:r>
            <a:r>
              <a:rPr lang="en-US" sz="1800" dirty="0"/>
              <a:t> sacrifice gets wrong about mental illness. </a:t>
            </a:r>
            <a:r>
              <a:rPr lang="en-US" sz="1800" i="1" dirty="0"/>
              <a:t>Polygon</a:t>
            </a:r>
            <a:r>
              <a:rPr lang="en-US" sz="1800" dirty="0"/>
              <a:t>. Retrieved from https://</a:t>
            </a:r>
            <a:r>
              <a:rPr lang="en-US" sz="1800" dirty="0" err="1"/>
              <a:t>www.polygon.com</a:t>
            </a:r>
            <a:r>
              <a:rPr lang="en-US" sz="1800" dirty="0"/>
              <a:t>/2017/9/15/16316014/</a:t>
            </a:r>
            <a:r>
              <a:rPr lang="en-US" sz="1800" dirty="0" err="1"/>
              <a:t>hellblade</a:t>
            </a:r>
            <a:r>
              <a:rPr lang="en-US" sz="1800" dirty="0"/>
              <a:t>-</a:t>
            </a:r>
            <a:r>
              <a:rPr lang="en-US" sz="1800" dirty="0" err="1"/>
              <a:t>senuas</a:t>
            </a:r>
            <a:r>
              <a:rPr lang="en-US" sz="1800" dirty="0"/>
              <a:t>-sacrifice-mental-illness</a:t>
            </a:r>
          </a:p>
          <a:p>
            <a:endParaRPr lang="en-US" sz="1800" dirty="0"/>
          </a:p>
        </p:txBody>
      </p:sp>
      <p:sp>
        <p:nvSpPr>
          <p:cNvPr id="4" name="Title 1">
            <a:extLst>
              <a:ext uri="{FF2B5EF4-FFF2-40B4-BE49-F238E27FC236}">
                <a16:creationId xmlns:a16="http://schemas.microsoft.com/office/drawing/2014/main" id="{56D669A1-5EC1-2E41-9187-1723ECE7543A}"/>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1840160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7EB7B-CAA4-2B42-B1A6-24506D0F01D6}"/>
              </a:ext>
            </a:extLst>
          </p:cNvPr>
          <p:cNvSpPr>
            <a:spLocks noGrp="1"/>
          </p:cNvSpPr>
          <p:nvPr>
            <p:ph idx="1"/>
          </p:nvPr>
        </p:nvSpPr>
        <p:spPr>
          <a:xfrm>
            <a:off x="685800" y="1828800"/>
            <a:ext cx="10820400" cy="4024125"/>
          </a:xfrm>
        </p:spPr>
        <p:txBody>
          <a:bodyPr/>
          <a:lstStyle/>
          <a:p>
            <a:r>
              <a:rPr lang="en-US" sz="1800" dirty="0"/>
              <a:t>Lloyd, J. (2018, April). How </a:t>
            </a:r>
            <a:r>
              <a:rPr lang="en-US" sz="1800" dirty="0" err="1"/>
              <a:t>hellblade</a:t>
            </a:r>
            <a:r>
              <a:rPr lang="en-US" sz="1800" dirty="0"/>
              <a:t>: </a:t>
            </a:r>
            <a:r>
              <a:rPr lang="en-US" sz="1800" dirty="0" err="1"/>
              <a:t>Senua’s</a:t>
            </a:r>
            <a:r>
              <a:rPr lang="en-US" sz="1800" dirty="0"/>
              <a:t> sacrifice deals with psychosis. </a:t>
            </a:r>
            <a:r>
              <a:rPr lang="en-US" sz="1800" i="1" dirty="0"/>
              <a:t>Science Focus</a:t>
            </a:r>
            <a:r>
              <a:rPr lang="en-US" sz="1800" dirty="0"/>
              <a:t>. Retrieved from https://</a:t>
            </a:r>
            <a:r>
              <a:rPr lang="en-US" sz="1800" dirty="0" err="1"/>
              <a:t>www.sciencefocus.com</a:t>
            </a:r>
            <a:r>
              <a:rPr lang="en-US" sz="1800" dirty="0"/>
              <a:t>/the-human-body/how-</a:t>
            </a:r>
            <a:r>
              <a:rPr lang="en-US" sz="1800" dirty="0" err="1"/>
              <a:t>hellblade</a:t>
            </a:r>
            <a:r>
              <a:rPr lang="en-US" sz="1800" dirty="0"/>
              <a:t>-</a:t>
            </a:r>
            <a:r>
              <a:rPr lang="en-US" sz="1800" dirty="0" err="1"/>
              <a:t>senuas</a:t>
            </a:r>
            <a:r>
              <a:rPr lang="en-US" sz="1800" dirty="0"/>
              <a:t>-sacrifice-deals-with-psychosis/</a:t>
            </a:r>
          </a:p>
          <a:p>
            <a:r>
              <a:rPr lang="en-US" sz="1800" dirty="0"/>
              <a:t>McElroy, J. (2017, March). Night in the woods review. </a:t>
            </a:r>
            <a:r>
              <a:rPr lang="en-US" sz="1800" i="1" dirty="0"/>
              <a:t>Polygon</a:t>
            </a:r>
            <a:r>
              <a:rPr lang="en-US" sz="1800" dirty="0"/>
              <a:t>. Retrieved from https://</a:t>
            </a:r>
            <a:r>
              <a:rPr lang="en-US" sz="1800" dirty="0" err="1"/>
              <a:t>www.polygon.com</a:t>
            </a:r>
            <a:r>
              <a:rPr lang="en-US" sz="1800" dirty="0"/>
              <a:t>/2017/3/3/14807446/night-in-the-woods-review</a:t>
            </a:r>
          </a:p>
          <a:p>
            <a:r>
              <a:rPr lang="en-US" sz="1800" dirty="0" err="1"/>
              <a:t>Mr</a:t>
            </a:r>
            <a:r>
              <a:rPr lang="en-US" sz="1800" dirty="0"/>
              <a:t> </a:t>
            </a:r>
            <a:r>
              <a:rPr lang="en-US" sz="1800" dirty="0" err="1"/>
              <a:t>Skysen</a:t>
            </a:r>
            <a:r>
              <a:rPr lang="en-US" sz="1800" dirty="0"/>
              <a:t> Games (2019a). Let's play: fragile equilibrium (finale) (perfectly balanced!). </a:t>
            </a:r>
            <a:r>
              <a:rPr lang="en-US" sz="1800" i="1" dirty="0"/>
              <a:t>YouTube</a:t>
            </a:r>
            <a:r>
              <a:rPr lang="en-US" sz="1800" dirty="0"/>
              <a:t>. Retrieved from https://</a:t>
            </a:r>
            <a:r>
              <a:rPr lang="en-US" sz="1800" dirty="0" err="1"/>
              <a:t>www.youtube.com</a:t>
            </a:r>
            <a:r>
              <a:rPr lang="en-US" sz="1800" dirty="0"/>
              <a:t>/</a:t>
            </a:r>
            <a:r>
              <a:rPr lang="en-US" sz="1800" dirty="0" err="1"/>
              <a:t>watch?v</a:t>
            </a:r>
            <a:r>
              <a:rPr lang="en-US" sz="1800" dirty="0"/>
              <a:t>=YcUiYa7KVLo</a:t>
            </a:r>
          </a:p>
          <a:p>
            <a:r>
              <a:rPr lang="en-US" sz="1800" dirty="0"/>
              <a:t>Mainichi. (n.d.). Games for Change. Retrieved February 1, 2020, from </a:t>
            </a:r>
          </a:p>
          <a:p>
            <a:r>
              <a:rPr lang="en-US" sz="1800" dirty="0"/>
              <a:t>http://</a:t>
            </a:r>
            <a:r>
              <a:rPr lang="en-US" sz="1800" dirty="0" err="1"/>
              <a:t>www.gamesforchange.org</a:t>
            </a:r>
            <a:r>
              <a:rPr lang="en-US" sz="1800" dirty="0"/>
              <a:t>/game/</a:t>
            </a:r>
            <a:r>
              <a:rPr lang="en-US" sz="1800" dirty="0" err="1"/>
              <a:t>mainichi</a:t>
            </a:r>
            <a:r>
              <a:rPr lang="en-US" sz="1800" dirty="0"/>
              <a:t>/</a:t>
            </a:r>
          </a:p>
          <a:p>
            <a:r>
              <a:rPr lang="en-US" sz="1800" dirty="0" err="1"/>
              <a:t>Mr</a:t>
            </a:r>
            <a:r>
              <a:rPr lang="en-US" sz="1800" dirty="0"/>
              <a:t> </a:t>
            </a:r>
            <a:r>
              <a:rPr lang="en-US" sz="1800" dirty="0" err="1"/>
              <a:t>Skysen</a:t>
            </a:r>
            <a:r>
              <a:rPr lang="en-US" sz="1800" dirty="0"/>
              <a:t> Games (2019b). Let’s play: fragile equilibrium (world shattering peace!). </a:t>
            </a:r>
            <a:r>
              <a:rPr lang="en-US" sz="1800" i="1" dirty="0"/>
              <a:t>YouTube</a:t>
            </a:r>
            <a:r>
              <a:rPr lang="en-US" sz="1800" dirty="0"/>
              <a:t>. Retrieved from https://</a:t>
            </a:r>
            <a:r>
              <a:rPr lang="en-US" sz="1800" dirty="0" err="1"/>
              <a:t>www.youtube.com</a:t>
            </a:r>
            <a:r>
              <a:rPr lang="en-US" sz="1800" dirty="0"/>
              <a:t>/</a:t>
            </a:r>
            <a:r>
              <a:rPr lang="en-US" sz="1800" dirty="0" err="1"/>
              <a:t>watch?v</a:t>
            </a:r>
            <a:r>
              <a:rPr lang="en-US" sz="1800" dirty="0"/>
              <a:t>=C7yZsSE7M4A</a:t>
            </a:r>
          </a:p>
          <a:p>
            <a:endParaRPr lang="en-US" sz="1800" dirty="0"/>
          </a:p>
        </p:txBody>
      </p:sp>
      <p:sp>
        <p:nvSpPr>
          <p:cNvPr id="4" name="Title 1">
            <a:extLst>
              <a:ext uri="{FF2B5EF4-FFF2-40B4-BE49-F238E27FC236}">
                <a16:creationId xmlns:a16="http://schemas.microsoft.com/office/drawing/2014/main" id="{6FB090E9-B454-1540-9EDA-5CD3DE112B63}"/>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447885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B12F1-3E09-6C43-B834-FF3AF4C30894}"/>
              </a:ext>
            </a:extLst>
          </p:cNvPr>
          <p:cNvSpPr>
            <a:spLocks noGrp="1"/>
          </p:cNvSpPr>
          <p:nvPr>
            <p:ph idx="1"/>
          </p:nvPr>
        </p:nvSpPr>
        <p:spPr>
          <a:xfrm>
            <a:off x="685800" y="1828800"/>
            <a:ext cx="10820400" cy="4024125"/>
          </a:xfrm>
        </p:spPr>
        <p:txBody>
          <a:bodyPr/>
          <a:lstStyle/>
          <a:p>
            <a:r>
              <a:rPr lang="en-US" sz="1800" dirty="0" err="1"/>
              <a:t>Mr</a:t>
            </a:r>
            <a:r>
              <a:rPr lang="en-US" sz="1800" dirty="0"/>
              <a:t> </a:t>
            </a:r>
            <a:r>
              <a:rPr lang="en-US" sz="1800" dirty="0" err="1"/>
              <a:t>Skysen</a:t>
            </a:r>
            <a:r>
              <a:rPr lang="en-US" sz="1800" dirty="0"/>
              <a:t> Games (2019c). Let's play: fragile equilibrium (2) (crumble!). </a:t>
            </a:r>
            <a:r>
              <a:rPr lang="en-US" sz="1800" i="1" dirty="0"/>
              <a:t>YouTube</a:t>
            </a:r>
            <a:r>
              <a:rPr lang="en-US" sz="1800" dirty="0"/>
              <a:t>. Retrieved from https://</a:t>
            </a:r>
            <a:r>
              <a:rPr lang="en-US" sz="1800" dirty="0" err="1"/>
              <a:t>www.youtube.com</a:t>
            </a:r>
            <a:r>
              <a:rPr lang="en-US" sz="1800" dirty="0"/>
              <a:t>/</a:t>
            </a:r>
            <a:r>
              <a:rPr lang="en-US" sz="1800" dirty="0" err="1"/>
              <a:t>watch?v</a:t>
            </a:r>
            <a:r>
              <a:rPr lang="en-US" sz="1800" dirty="0"/>
              <a:t>=9xwGRuKZbuI&amp;t=1s</a:t>
            </a:r>
          </a:p>
          <a:p>
            <a:r>
              <a:rPr lang="en-US" sz="1800" dirty="0" err="1"/>
              <a:t>Mr</a:t>
            </a:r>
            <a:r>
              <a:rPr lang="en-US" sz="1800" dirty="0"/>
              <a:t> </a:t>
            </a:r>
            <a:r>
              <a:rPr lang="en-US" sz="1800" dirty="0" err="1"/>
              <a:t>Skysen</a:t>
            </a:r>
            <a:r>
              <a:rPr lang="en-US" sz="1800" dirty="0"/>
              <a:t> Games (2019d). Let's play: fragile equilibrium (3) (erosion!). </a:t>
            </a:r>
            <a:r>
              <a:rPr lang="en-US" sz="1800" i="1" dirty="0"/>
              <a:t>YouTube</a:t>
            </a:r>
            <a:r>
              <a:rPr lang="en-US" sz="1800" dirty="0"/>
              <a:t>. Retrieved from https://</a:t>
            </a:r>
            <a:r>
              <a:rPr lang="en-US" sz="1800" dirty="0" err="1"/>
              <a:t>www.youtube.com</a:t>
            </a:r>
            <a:r>
              <a:rPr lang="en-US" sz="1800" dirty="0"/>
              <a:t>/</a:t>
            </a:r>
            <a:r>
              <a:rPr lang="en-US" sz="1800" dirty="0" err="1"/>
              <a:t>watch?v</a:t>
            </a:r>
            <a:r>
              <a:rPr lang="en-US" sz="1800" dirty="0"/>
              <a:t>=</a:t>
            </a:r>
            <a:r>
              <a:rPr lang="en-US" sz="1800" dirty="0" err="1"/>
              <a:t>FqjDqfKqiSE&amp;t</a:t>
            </a:r>
            <a:r>
              <a:rPr lang="en-US" sz="1800" dirty="0"/>
              <a:t>=6s</a:t>
            </a:r>
          </a:p>
          <a:p>
            <a:r>
              <a:rPr lang="en-US" sz="1800" dirty="0"/>
              <a:t>National Institute of Mental Health (n.d.). Mental illness. </a:t>
            </a:r>
            <a:r>
              <a:rPr lang="en-US" sz="1800" i="1" dirty="0"/>
              <a:t>National Institute of Mental Health. </a:t>
            </a:r>
            <a:r>
              <a:rPr lang="en-US" sz="1800" dirty="0"/>
              <a:t>Retrieved from https://</a:t>
            </a:r>
            <a:r>
              <a:rPr lang="en-US" sz="1800" dirty="0" err="1"/>
              <a:t>www.nimh.nih.gov</a:t>
            </a:r>
            <a:r>
              <a:rPr lang="en-US" sz="1800" dirty="0"/>
              <a:t>/health/statistics/mental-</a:t>
            </a:r>
            <a:r>
              <a:rPr lang="en-US" sz="1800" dirty="0" err="1"/>
              <a:t>illness.shtml</a:t>
            </a:r>
            <a:endParaRPr lang="en-US" sz="1800" dirty="0"/>
          </a:p>
          <a:p>
            <a:r>
              <a:rPr lang="en-US" sz="1800" dirty="0"/>
              <a:t>National Institute of Mental Health (n.d.). What is psychosis?. </a:t>
            </a:r>
            <a:r>
              <a:rPr lang="en-US" sz="1800" i="1" dirty="0"/>
              <a:t>National Institute of Mental Health</a:t>
            </a:r>
            <a:r>
              <a:rPr lang="en-US" sz="1800" dirty="0"/>
              <a:t>. Retrieved from https://</a:t>
            </a:r>
            <a:r>
              <a:rPr lang="en-US" sz="1800" dirty="0" err="1"/>
              <a:t>www.nimh.nih.gov</a:t>
            </a:r>
            <a:r>
              <a:rPr lang="en-US" sz="1800" dirty="0"/>
              <a:t>/health/topics/schizophrenia/raise/what-is-</a:t>
            </a:r>
            <a:r>
              <a:rPr lang="en-US" sz="1800" dirty="0" err="1"/>
              <a:t>psychosis.shtml</a:t>
            </a:r>
            <a:endParaRPr lang="en-US" sz="1800" dirty="0"/>
          </a:p>
          <a:p>
            <a:endParaRPr lang="en-US" sz="1800" dirty="0"/>
          </a:p>
        </p:txBody>
      </p:sp>
      <p:sp>
        <p:nvSpPr>
          <p:cNvPr id="4" name="Title 1">
            <a:extLst>
              <a:ext uri="{FF2B5EF4-FFF2-40B4-BE49-F238E27FC236}">
                <a16:creationId xmlns:a16="http://schemas.microsoft.com/office/drawing/2014/main" id="{71FB4934-4AC3-FA4D-B73F-58C59103FDCC}"/>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3716662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DB71D-1609-1142-B5FC-52E0789239D2}"/>
              </a:ext>
            </a:extLst>
          </p:cNvPr>
          <p:cNvSpPr>
            <a:spLocks noGrp="1"/>
          </p:cNvSpPr>
          <p:nvPr>
            <p:ph idx="1"/>
          </p:nvPr>
        </p:nvSpPr>
        <p:spPr>
          <a:xfrm>
            <a:off x="685800" y="1828800"/>
            <a:ext cx="10820400" cy="4024125"/>
          </a:xfrm>
        </p:spPr>
        <p:txBody>
          <a:bodyPr/>
          <a:lstStyle/>
          <a:p>
            <a:r>
              <a:rPr lang="en-US" sz="1800" dirty="0"/>
              <a:t>Oliver, M. B., Bowman, N. D., Woolley, J. K., Rogers, R., </a:t>
            </a:r>
            <a:r>
              <a:rPr lang="en-US" sz="1800" dirty="0" err="1"/>
              <a:t>Sherrick</a:t>
            </a:r>
            <a:r>
              <a:rPr lang="en-US" sz="1800" dirty="0"/>
              <a:t>, B. I., &amp; Chung, M. Y. (2015). Video games as meaningful entertainment experiences. </a:t>
            </a:r>
            <a:r>
              <a:rPr lang="en-US" sz="1800" i="1" dirty="0"/>
              <a:t>Psychology of Popular Media Culture</a:t>
            </a:r>
            <a:r>
              <a:rPr lang="en-US" sz="1800" dirty="0"/>
              <a:t> [Advance online publication]. Retrieved from http://</a:t>
            </a:r>
            <a:r>
              <a:rPr lang="en-US" sz="1800" dirty="0" err="1"/>
              <a:t>dx.doi.org</a:t>
            </a:r>
            <a:r>
              <a:rPr lang="en-US" sz="1800" dirty="0"/>
              <a:t>/10.1037/ppm0000066</a:t>
            </a:r>
          </a:p>
          <a:p>
            <a:r>
              <a:rPr lang="en-US" sz="1800" dirty="0"/>
              <a:t>Orland, K. (2014, August). What depression quest taught me about dealing with mental illness. </a:t>
            </a:r>
            <a:r>
              <a:rPr lang="en-US" sz="1800" i="1" dirty="0"/>
              <a:t>Ars </a:t>
            </a:r>
            <a:r>
              <a:rPr lang="en-US" sz="1800" i="1" dirty="0" err="1"/>
              <a:t>Technica</a:t>
            </a:r>
            <a:r>
              <a:rPr lang="en-US" sz="1800" dirty="0"/>
              <a:t>. Retrieved from https://</a:t>
            </a:r>
            <a:r>
              <a:rPr lang="en-US" sz="1800" dirty="0" err="1"/>
              <a:t>arstechnica.com</a:t>
            </a:r>
            <a:r>
              <a:rPr lang="en-US" sz="1800" dirty="0"/>
              <a:t>/gaming/2014/08/what-depression-quest-taught-me-about-dealing-with-mental-illness/</a:t>
            </a:r>
          </a:p>
          <a:p>
            <a:r>
              <a:rPr lang="en-US" sz="1800" dirty="0" err="1"/>
              <a:t>OuttaSite</a:t>
            </a:r>
            <a:r>
              <a:rPr lang="en-US" sz="1800" dirty="0"/>
              <a:t> (2019). Indie games exhibit episode 8 (10 indies!). </a:t>
            </a:r>
            <a:r>
              <a:rPr lang="en-US" sz="1800" i="1" dirty="0"/>
              <a:t>YouTube</a:t>
            </a:r>
            <a:r>
              <a:rPr lang="en-US" sz="1800" dirty="0"/>
              <a:t>. Retrieved from https://</a:t>
            </a:r>
            <a:r>
              <a:rPr lang="en-US" sz="1800" dirty="0" err="1"/>
              <a:t>www.youtube.com</a:t>
            </a:r>
            <a:r>
              <a:rPr lang="en-US" sz="1800" dirty="0"/>
              <a:t>/</a:t>
            </a:r>
            <a:r>
              <a:rPr lang="en-US" sz="1800" dirty="0" err="1"/>
              <a:t>watch?time_continue</a:t>
            </a:r>
            <a:r>
              <a:rPr lang="en-US" sz="1800" dirty="0"/>
              <a:t>=1&amp;v=zZuXs8dJ9Ps</a:t>
            </a:r>
          </a:p>
          <a:p>
            <a:r>
              <a:rPr lang="en-US" sz="1800" dirty="0" err="1"/>
              <a:t>Papert</a:t>
            </a:r>
            <a:r>
              <a:rPr lang="en-US" sz="1800" dirty="0"/>
              <a:t>, S. (1991). Situating constructionism. In S. </a:t>
            </a:r>
            <a:r>
              <a:rPr lang="en-US" sz="1800" dirty="0" err="1"/>
              <a:t>Papert</a:t>
            </a:r>
            <a:r>
              <a:rPr lang="en-US" sz="1800" dirty="0"/>
              <a:t> &amp; I. </a:t>
            </a:r>
            <a:r>
              <a:rPr lang="en-US" sz="1800" dirty="0" err="1"/>
              <a:t>Harel</a:t>
            </a:r>
            <a:r>
              <a:rPr lang="en-US" sz="1800" dirty="0"/>
              <a:t> (Eds.), </a:t>
            </a:r>
            <a:r>
              <a:rPr lang="en-US" sz="1800" i="1" dirty="0"/>
              <a:t>Constructionism: Research reports and essays, 1985-1990</a:t>
            </a:r>
            <a:r>
              <a:rPr lang="en-US" sz="1800" dirty="0"/>
              <a:t>. Westport, CT: </a:t>
            </a:r>
            <a:r>
              <a:rPr lang="en-US" sz="1800" dirty="0" err="1"/>
              <a:t>Ablex</a:t>
            </a:r>
            <a:r>
              <a:rPr lang="en-US" sz="1800" dirty="0"/>
              <a:t> Publishing Corporation. </a:t>
            </a:r>
          </a:p>
          <a:p>
            <a:endParaRPr lang="en-US" sz="1800" dirty="0"/>
          </a:p>
        </p:txBody>
      </p:sp>
      <p:sp>
        <p:nvSpPr>
          <p:cNvPr id="4" name="Title 1">
            <a:extLst>
              <a:ext uri="{FF2B5EF4-FFF2-40B4-BE49-F238E27FC236}">
                <a16:creationId xmlns:a16="http://schemas.microsoft.com/office/drawing/2014/main" id="{6211EA41-75DF-BD48-9D62-46379E0A416F}"/>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1688443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28C3A-82D6-4043-B939-4DCD7138B4DD}"/>
              </a:ext>
            </a:extLst>
          </p:cNvPr>
          <p:cNvSpPr>
            <a:spLocks noGrp="1"/>
          </p:cNvSpPr>
          <p:nvPr>
            <p:ph idx="1"/>
          </p:nvPr>
        </p:nvSpPr>
        <p:spPr>
          <a:xfrm>
            <a:off x="685800" y="1828800"/>
            <a:ext cx="10820400" cy="4024125"/>
          </a:xfrm>
        </p:spPr>
        <p:txBody>
          <a:bodyPr/>
          <a:lstStyle/>
          <a:p>
            <a:r>
              <a:rPr lang="en-US" sz="1800" dirty="0"/>
              <a:t>Parekh, R. (2017, January). </a:t>
            </a:r>
            <a:r>
              <a:rPr lang="en-US" sz="1800" i="1" dirty="0"/>
              <a:t>What are anxiety disorders</a:t>
            </a:r>
            <a:r>
              <a:rPr lang="en-US" sz="1800" dirty="0"/>
              <a:t>? American Psychiatric Association. https://</a:t>
            </a:r>
            <a:r>
              <a:rPr lang="en-US" sz="1800" dirty="0" err="1"/>
              <a:t>www.psychiatry.org</a:t>
            </a:r>
            <a:r>
              <a:rPr lang="en-US" sz="1800" dirty="0"/>
              <a:t>/patients-families/anxiety-disorders/what-are-anxiety-disorders</a:t>
            </a:r>
          </a:p>
          <a:p>
            <a:r>
              <a:rPr lang="en-US" sz="1800" dirty="0"/>
              <a:t>Parkin, S. (2014, September). Zoe Quinn’s depression quest. </a:t>
            </a:r>
            <a:r>
              <a:rPr lang="en-US" sz="1800" i="1" dirty="0"/>
              <a:t>The New Yorker</a:t>
            </a:r>
            <a:r>
              <a:rPr lang="en-US" sz="1800" dirty="0"/>
              <a:t>. Retrieved from https://</a:t>
            </a:r>
            <a:r>
              <a:rPr lang="en-US" sz="1800" dirty="0" err="1"/>
              <a:t>www.newyorker.com</a:t>
            </a:r>
            <a:r>
              <a:rPr lang="en-US" sz="1800" dirty="0"/>
              <a:t>/tech/annals-of-technology/</a:t>
            </a:r>
            <a:r>
              <a:rPr lang="en-US" sz="1800" dirty="0" err="1"/>
              <a:t>zoe</a:t>
            </a:r>
            <a:r>
              <a:rPr lang="en-US" sz="1800" dirty="0"/>
              <a:t>-</a:t>
            </a:r>
            <a:r>
              <a:rPr lang="en-US" sz="1800" dirty="0" err="1"/>
              <a:t>quinns</a:t>
            </a:r>
            <a:r>
              <a:rPr lang="en-US" sz="1800" dirty="0"/>
              <a:t>-depression-quest</a:t>
            </a:r>
          </a:p>
          <a:p>
            <a:r>
              <a:rPr lang="en-US" sz="1800" dirty="0"/>
              <a:t>Phelps, A. (2018a). </a:t>
            </a:r>
            <a:r>
              <a:rPr lang="en-US" sz="1800" i="1" dirty="0"/>
              <a:t>Fragile equilibrium</a:t>
            </a:r>
            <a:r>
              <a:rPr lang="en-US" sz="1800" dirty="0"/>
              <a:t> [video game]. MAGIC Spell Studios.</a:t>
            </a:r>
          </a:p>
          <a:p>
            <a:r>
              <a:rPr lang="en-US" sz="1800" dirty="0"/>
              <a:t>Phelps, A. (2018b, December). Fragile equilibrium: extended artist’s statement. </a:t>
            </a:r>
            <a:r>
              <a:rPr lang="en-US" sz="1800" i="1" dirty="0"/>
              <a:t>Medium</a:t>
            </a:r>
            <a:r>
              <a:rPr lang="en-US" sz="1800" dirty="0"/>
              <a:t>. Retrieved from https://</a:t>
            </a:r>
            <a:r>
              <a:rPr lang="en-US" sz="1800" dirty="0" err="1"/>
              <a:t>medium.com</a:t>
            </a:r>
            <a:r>
              <a:rPr lang="en-US" sz="1800" dirty="0"/>
              <a:t>/@</a:t>
            </a:r>
            <a:r>
              <a:rPr lang="en-US" sz="1800" dirty="0" err="1"/>
              <a:t>andymphelps</a:t>
            </a:r>
            <a:r>
              <a:rPr lang="en-US" sz="1800" dirty="0"/>
              <a:t>/fragile-equilibrium-extended-artists-statement-5f3d84548411</a:t>
            </a:r>
          </a:p>
          <a:p>
            <a:r>
              <a:rPr lang="en-US" sz="1800" dirty="0"/>
              <a:t>Phelps, A. &amp; </a:t>
            </a:r>
            <a:r>
              <a:rPr lang="en-US" sz="1800" dirty="0" err="1"/>
              <a:t>Consalvo</a:t>
            </a:r>
            <a:r>
              <a:rPr lang="en-US" sz="1800" dirty="0"/>
              <a:t>, M. (2019) Getting through a tough day (again): what Possum Springs says about mental health and social class. </a:t>
            </a:r>
            <a:r>
              <a:rPr lang="en-US" sz="1800" i="1" dirty="0"/>
              <a:t>15th Annual Tampere University Games Research Lab Seminar</a:t>
            </a:r>
            <a:r>
              <a:rPr lang="en-US" sz="1800" dirty="0"/>
              <a:t>. Retrieved from https://</a:t>
            </a:r>
            <a:r>
              <a:rPr lang="en-US" sz="1800" dirty="0" err="1"/>
              <a:t>urbanplayseminar.wordpress.com</a:t>
            </a:r>
            <a:r>
              <a:rPr lang="en-US" sz="1800" dirty="0"/>
              <a:t>/</a:t>
            </a:r>
          </a:p>
          <a:p>
            <a:endParaRPr lang="en-US" sz="1800" dirty="0"/>
          </a:p>
        </p:txBody>
      </p:sp>
      <p:sp>
        <p:nvSpPr>
          <p:cNvPr id="4" name="Title 1">
            <a:extLst>
              <a:ext uri="{FF2B5EF4-FFF2-40B4-BE49-F238E27FC236}">
                <a16:creationId xmlns:a16="http://schemas.microsoft.com/office/drawing/2014/main" id="{D0460A2C-E4AA-B04E-B673-9CF2A33977A6}"/>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474049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24FD61-1BB6-8A46-A61B-131B222655ED}"/>
              </a:ext>
            </a:extLst>
          </p:cNvPr>
          <p:cNvSpPr>
            <a:spLocks noGrp="1"/>
          </p:cNvSpPr>
          <p:nvPr>
            <p:ph idx="1"/>
          </p:nvPr>
        </p:nvSpPr>
        <p:spPr>
          <a:xfrm>
            <a:off x="685800" y="1828800"/>
            <a:ext cx="10820400" cy="4024125"/>
          </a:xfrm>
        </p:spPr>
        <p:txBody>
          <a:bodyPr/>
          <a:lstStyle/>
          <a:p>
            <a:r>
              <a:rPr lang="en-US" sz="1800" dirty="0"/>
              <a:t>Phillips, D. C. (1995). The good, the bad, and the ugly: The many faces of constructivism. </a:t>
            </a:r>
            <a:r>
              <a:rPr lang="en-US" sz="1800" i="1" dirty="0"/>
              <a:t>Educational Researcher</a:t>
            </a:r>
            <a:r>
              <a:rPr lang="en-US" sz="1800" dirty="0"/>
              <a:t>, 24(7), 5–12. https://</a:t>
            </a:r>
            <a:r>
              <a:rPr lang="en-US" sz="1800" dirty="0" err="1"/>
              <a:t>doi.org</a:t>
            </a:r>
            <a:r>
              <a:rPr lang="en-US" sz="1800" dirty="0"/>
              <a:t>/10.3102/0013189X024007005</a:t>
            </a:r>
          </a:p>
          <a:p>
            <a:r>
              <a:rPr lang="en-US" sz="1800" dirty="0" err="1"/>
              <a:t>Porpentine</a:t>
            </a:r>
            <a:r>
              <a:rPr lang="en-US" sz="1800" dirty="0"/>
              <a:t>. (2012, November 11). Live free, play hard: The week’s finest free indie games. </a:t>
            </a:r>
            <a:r>
              <a:rPr lang="en-US" sz="1800" i="1" dirty="0"/>
              <a:t>Rock, Paper, Shotgun</a:t>
            </a:r>
            <a:r>
              <a:rPr lang="en-US" sz="1800" dirty="0"/>
              <a:t>. https://</a:t>
            </a:r>
            <a:r>
              <a:rPr lang="en-US" sz="1800" dirty="0" err="1"/>
              <a:t>www.rockpapershotgun.com</a:t>
            </a:r>
            <a:r>
              <a:rPr lang="en-US" sz="1800" dirty="0"/>
              <a:t>/2012/11/11/live-free-play-hard-the-weeks-finest-free-indie-games-3/</a:t>
            </a:r>
          </a:p>
          <a:p>
            <a:r>
              <a:rPr lang="en-US" sz="1800" dirty="0"/>
              <a:t>Powers, K., &amp; Powers, D.T. (1999). Making sense of teaching methods in computer science. In Proceedings of the 29th ASEE/IEEE Frontiers in Education Conference (11B3-30 - 11B3-35). San Juan, PR.</a:t>
            </a:r>
          </a:p>
          <a:p>
            <a:r>
              <a:rPr lang="en-US" sz="1800" dirty="0"/>
              <a:t>Puntambekar, S. (1999). An integrated approach to individual and collaborative learning in a web-based learning environment. In </a:t>
            </a:r>
            <a:r>
              <a:rPr lang="en-US" sz="1800" i="1" dirty="0"/>
              <a:t>Proceedings of the Computer Support for Collaborative Learning (CSCL) 1999 Conference</a:t>
            </a:r>
            <a:r>
              <a:rPr lang="en-US" sz="1800" dirty="0"/>
              <a:t> (458-465), Stanford, CA.</a:t>
            </a:r>
          </a:p>
          <a:p>
            <a:endParaRPr lang="en-US" sz="1800" dirty="0"/>
          </a:p>
        </p:txBody>
      </p:sp>
      <p:sp>
        <p:nvSpPr>
          <p:cNvPr id="4" name="Title 1">
            <a:extLst>
              <a:ext uri="{FF2B5EF4-FFF2-40B4-BE49-F238E27FC236}">
                <a16:creationId xmlns:a16="http://schemas.microsoft.com/office/drawing/2014/main" id="{6DEDE2F9-2DFF-444A-A518-6F9515551B34}"/>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3847146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60579-E1BE-534D-8127-2F4E7CFD25EF}"/>
              </a:ext>
            </a:extLst>
          </p:cNvPr>
          <p:cNvSpPr>
            <a:spLocks noGrp="1"/>
          </p:cNvSpPr>
          <p:nvPr>
            <p:ph idx="1"/>
          </p:nvPr>
        </p:nvSpPr>
        <p:spPr>
          <a:xfrm>
            <a:off x="685800" y="1828800"/>
            <a:ext cx="10820400" cy="4024125"/>
          </a:xfrm>
        </p:spPr>
        <p:txBody>
          <a:bodyPr/>
          <a:lstStyle/>
          <a:p>
            <a:r>
              <a:rPr lang="en-US" sz="1800" dirty="0"/>
              <a:t>Quinn, Z. (2013). </a:t>
            </a:r>
            <a:r>
              <a:rPr lang="en-US" sz="1800" i="1" dirty="0"/>
              <a:t>Depression quest</a:t>
            </a:r>
            <a:r>
              <a:rPr lang="en-US" sz="1800" dirty="0"/>
              <a:t> [video game]. The </a:t>
            </a:r>
            <a:r>
              <a:rPr lang="en-US" sz="1800" dirty="0" err="1"/>
              <a:t>Quinnspiracy</a:t>
            </a:r>
            <a:r>
              <a:rPr lang="en-US" sz="1800" dirty="0"/>
              <a:t>.</a:t>
            </a:r>
          </a:p>
          <a:p>
            <a:r>
              <a:rPr lang="en-US" sz="1800" dirty="0"/>
              <a:t>RIT MAGIC Center (n.d.). RIT magic spell studios home page. Retrieved from https://</a:t>
            </a:r>
            <a:r>
              <a:rPr lang="en-US" sz="1800" dirty="0" err="1"/>
              <a:t>magic.rit.edu</a:t>
            </a:r>
            <a:r>
              <a:rPr lang="en-US" sz="1800" dirty="0"/>
              <a:t>/</a:t>
            </a:r>
          </a:p>
          <a:p>
            <a:r>
              <a:rPr lang="en-US" sz="1800" dirty="0" err="1"/>
              <a:t>Rehak</a:t>
            </a:r>
            <a:r>
              <a:rPr lang="en-US" sz="1800" dirty="0"/>
              <a:t>, B. (2013, October 8). </a:t>
            </a:r>
            <a:r>
              <a:rPr lang="en-US" sz="1800" i="1" dirty="0"/>
              <a:t>Playing at being: Psychoanalysis and the avatar</a:t>
            </a:r>
            <a:r>
              <a:rPr lang="en-US" sz="1800" dirty="0"/>
              <a:t>. The Video Game Theory Reader. https://</a:t>
            </a:r>
            <a:r>
              <a:rPr lang="en-US" sz="1800" dirty="0" err="1"/>
              <a:t>doi.org</a:t>
            </a:r>
            <a:r>
              <a:rPr lang="en-US" sz="1800" dirty="0"/>
              <a:t>/10.4324/9780203700457-12</a:t>
            </a:r>
          </a:p>
          <a:p>
            <a:r>
              <a:rPr lang="en-US" sz="1800" dirty="0" err="1"/>
              <a:t>Roehr</a:t>
            </a:r>
            <a:r>
              <a:rPr lang="en-US" sz="1800" dirty="0"/>
              <a:t>, B. (2013). American psychiatric association explains dsm-5. </a:t>
            </a:r>
            <a:r>
              <a:rPr lang="en-US" sz="1800" i="1" dirty="0"/>
              <a:t>BMJ</a:t>
            </a:r>
            <a:r>
              <a:rPr lang="en-US" sz="1800" dirty="0"/>
              <a:t>, 346(jun06 1), f3591–f3591. https://</a:t>
            </a:r>
            <a:r>
              <a:rPr lang="en-US" sz="1800" dirty="0" err="1"/>
              <a:t>doi.org</a:t>
            </a:r>
            <a:r>
              <a:rPr lang="en-US" sz="1800" dirty="0"/>
              <a:t>/10.1136/bmj.f3591</a:t>
            </a:r>
          </a:p>
          <a:p>
            <a:r>
              <a:rPr lang="en-US" sz="1800" dirty="0" err="1"/>
              <a:t>Rusch</a:t>
            </a:r>
            <a:r>
              <a:rPr lang="en-US" sz="1800" dirty="0"/>
              <a:t>, D. (2010). </a:t>
            </a:r>
            <a:r>
              <a:rPr lang="en-US" sz="1800" i="1" dirty="0"/>
              <a:t>Elude</a:t>
            </a:r>
            <a:r>
              <a:rPr lang="en-US" sz="1800" dirty="0"/>
              <a:t> [video game]. Singapore-MIT Gambit Game Lab.</a:t>
            </a:r>
          </a:p>
          <a:p>
            <a:r>
              <a:rPr lang="en-US" sz="1800" dirty="0" err="1"/>
              <a:t>Rusch</a:t>
            </a:r>
            <a:r>
              <a:rPr lang="en-US" sz="1800" dirty="0"/>
              <a:t>, D. (2012, May). “Elude” – Designing depression. Retrieved from https://</a:t>
            </a:r>
            <a:r>
              <a:rPr lang="en-US" sz="1800" dirty="0" err="1"/>
              <a:t>www.researchgate.net</a:t>
            </a:r>
            <a:r>
              <a:rPr lang="en-US" sz="1800" dirty="0"/>
              <a:t>/publication/241623340_Elude_designing_depression</a:t>
            </a:r>
          </a:p>
          <a:p>
            <a:endParaRPr lang="en-US" sz="1800" dirty="0"/>
          </a:p>
        </p:txBody>
      </p:sp>
      <p:sp>
        <p:nvSpPr>
          <p:cNvPr id="4" name="Title 1">
            <a:extLst>
              <a:ext uri="{FF2B5EF4-FFF2-40B4-BE49-F238E27FC236}">
                <a16:creationId xmlns:a16="http://schemas.microsoft.com/office/drawing/2014/main" id="{B285812F-A5AA-FE4E-B1BA-ED7F109DA073}"/>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145782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6CF3D-873B-7F40-8C38-74C3488341F6}"/>
              </a:ext>
            </a:extLst>
          </p:cNvPr>
          <p:cNvSpPr>
            <a:spLocks noGrp="1"/>
          </p:cNvSpPr>
          <p:nvPr>
            <p:ph idx="1"/>
          </p:nvPr>
        </p:nvSpPr>
        <p:spPr>
          <a:xfrm>
            <a:off x="685800" y="1828800"/>
            <a:ext cx="10820400" cy="4024125"/>
          </a:xfrm>
        </p:spPr>
        <p:txBody>
          <a:bodyPr/>
          <a:lstStyle/>
          <a:p>
            <a:r>
              <a:rPr lang="en-US" sz="1800" dirty="0" err="1"/>
              <a:t>Rusch</a:t>
            </a:r>
            <a:r>
              <a:rPr lang="en-US" sz="1800" dirty="0"/>
              <a:t>, D. (2017). </a:t>
            </a:r>
            <a:r>
              <a:rPr lang="en-US" sz="1800" i="1" dirty="0"/>
              <a:t>Making deep games: Designing games with meaning and purpose. </a:t>
            </a:r>
            <a:r>
              <a:rPr lang="en-US" sz="1800" dirty="0"/>
              <a:t>Boca Raton, FL: Taylor &amp; Francis Group LLC.</a:t>
            </a:r>
          </a:p>
          <a:p>
            <a:r>
              <a:rPr lang="en-US" sz="1800" dirty="0"/>
              <a:t>Salter, A. &amp; Blodgett, B. (2017). </a:t>
            </a:r>
            <a:r>
              <a:rPr lang="en-US" sz="1800" i="1" dirty="0"/>
              <a:t>Toxic geek masculinity in medi</a:t>
            </a:r>
            <a:r>
              <a:rPr lang="en-US" sz="1800" dirty="0"/>
              <a:t>a. Cham, Switzerland: Springer International Publishing.</a:t>
            </a:r>
          </a:p>
          <a:p>
            <a:r>
              <a:rPr lang="en-US" sz="1800" dirty="0"/>
              <a:t>Seersucker, inactivated, Jay, </a:t>
            </a:r>
            <a:r>
              <a:rPr lang="en-US" sz="1800" dirty="0" err="1"/>
              <a:t>pikappp</a:t>
            </a:r>
            <a:r>
              <a:rPr lang="en-US" sz="1800" dirty="0"/>
              <a:t>, The </a:t>
            </a:r>
            <a:r>
              <a:rPr lang="en-US" sz="1800" dirty="0" err="1"/>
              <a:t>Hooloovoo</a:t>
            </a:r>
            <a:r>
              <a:rPr lang="en-US" sz="1800" dirty="0"/>
              <a:t>, </a:t>
            </a:r>
            <a:r>
              <a:rPr lang="en-US" sz="1800" dirty="0" err="1"/>
              <a:t>ZerothShell</a:t>
            </a:r>
            <a:r>
              <a:rPr lang="en-US" sz="1800" dirty="0"/>
              <a:t>, … </a:t>
            </a:r>
            <a:r>
              <a:rPr lang="en-US" sz="1800" dirty="0" err="1"/>
              <a:t>Outtasite</a:t>
            </a:r>
            <a:r>
              <a:rPr lang="en-US" sz="1800" dirty="0"/>
              <a:t>. Fragile equilibrium reviews. </a:t>
            </a:r>
            <a:r>
              <a:rPr lang="en-US" sz="1800" i="1" dirty="0"/>
              <a:t>Steam</a:t>
            </a:r>
            <a:r>
              <a:rPr lang="en-US" sz="1800" dirty="0"/>
              <a:t>. Retrieved from https://</a:t>
            </a:r>
            <a:r>
              <a:rPr lang="en-US" sz="1800" dirty="0" err="1"/>
              <a:t>steamcommunity.com</a:t>
            </a:r>
            <a:r>
              <a:rPr lang="en-US" sz="1800" dirty="0"/>
              <a:t>/app/999560/reviews/?</a:t>
            </a:r>
            <a:r>
              <a:rPr lang="en-US" sz="1800" dirty="0" err="1"/>
              <a:t>browsefilter</a:t>
            </a:r>
            <a:r>
              <a:rPr lang="en-US" sz="1800" dirty="0"/>
              <a:t>=</a:t>
            </a:r>
            <a:r>
              <a:rPr lang="en-US" sz="1800" dirty="0" err="1"/>
              <a:t>toprated&amp;snr</a:t>
            </a:r>
            <a:r>
              <a:rPr lang="en-US" sz="1800" dirty="0"/>
              <a:t>=1_5_100010_&amp;filterLanguage=all</a:t>
            </a:r>
          </a:p>
          <a:p>
            <a:r>
              <a:rPr lang="en-US" sz="1800" dirty="0"/>
              <a:t>Shapiro, S., &amp; Rotter, M. (2016). Graphic depictions: Portrayals of mental illness in video games. </a:t>
            </a:r>
            <a:r>
              <a:rPr lang="en-US" sz="1800" i="1" dirty="0"/>
              <a:t>Journal of Forensic Sciences</a:t>
            </a:r>
            <a:r>
              <a:rPr lang="en-US" sz="1800" dirty="0"/>
              <a:t>,</a:t>
            </a:r>
            <a:r>
              <a:rPr lang="en-US" sz="1800" i="1" dirty="0"/>
              <a:t> 61</a:t>
            </a:r>
            <a:r>
              <a:rPr lang="en-US" sz="1800" dirty="0"/>
              <a:t>(6), 1592-1595. Retrieved from https://</a:t>
            </a:r>
            <a:r>
              <a:rPr lang="en-US" sz="1800" dirty="0" err="1"/>
              <a:t>onlinelibrary.wiley.com</a:t>
            </a:r>
            <a:r>
              <a:rPr lang="en-US" sz="1800" dirty="0"/>
              <a:t>/</a:t>
            </a:r>
            <a:r>
              <a:rPr lang="en-US" sz="1800" dirty="0" err="1"/>
              <a:t>doi</a:t>
            </a:r>
            <a:r>
              <a:rPr lang="en-US" sz="1800" dirty="0"/>
              <a:t>/full/10.1111/1556-4029.13214</a:t>
            </a:r>
          </a:p>
          <a:p>
            <a:endParaRPr lang="en-US" sz="1800" dirty="0"/>
          </a:p>
        </p:txBody>
      </p:sp>
      <p:sp>
        <p:nvSpPr>
          <p:cNvPr id="4" name="Title 1">
            <a:extLst>
              <a:ext uri="{FF2B5EF4-FFF2-40B4-BE49-F238E27FC236}">
                <a16:creationId xmlns:a16="http://schemas.microsoft.com/office/drawing/2014/main" id="{6CE45E84-815B-E54E-893A-E5F0048E4467}"/>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366883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226C78-2793-47B9-9CE0-E86CE55DE4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24000"/>
            <a:ext cx="12192000" cy="4267198"/>
          </a:xfrm>
          <a:prstGeom prst="rect">
            <a:avLst/>
          </a:prstGeom>
        </p:spPr>
      </p:pic>
      <p:sp>
        <p:nvSpPr>
          <p:cNvPr id="2" name="Title 1"/>
          <p:cNvSpPr>
            <a:spLocks noGrp="1"/>
          </p:cNvSpPr>
          <p:nvPr>
            <p:ph type="title"/>
          </p:nvPr>
        </p:nvSpPr>
        <p:spPr>
          <a:xfrm>
            <a:off x="228600" y="249473"/>
            <a:ext cx="11506200" cy="1293028"/>
          </a:xfrm>
        </p:spPr>
        <p:txBody>
          <a:bodyPr/>
          <a:lstStyle/>
          <a:p>
            <a:r>
              <a:rPr lang="en-US" dirty="0"/>
              <a:t>CENTER for MAGIC, ARTS, GAMES, INTERACTION &amp; CREATIVITY (MAGIC)</a:t>
            </a:r>
          </a:p>
        </p:txBody>
      </p:sp>
      <p:cxnSp>
        <p:nvCxnSpPr>
          <p:cNvPr id="6" name="Straight Connector 5"/>
          <p:cNvCxnSpPr/>
          <p:nvPr/>
        </p:nvCxnSpPr>
        <p:spPr>
          <a:xfrm>
            <a:off x="0" y="1524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1FD5D87-1ECC-4149-A1E4-3C209009E156}"/>
              </a:ext>
            </a:extLst>
          </p:cNvPr>
          <p:cNvSpPr txBox="1">
            <a:spLocks/>
          </p:cNvSpPr>
          <p:nvPr/>
        </p:nvSpPr>
        <p:spPr>
          <a:xfrm>
            <a:off x="-304800" y="5144684"/>
            <a:ext cx="6019800"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MAGIC SPELL STUDIOS</a:t>
            </a:r>
          </a:p>
        </p:txBody>
      </p:sp>
    </p:spTree>
    <p:extLst>
      <p:ext uri="{BB962C8B-B14F-4D97-AF65-F5344CB8AC3E}">
        <p14:creationId xmlns:p14="http://schemas.microsoft.com/office/powerpoint/2010/main" val="1669850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704E5-A45A-A541-B16B-A7CDFCD605D6}"/>
              </a:ext>
            </a:extLst>
          </p:cNvPr>
          <p:cNvSpPr>
            <a:spLocks noGrp="1"/>
          </p:cNvSpPr>
          <p:nvPr>
            <p:ph idx="1"/>
          </p:nvPr>
        </p:nvSpPr>
        <p:spPr>
          <a:xfrm>
            <a:off x="685800" y="1828800"/>
            <a:ext cx="10820400" cy="4024125"/>
          </a:xfrm>
        </p:spPr>
        <p:txBody>
          <a:bodyPr/>
          <a:lstStyle/>
          <a:p>
            <a:r>
              <a:rPr lang="en-US" sz="1800" dirty="0"/>
              <a:t>Smith, C. (2013). Depression quest dev faces harassment after steam submission - update. Retrieved from http://</a:t>
            </a:r>
            <a:r>
              <a:rPr lang="en-US" sz="1800" dirty="0" err="1"/>
              <a:t>www.escapistmagazine.com</a:t>
            </a:r>
            <a:r>
              <a:rPr lang="en-US" sz="1800" dirty="0"/>
              <a:t>/news/view/130525-Depression-Quest-Dev-Faces-Harassment-after-Steam-Submission-Update</a:t>
            </a:r>
          </a:p>
          <a:p>
            <a:r>
              <a:rPr lang="en-US" sz="1800" dirty="0"/>
              <a:t>Spencer, C. (2017, August). Night in the woods treats depression like a part of life. </a:t>
            </a:r>
            <a:r>
              <a:rPr lang="en-US" sz="1800" i="1" dirty="0" err="1"/>
              <a:t>Kotaku</a:t>
            </a:r>
            <a:r>
              <a:rPr lang="en-US" sz="1800" dirty="0"/>
              <a:t>. Retrieved from https://</a:t>
            </a:r>
            <a:r>
              <a:rPr lang="en-US" sz="1800" dirty="0" err="1"/>
              <a:t>kotaku.com</a:t>
            </a:r>
            <a:r>
              <a:rPr lang="en-US" sz="1800" dirty="0"/>
              <a:t>/night-in-the-woods-treats-depression-like-a-part-of-lif-1797400607</a:t>
            </a:r>
          </a:p>
          <a:p>
            <a:r>
              <a:rPr lang="en-US" sz="1800" dirty="0"/>
              <a:t>Squire, K. (2003). Video games in education. </a:t>
            </a:r>
            <a:r>
              <a:rPr lang="en-US" sz="1800" i="1" dirty="0"/>
              <a:t>Computers in Entertainment, 2</a:t>
            </a:r>
            <a:r>
              <a:rPr lang="en-US" sz="1800" dirty="0"/>
              <a:t>(1), 49-62. https://</a:t>
            </a:r>
            <a:r>
              <a:rPr lang="en-US" sz="1800" dirty="0" err="1"/>
              <a:t>doi.org</a:t>
            </a:r>
            <a:r>
              <a:rPr lang="en-US" sz="1800" dirty="0"/>
              <a:t>/10.1145/950566.950583</a:t>
            </a:r>
          </a:p>
          <a:p>
            <a:r>
              <a:rPr lang="en-US" sz="1800" dirty="0"/>
              <a:t>Vygotsky, L.S. (1987). The collected works of L.S. Vygotsky (vol. 1). R. W. </a:t>
            </a:r>
            <a:r>
              <a:rPr lang="en-US" sz="1800" dirty="0" err="1"/>
              <a:t>Rieber</a:t>
            </a:r>
            <a:r>
              <a:rPr lang="en-US" sz="1800" dirty="0"/>
              <a:t> (Ed.). New York, NY; Plenum Press</a:t>
            </a:r>
          </a:p>
          <a:p>
            <a:r>
              <a:rPr lang="en-US" sz="1800" dirty="0"/>
              <a:t>Waggoner, Z. (2009). </a:t>
            </a:r>
            <a:r>
              <a:rPr lang="en-US" sz="1800" i="1" dirty="0"/>
              <a:t>My avatar, my self: Identity in video role-playing games</a:t>
            </a:r>
            <a:r>
              <a:rPr lang="en-US" sz="1800" dirty="0"/>
              <a:t>. McFarland.</a:t>
            </a:r>
          </a:p>
          <a:p>
            <a:endParaRPr lang="en-US" sz="1800" dirty="0"/>
          </a:p>
        </p:txBody>
      </p:sp>
      <p:sp>
        <p:nvSpPr>
          <p:cNvPr id="5" name="Title 1">
            <a:extLst>
              <a:ext uri="{FF2B5EF4-FFF2-40B4-BE49-F238E27FC236}">
                <a16:creationId xmlns:a16="http://schemas.microsoft.com/office/drawing/2014/main" id="{375906FB-E917-1A4D-B355-215A8D99F8F0}"/>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3952214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42E4B-E74E-5B4C-8545-62CAD359E723}"/>
              </a:ext>
            </a:extLst>
          </p:cNvPr>
          <p:cNvSpPr>
            <a:spLocks noGrp="1"/>
          </p:cNvSpPr>
          <p:nvPr>
            <p:ph idx="1"/>
          </p:nvPr>
        </p:nvSpPr>
        <p:spPr>
          <a:xfrm>
            <a:off x="685800" y="1828800"/>
            <a:ext cx="10820400" cy="4024125"/>
          </a:xfrm>
        </p:spPr>
        <p:txBody>
          <a:bodyPr/>
          <a:lstStyle/>
          <a:p>
            <a:r>
              <a:rPr lang="en-US" sz="1800" dirty="0"/>
              <a:t>Webster, J., Trevino, L. K., &amp; Ryan, L. (1993). The dimensionality and correlates of flow in human-computer interactions. </a:t>
            </a:r>
            <a:r>
              <a:rPr lang="en-US" sz="1800" i="1" dirty="0"/>
              <a:t>Computers in Human Behavior</a:t>
            </a:r>
            <a:r>
              <a:rPr lang="en-US" sz="1800" dirty="0"/>
              <a:t>, </a:t>
            </a:r>
            <a:r>
              <a:rPr lang="en-US" sz="1800" i="1" dirty="0"/>
              <a:t>9</a:t>
            </a:r>
            <a:r>
              <a:rPr lang="en-US" sz="1800" dirty="0"/>
              <a:t>(4), 411-426. Retrieved from https://</a:t>
            </a:r>
            <a:r>
              <a:rPr lang="en-US" sz="1800" dirty="0" err="1"/>
              <a:t>doi.org</a:t>
            </a:r>
            <a:r>
              <a:rPr lang="en-US" sz="1800" dirty="0"/>
              <a:t>/10.1016/0747-5632(93)90032-N</a:t>
            </a:r>
          </a:p>
          <a:p>
            <a:r>
              <a:rPr lang="en-US" sz="1800" dirty="0"/>
              <a:t>Zimmerman, M., &amp; Coryell, W. (1987). The Inventory to Diagnose Depression (</a:t>
            </a:r>
            <a:r>
              <a:rPr lang="en-US" sz="1800" dirty="0" err="1"/>
              <a:t>Idd</a:t>
            </a:r>
            <a:r>
              <a:rPr lang="en-US" sz="1800" dirty="0"/>
              <a:t>): A self-report scale to diagnose major depressive disorder. </a:t>
            </a:r>
            <a:r>
              <a:rPr lang="en-US" sz="1800" i="1" dirty="0"/>
              <a:t>Journal of Consulting and Clinical Psychology</a:t>
            </a:r>
            <a:r>
              <a:rPr lang="en-US" sz="1800" dirty="0"/>
              <a:t>, 55(1), 55–59. https://</a:t>
            </a:r>
            <a:r>
              <a:rPr lang="en-US" sz="1800" dirty="0" err="1"/>
              <a:t>doi.org</a:t>
            </a:r>
            <a:r>
              <a:rPr lang="en-US" sz="1800" dirty="0"/>
              <a:t>/10.1037/0022-006X.55.1.55</a:t>
            </a:r>
          </a:p>
          <a:p>
            <a:endParaRPr lang="en-US" sz="1800" dirty="0"/>
          </a:p>
          <a:p>
            <a:endParaRPr lang="en-US" sz="1800" dirty="0"/>
          </a:p>
        </p:txBody>
      </p:sp>
      <p:sp>
        <p:nvSpPr>
          <p:cNvPr id="4" name="Title 1">
            <a:extLst>
              <a:ext uri="{FF2B5EF4-FFF2-40B4-BE49-F238E27FC236}">
                <a16:creationId xmlns:a16="http://schemas.microsoft.com/office/drawing/2014/main" id="{42D0AD57-940D-2448-A388-7322AE621A6F}"/>
              </a:ext>
            </a:extLst>
          </p:cNvPr>
          <p:cNvSpPr>
            <a:spLocks noGrp="1"/>
          </p:cNvSpPr>
          <p:nvPr>
            <p:ph type="title"/>
          </p:nvPr>
        </p:nvSpPr>
        <p:spPr>
          <a:xfrm>
            <a:off x="0" y="764373"/>
            <a:ext cx="11506200" cy="1293028"/>
          </a:xfrm>
        </p:spPr>
        <p:txBody>
          <a:bodyPr/>
          <a:lstStyle/>
          <a:p>
            <a:r>
              <a:rPr lang="en-US" dirty="0"/>
              <a:t>REFERENCES: ON EXPERIENTIAL GAME DESIGN</a:t>
            </a:r>
          </a:p>
        </p:txBody>
      </p:sp>
    </p:spTree>
    <p:extLst>
      <p:ext uri="{BB962C8B-B14F-4D97-AF65-F5344CB8AC3E}">
        <p14:creationId xmlns:p14="http://schemas.microsoft.com/office/powerpoint/2010/main" val="2375085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20919" y="1371600"/>
            <a:ext cx="12228441" cy="738664"/>
          </a:xfrm>
          <a:prstGeom prst="rect">
            <a:avLst/>
          </a:prstGeom>
          <a:noFill/>
        </p:spPr>
        <p:txBody>
          <a:bodyPr wrap="square" rtlCol="0">
            <a:spAutoFit/>
          </a:bodyPr>
          <a:lstStyle/>
          <a:p>
            <a:pPr algn="ctr"/>
            <a:r>
              <a:rPr lang="en-US" sz="2000" b="1" dirty="0"/>
              <a:t>ANDYWORLD.IO | PROFESSORANDREWPHELPS.NET | @ANDYMPHELPS |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219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3A7DAA-9DAB-453C-82F6-448416B9583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777184" y="-838"/>
            <a:ext cx="3412286" cy="5939137"/>
          </a:xfrm>
          <a:prstGeom prst="rect">
            <a:avLst/>
          </a:prstGeom>
          <a:ln w="12700">
            <a:solidFill>
              <a:schemeClr val="tx1"/>
            </a:solidFill>
          </a:ln>
        </p:spPr>
      </p:pic>
      <p:pic>
        <p:nvPicPr>
          <p:cNvPr id="5" name="Picture 4">
            <a:extLst>
              <a:ext uri="{FF2B5EF4-FFF2-40B4-BE49-F238E27FC236}">
                <a16:creationId xmlns:a16="http://schemas.microsoft.com/office/drawing/2014/main" id="{E6421189-DD80-47CC-A23A-124CBF1AC93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43400" y="-839"/>
            <a:ext cx="2604984" cy="5964923"/>
          </a:xfrm>
          <a:prstGeom prst="rect">
            <a:avLst/>
          </a:prstGeom>
          <a:ln w="12700">
            <a:solidFill>
              <a:schemeClr val="tx1"/>
            </a:solidFill>
          </a:ln>
        </p:spPr>
      </p:pic>
      <p:pic>
        <p:nvPicPr>
          <p:cNvPr id="7" name="Picture 6">
            <a:extLst>
              <a:ext uri="{FF2B5EF4-FFF2-40B4-BE49-F238E27FC236}">
                <a16:creationId xmlns:a16="http://schemas.microsoft.com/office/drawing/2014/main" id="{3E6E5F63-9A5D-493D-AC1D-A1E196F4C07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057401" y="0"/>
            <a:ext cx="2283470" cy="5964085"/>
          </a:xfrm>
          <a:prstGeom prst="rect">
            <a:avLst/>
          </a:prstGeom>
          <a:ln w="12700">
            <a:solidFill>
              <a:schemeClr val="tx1"/>
            </a:solidFill>
          </a:ln>
        </p:spPr>
      </p:pic>
      <p:pic>
        <p:nvPicPr>
          <p:cNvPr id="9" name="Picture 8">
            <a:extLst>
              <a:ext uri="{FF2B5EF4-FFF2-40B4-BE49-F238E27FC236}">
                <a16:creationId xmlns:a16="http://schemas.microsoft.com/office/drawing/2014/main" id="{916C7768-6B33-4466-86A4-0A3030F43DA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2"/>
            <a:ext cx="2057400" cy="5964085"/>
          </a:xfrm>
          <a:prstGeom prst="rect">
            <a:avLst/>
          </a:prstGeom>
          <a:ln w="12700">
            <a:solidFill>
              <a:schemeClr val="tx1"/>
            </a:solidFill>
          </a:ln>
        </p:spPr>
      </p:pic>
      <p:pic>
        <p:nvPicPr>
          <p:cNvPr id="11" name="Picture 10">
            <a:extLst>
              <a:ext uri="{FF2B5EF4-FFF2-40B4-BE49-F238E27FC236}">
                <a16:creationId xmlns:a16="http://schemas.microsoft.com/office/drawing/2014/main" id="{0A9FE41E-21FA-4874-ADA3-19CE16B8056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934200" y="-837"/>
            <a:ext cx="2461051" cy="5939137"/>
          </a:xfrm>
          <a:prstGeom prst="rect">
            <a:avLst/>
          </a:prstGeom>
          <a:ln w="12700">
            <a:solidFill>
              <a:schemeClr val="tx1"/>
            </a:solidFill>
          </a:ln>
        </p:spPr>
      </p:pic>
      <p:sp>
        <p:nvSpPr>
          <p:cNvPr id="14" name="Rectangle 13">
            <a:extLst>
              <a:ext uri="{FF2B5EF4-FFF2-40B4-BE49-F238E27FC236}">
                <a16:creationId xmlns:a16="http://schemas.microsoft.com/office/drawing/2014/main" id="{01FEE18B-F0F6-41F7-8D95-85885F1FF43D}"/>
              </a:ext>
            </a:extLst>
          </p:cNvPr>
          <p:cNvSpPr/>
          <p:nvPr/>
        </p:nvSpPr>
        <p:spPr>
          <a:xfrm>
            <a:off x="-2530" y="3352800"/>
            <a:ext cx="12192000" cy="2636233"/>
          </a:xfrm>
          <a:prstGeom prst="rect">
            <a:avLst/>
          </a:prstGeom>
          <a:gradFill>
            <a:gsLst>
              <a:gs pos="885">
                <a:schemeClr val="bg1">
                  <a:alpha val="0"/>
                </a:schemeClr>
              </a:gs>
              <a:gs pos="35000">
                <a:schemeClr val="bg1">
                  <a:alpha val="6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07BD6991-466E-4917-BF04-E410C488BC16}"/>
              </a:ext>
            </a:extLst>
          </p:cNvPr>
          <p:cNvSpPr>
            <a:spLocks noGrp="1"/>
          </p:cNvSpPr>
          <p:nvPr>
            <p:ph type="title"/>
          </p:nvPr>
        </p:nvSpPr>
        <p:spPr>
          <a:xfrm>
            <a:off x="1460" y="3886200"/>
            <a:ext cx="8610600" cy="1140628"/>
          </a:xfrm>
        </p:spPr>
        <p:txBody>
          <a:bodyPr/>
          <a:lstStyle/>
          <a:p>
            <a:pPr algn="l"/>
            <a:r>
              <a:rPr lang="en-US" dirty="0"/>
              <a:t> INCREDIBLEY AWESOME ALUMNI</a:t>
            </a:r>
          </a:p>
        </p:txBody>
      </p:sp>
      <p:sp>
        <p:nvSpPr>
          <p:cNvPr id="17" name="Rectangle 16">
            <a:extLst>
              <a:ext uri="{FF2B5EF4-FFF2-40B4-BE49-F238E27FC236}">
                <a16:creationId xmlns:a16="http://schemas.microsoft.com/office/drawing/2014/main" id="{E356652D-3F99-4345-AA0F-D5F1E8F4650B}"/>
              </a:ext>
            </a:extLst>
          </p:cNvPr>
          <p:cNvSpPr/>
          <p:nvPr/>
        </p:nvSpPr>
        <p:spPr>
          <a:xfrm>
            <a:off x="2530" y="4572000"/>
            <a:ext cx="2052341"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ALEX CUTTING</a:t>
            </a:r>
          </a:p>
          <a:p>
            <a:pPr algn="ctr"/>
            <a:r>
              <a:rPr lang="en-US" sz="1200" dirty="0"/>
              <a:t>Senior Assoc. Producer HALO</a:t>
            </a:r>
          </a:p>
          <a:p>
            <a:pPr algn="ctr"/>
            <a:r>
              <a:rPr lang="en-US" sz="1200" dirty="0"/>
              <a:t>Microsoft / 343</a:t>
            </a:r>
          </a:p>
        </p:txBody>
      </p:sp>
      <p:sp>
        <p:nvSpPr>
          <p:cNvPr id="19" name="Rectangle 18">
            <a:extLst>
              <a:ext uri="{FF2B5EF4-FFF2-40B4-BE49-F238E27FC236}">
                <a16:creationId xmlns:a16="http://schemas.microsoft.com/office/drawing/2014/main" id="{02F1D350-61A8-49A3-95CE-A4EDBFEBD33E}"/>
              </a:ext>
            </a:extLst>
          </p:cNvPr>
          <p:cNvSpPr/>
          <p:nvPr/>
        </p:nvSpPr>
        <p:spPr>
          <a:xfrm>
            <a:off x="2057400" y="4572000"/>
            <a:ext cx="212749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CLAUDE JEROME</a:t>
            </a:r>
          </a:p>
          <a:p>
            <a:pPr algn="ctr"/>
            <a:r>
              <a:rPr lang="en-US" sz="1200" dirty="0"/>
              <a:t>Gameplay Designer DESTINY</a:t>
            </a:r>
          </a:p>
          <a:p>
            <a:pPr algn="ctr"/>
            <a:r>
              <a:rPr lang="en-US" sz="1200" dirty="0"/>
              <a:t>Bungie</a:t>
            </a:r>
          </a:p>
        </p:txBody>
      </p:sp>
      <p:sp>
        <p:nvSpPr>
          <p:cNvPr id="20" name="Rectangle 19">
            <a:extLst>
              <a:ext uri="{FF2B5EF4-FFF2-40B4-BE49-F238E27FC236}">
                <a16:creationId xmlns:a16="http://schemas.microsoft.com/office/drawing/2014/main" id="{342F68E5-35EF-49B3-8FEB-CF0AC5BBECA7}"/>
              </a:ext>
            </a:extLst>
          </p:cNvPr>
          <p:cNvSpPr/>
          <p:nvPr/>
        </p:nvSpPr>
        <p:spPr>
          <a:xfrm>
            <a:off x="4112271" y="4572000"/>
            <a:ext cx="312672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DUSTIN KOCHENSPARGER</a:t>
            </a:r>
          </a:p>
          <a:p>
            <a:pPr algn="ctr"/>
            <a:r>
              <a:rPr lang="en-US" sz="1200" dirty="0"/>
              <a:t>Line Producer DLC</a:t>
            </a:r>
          </a:p>
          <a:p>
            <a:pPr algn="ctr"/>
            <a:r>
              <a:rPr lang="en-US" sz="1200" dirty="0"/>
              <a:t>DESTINY</a:t>
            </a:r>
          </a:p>
          <a:p>
            <a:pPr algn="ctr"/>
            <a:r>
              <a:rPr lang="en-US" sz="1200" dirty="0"/>
              <a:t>Bungie</a:t>
            </a:r>
          </a:p>
        </p:txBody>
      </p:sp>
      <p:sp>
        <p:nvSpPr>
          <p:cNvPr id="21" name="Rectangle 20">
            <a:extLst>
              <a:ext uri="{FF2B5EF4-FFF2-40B4-BE49-F238E27FC236}">
                <a16:creationId xmlns:a16="http://schemas.microsoft.com/office/drawing/2014/main" id="{09D61094-C520-4F65-9C1F-6CDE989BEB2F}"/>
              </a:ext>
            </a:extLst>
          </p:cNvPr>
          <p:cNvSpPr/>
          <p:nvPr/>
        </p:nvSpPr>
        <p:spPr>
          <a:xfrm>
            <a:off x="7100979" y="4572000"/>
            <a:ext cx="212749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SELA DAVIS</a:t>
            </a:r>
          </a:p>
          <a:p>
            <a:pPr algn="ctr"/>
            <a:r>
              <a:rPr lang="en-US" sz="1200" dirty="0"/>
              <a:t>Platform Engineer</a:t>
            </a:r>
          </a:p>
          <a:p>
            <a:pPr algn="ctr"/>
            <a:r>
              <a:rPr lang="en-US" sz="1200" dirty="0"/>
              <a:t>XBOX / XBOX Live</a:t>
            </a:r>
          </a:p>
          <a:p>
            <a:pPr algn="ctr"/>
            <a:r>
              <a:rPr lang="en-US" sz="1200" dirty="0"/>
              <a:t>Microsoft</a:t>
            </a:r>
          </a:p>
          <a:p>
            <a:pPr algn="ctr"/>
            <a:r>
              <a:rPr lang="en-US" sz="1200" dirty="0" err="1"/>
              <a:t>VReal</a:t>
            </a:r>
            <a:endParaRPr lang="en-US" sz="1200" dirty="0"/>
          </a:p>
        </p:txBody>
      </p:sp>
      <p:sp>
        <p:nvSpPr>
          <p:cNvPr id="22" name="Rectangle 21">
            <a:extLst>
              <a:ext uri="{FF2B5EF4-FFF2-40B4-BE49-F238E27FC236}">
                <a16:creationId xmlns:a16="http://schemas.microsoft.com/office/drawing/2014/main" id="{6A43EF8E-C6C7-434A-B0C8-6C4802B85387}"/>
              </a:ext>
            </a:extLst>
          </p:cNvPr>
          <p:cNvSpPr/>
          <p:nvPr/>
        </p:nvSpPr>
        <p:spPr>
          <a:xfrm>
            <a:off x="9395251" y="4572000"/>
            <a:ext cx="272054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ANNA SWEET</a:t>
            </a:r>
          </a:p>
          <a:p>
            <a:pPr algn="ctr"/>
            <a:r>
              <a:rPr lang="en-US" sz="1200" dirty="0"/>
              <a:t>Director of 3</a:t>
            </a:r>
            <a:r>
              <a:rPr lang="en-US" sz="1200" baseline="30000" dirty="0"/>
              <a:t>rd</a:t>
            </a:r>
            <a:r>
              <a:rPr lang="en-US" sz="1200" dirty="0"/>
              <a:t> Party Development</a:t>
            </a:r>
          </a:p>
          <a:p>
            <a:pPr algn="ctr"/>
            <a:r>
              <a:rPr lang="en-US" sz="1200" dirty="0"/>
              <a:t>STEAM</a:t>
            </a:r>
          </a:p>
          <a:p>
            <a:pPr algn="ctr"/>
            <a:r>
              <a:rPr lang="en-US" sz="1200" dirty="0"/>
              <a:t>Valve</a:t>
            </a:r>
          </a:p>
          <a:p>
            <a:pPr algn="ctr"/>
            <a:r>
              <a:rPr lang="en-US" sz="1200" dirty="0"/>
              <a:t>Oculus</a:t>
            </a:r>
          </a:p>
          <a:p>
            <a:pPr algn="ctr"/>
            <a:r>
              <a:rPr lang="en-US" sz="1200" dirty="0" err="1"/>
              <a:t>Caffeine.ty</a:t>
            </a:r>
            <a:endParaRPr lang="en-US" sz="1200" dirty="0"/>
          </a:p>
          <a:p>
            <a:pPr algn="ctr"/>
            <a:r>
              <a:rPr lang="en-US" sz="1200" dirty="0"/>
              <a:t>Microsoft XBOX</a:t>
            </a:r>
          </a:p>
        </p:txBody>
      </p:sp>
    </p:spTree>
    <p:extLst>
      <p:ext uri="{BB962C8B-B14F-4D97-AF65-F5344CB8AC3E}">
        <p14:creationId xmlns:p14="http://schemas.microsoft.com/office/powerpoint/2010/main" val="53859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9B8A3D-C4FA-48C6-8207-FE7D5C257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 y="-11113"/>
            <a:ext cx="12181609" cy="5878513"/>
          </a:xfrm>
          <a:prstGeom prst="rect">
            <a:avLst/>
          </a:prstGeom>
        </p:spPr>
      </p:pic>
      <p:sp>
        <p:nvSpPr>
          <p:cNvPr id="5" name="Rectangle 4">
            <a:extLst>
              <a:ext uri="{FF2B5EF4-FFF2-40B4-BE49-F238E27FC236}">
                <a16:creationId xmlns:a16="http://schemas.microsoft.com/office/drawing/2014/main" id="{5BB1471F-5747-488F-B65E-255022C96ADA}"/>
              </a:ext>
            </a:extLst>
          </p:cNvPr>
          <p:cNvSpPr/>
          <p:nvPr/>
        </p:nvSpPr>
        <p:spPr>
          <a:xfrm flipV="1">
            <a:off x="0" y="-11114"/>
            <a:ext cx="12192000" cy="5116507"/>
          </a:xfrm>
          <a:prstGeom prst="rect">
            <a:avLst/>
          </a:prstGeom>
          <a:gradFill>
            <a:gsLst>
              <a:gs pos="0">
                <a:schemeClr val="bg1">
                  <a:alpha val="0"/>
                </a:schemeClr>
              </a:gs>
              <a:gs pos="81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0019-91AC-4EA7-9854-C4F46942CB51}"/>
              </a:ext>
            </a:extLst>
          </p:cNvPr>
          <p:cNvSpPr>
            <a:spLocks noGrp="1"/>
          </p:cNvSpPr>
          <p:nvPr>
            <p:ph type="title"/>
          </p:nvPr>
        </p:nvSpPr>
        <p:spPr>
          <a:xfrm>
            <a:off x="1371600" y="764373"/>
            <a:ext cx="10134600" cy="1293028"/>
          </a:xfrm>
        </p:spPr>
        <p:txBody>
          <a:bodyPr/>
          <a:lstStyle/>
          <a:p>
            <a:r>
              <a:rPr lang="en-US" dirty="0" err="1"/>
              <a:t>Art|dev|EDU|art|ADMIN|dev|art</a:t>
            </a:r>
            <a:endParaRPr lang="en-US" dirty="0"/>
          </a:p>
        </p:txBody>
      </p:sp>
      <p:cxnSp>
        <p:nvCxnSpPr>
          <p:cNvPr id="6" name="Straight Connector 5">
            <a:extLst>
              <a:ext uri="{FF2B5EF4-FFF2-40B4-BE49-F238E27FC236}">
                <a16:creationId xmlns:a16="http://schemas.microsoft.com/office/drawing/2014/main" id="{F3F1F530-0E20-4A69-9197-E4D3C1BB7BB6}"/>
              </a:ext>
            </a:extLst>
          </p:cNvPr>
          <p:cNvCxnSpPr/>
          <p:nvPr/>
        </p:nvCxnSpPr>
        <p:spPr>
          <a:xfrm>
            <a:off x="0" y="58674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B08E65C-8E23-4B21-A8DA-EACAEC47CA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316" y="4114800"/>
            <a:ext cx="1513610" cy="1564133"/>
          </a:xfrm>
          <a:prstGeom prst="rect">
            <a:avLst/>
          </a:prstGeom>
          <a:ln w="25400">
            <a:solidFill>
              <a:schemeClr val="tx1"/>
            </a:solidFill>
          </a:ln>
        </p:spPr>
      </p:pic>
      <p:pic>
        <p:nvPicPr>
          <p:cNvPr id="9" name="Picture 8">
            <a:extLst>
              <a:ext uri="{FF2B5EF4-FFF2-40B4-BE49-F238E27FC236}">
                <a16:creationId xmlns:a16="http://schemas.microsoft.com/office/drawing/2014/main" id="{8FE11CFA-B58B-4400-B12E-80D2445EF0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10526" y="4114800"/>
            <a:ext cx="1559337" cy="1564133"/>
          </a:xfrm>
          <a:prstGeom prst="rect">
            <a:avLst/>
          </a:prstGeom>
          <a:ln w="25400">
            <a:solidFill>
              <a:schemeClr val="tx1"/>
            </a:solidFill>
          </a:ln>
        </p:spPr>
      </p:pic>
      <p:pic>
        <p:nvPicPr>
          <p:cNvPr id="11" name="Picture 10">
            <a:extLst>
              <a:ext uri="{FF2B5EF4-FFF2-40B4-BE49-F238E27FC236}">
                <a16:creationId xmlns:a16="http://schemas.microsoft.com/office/drawing/2014/main" id="{E24E0A31-B4B2-4A22-98D4-B94535D7B18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63126" y="4114800"/>
            <a:ext cx="1635537" cy="1564133"/>
          </a:xfrm>
          <a:prstGeom prst="rect">
            <a:avLst/>
          </a:prstGeom>
          <a:ln w="25400">
            <a:solidFill>
              <a:schemeClr val="tx1"/>
            </a:solidFill>
          </a:ln>
        </p:spPr>
      </p:pic>
    </p:spTree>
    <p:extLst>
      <p:ext uri="{BB962C8B-B14F-4D97-AF65-F5344CB8AC3E}">
        <p14:creationId xmlns:p14="http://schemas.microsoft.com/office/powerpoint/2010/main" val="179189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ndrew Phelps\Desktop\lego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12182475" cy="586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3338"/>
            <a:ext cx="12192000" cy="5900737"/>
          </a:xfrm>
          <a:prstGeom prst="rect">
            <a:avLst/>
          </a:prstGeom>
          <a:solidFill>
            <a:schemeClr val="bg1">
              <a:lumMod val="75000"/>
              <a:lumOff val="25000"/>
              <a:alpha val="69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sp>
        <p:nvSpPr>
          <p:cNvPr id="6" name="Content Placeholder 5"/>
          <p:cNvSpPr>
            <a:spLocks noGrp="1"/>
          </p:cNvSpPr>
          <p:nvPr>
            <p:ph idx="1"/>
          </p:nvPr>
        </p:nvSpPr>
        <p:spPr/>
        <p:txBody>
          <a:bodyPr/>
          <a:lstStyle/>
          <a:p>
            <a:pPr marL="0" indent="0">
              <a:buNone/>
            </a:pPr>
            <a:r>
              <a:rPr lang="en-US" sz="6600" dirty="0"/>
              <a:t>'protecting “making as a   </a:t>
            </a:r>
          </a:p>
          <a:p>
            <a:pPr marL="0" indent="0">
              <a:buNone/>
            </a:pPr>
            <a:r>
              <a:rPr lang="en-US" sz="6600" dirty="0"/>
              <a:t>    mode of inquiry”’</a:t>
            </a:r>
          </a:p>
          <a:p>
            <a:pPr marL="0" indent="0" algn="r">
              <a:buNone/>
            </a:pPr>
            <a:r>
              <a:rPr lang="en-US" dirty="0"/>
              <a:t>-Ian </a:t>
            </a:r>
            <a:r>
              <a:rPr lang="en-US" dirty="0" err="1"/>
              <a:t>Horswill</a:t>
            </a:r>
            <a:r>
              <a:rPr lang="en-US" dirty="0"/>
              <a:t>, Northwestern</a:t>
            </a:r>
          </a:p>
          <a:p>
            <a:endParaRPr lang="en-US" dirty="0"/>
          </a:p>
        </p:txBody>
      </p:sp>
      <p:sp>
        <p:nvSpPr>
          <p:cNvPr id="2" name="Title 1"/>
          <p:cNvSpPr>
            <a:spLocks noGrp="1"/>
          </p:cNvSpPr>
          <p:nvPr>
            <p:ph type="title"/>
          </p:nvPr>
        </p:nvSpPr>
        <p:spPr/>
        <p:txBody>
          <a:bodyPr/>
          <a:lstStyle/>
          <a:p>
            <a:r>
              <a:rPr lang="en-US"/>
              <a:t> </a:t>
            </a:r>
            <a:endParaRPr lang="en-US" dirty="0"/>
          </a:p>
        </p:txBody>
      </p:sp>
    </p:spTree>
    <p:extLst>
      <p:ext uri="{BB962C8B-B14F-4D97-AF65-F5344CB8AC3E}">
        <p14:creationId xmlns:p14="http://schemas.microsoft.com/office/powerpoint/2010/main" val="99898557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40553</TotalTime>
  <Words>6393</Words>
  <Application>Microsoft Macintosh PowerPoint</Application>
  <PresentationFormat>Widescreen</PresentationFormat>
  <Paragraphs>316</Paragraphs>
  <Slides>62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Century Gothic</vt:lpstr>
      <vt:lpstr>Verdana</vt:lpstr>
      <vt:lpstr>Vapor Trail</vt:lpstr>
      <vt:lpstr>PowerPoint Presentation</vt:lpstr>
      <vt:lpstr>Today’s Talk</vt:lpstr>
      <vt:lpstr>HI, I’m ANDY</vt:lpstr>
      <vt:lpstr>A HISTORY OF GAMES &amp; INTERACTIVE MEDIA 1999-2020</vt:lpstr>
      <vt:lpstr>School of Interactive Games &amp; Media</vt:lpstr>
      <vt:lpstr>CENTER for MAGIC, ARTS, GAMES, INTERACTION &amp; CREATIVITY (MAGIC)</vt:lpstr>
      <vt:lpstr> INCREDIBLEY AWESOME ALUMNI</vt:lpstr>
      <vt:lpstr>Art|dev|EDU|art|ADMIN|dev|art</vt:lpstr>
      <vt:lpstr> </vt:lpstr>
      <vt:lpstr>GAMES OF THE SOUL</vt:lpstr>
      <vt:lpstr>PROVOCATION: GAMES FOR CHANGE IS BROKEN</vt:lpstr>
      <vt:lpstr>AS HUMANS, WE BRING OURSELVES TO OUR EXPERIENCES</vt:lpstr>
      <vt:lpstr>CONTEXT CAN BE EVERYTHING</vt:lpstr>
      <vt:lpstr>PowerPoint Presentation</vt:lpstr>
      <vt:lpstr>PowerPoint Presentation</vt:lpstr>
      <vt:lpstr>PowerPoint Presentation</vt:lpstr>
      <vt:lpstr>PowerPoint Presentation</vt:lpstr>
      <vt:lpstr>A lot went into this metaphor…</vt:lpstr>
      <vt:lpstr>PowerPoint Presentation</vt:lpstr>
      <vt:lpstr>So what is this really all about?</vt:lpstr>
      <vt:lpstr>AN ARGUMENT FOR THE EXPERIENTIAL GAME</vt:lpstr>
      <vt:lpstr>setting of the world consists of a form of ruination and nostalgia </vt:lpstr>
      <vt:lpstr>VISUAL AESTHETIC</vt:lpstr>
      <vt:lpstr>THE METAPHOR IN DEPTH</vt:lpstr>
      <vt:lpstr>REPETITION &amp; LAYERS</vt:lpstr>
      <vt:lpstr>PowerPoint Presentation</vt:lpstr>
      <vt:lpstr>PLAYER ANALYSIS AND RECEPTION</vt:lpstr>
      <vt:lpstr>ANOTHER OF (MY) EXPERIENTIAL GAMES</vt:lpstr>
      <vt:lpstr>PowerPoint Presentation</vt:lpstr>
      <vt:lpstr>AND ANOTHER ONE…</vt:lpstr>
      <vt:lpstr>SITUATING FRAGILE EQUILIBRIUM IN REPRESENTATIONAL CONTEXT</vt:lpstr>
      <vt:lpstr>PowerPoint Presentation</vt:lpstr>
      <vt:lpstr>3 PILLAR DESIGN THEORY FOR TRANSFORMATIONAL GAMES</vt:lpstr>
      <vt:lpstr>1: EXISTENTIAL THEMES AND TOPICS</vt:lpstr>
      <vt:lpstr>2: MYTH AND RITUAL AS TOOLS TO REACH THE UNCONSCIOUS</vt:lpstr>
      <vt:lpstr>3: EXPERIENTIAL – “WHAT YOU PLAY IS WHAT YOU GET”</vt:lpstr>
      <vt:lpstr>Mapping a design space for games of the soul</vt:lpstr>
      <vt:lpstr>CONCLUSION(ISH) on RUINS</vt:lpstr>
      <vt:lpstr>CONCLUSION(ISH) ON TRANSFORMATONAL GAMES: WE NEED MORE AND BETTER KINDS OF ’MEANINGFUL’ GAMES</vt:lpstr>
      <vt:lpstr>FORTHCOMING WORK ON THIS THINKING</vt:lpstr>
      <vt:lpstr>REFERENCES (ON RUINS)</vt:lpstr>
      <vt:lpstr>REFERENCES: ON FRAMEWORK MODEL</vt:lpstr>
      <vt:lpstr>REFERENCES: ON FRAMEWORK MODEL</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REFERENCES: ON EXPERIENTIAL GAME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Andy Phelps</cp:lastModifiedBy>
  <cp:revision>582</cp:revision>
  <dcterms:created xsi:type="dcterms:W3CDTF">2009-06-02T00:38:38Z</dcterms:created>
  <dcterms:modified xsi:type="dcterms:W3CDTF">2020-03-01T20:54:10Z</dcterms:modified>
</cp:coreProperties>
</file>