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60" r:id="rId2"/>
    <p:sldId id="310" r:id="rId3"/>
    <p:sldId id="313" r:id="rId4"/>
    <p:sldId id="311" r:id="rId5"/>
    <p:sldId id="615" r:id="rId6"/>
    <p:sldId id="265" r:id="rId7"/>
    <p:sldId id="266" r:id="rId8"/>
    <p:sldId id="267" r:id="rId9"/>
    <p:sldId id="312" r:id="rId10"/>
    <p:sldId id="272" r:id="rId11"/>
    <p:sldId id="273" r:id="rId12"/>
    <p:sldId id="274" r:id="rId13"/>
    <p:sldId id="275" r:id="rId14"/>
    <p:sldId id="623" r:id="rId15"/>
    <p:sldId id="624" r:id="rId16"/>
    <p:sldId id="619" r:id="rId17"/>
    <p:sldId id="314" r:id="rId18"/>
    <p:sldId id="289" r:id="rId19"/>
    <p:sldId id="627" r:id="rId20"/>
    <p:sldId id="290" r:id="rId21"/>
    <p:sldId id="626" r:id="rId22"/>
    <p:sldId id="315" r:id="rId23"/>
    <p:sldId id="591" r:id="rId24"/>
    <p:sldId id="587" r:id="rId25"/>
    <p:sldId id="592" r:id="rId26"/>
    <p:sldId id="629" r:id="rId27"/>
    <p:sldId id="628" r:id="rId28"/>
    <p:sldId id="617" r:id="rId29"/>
    <p:sldId id="569" r:id="rId30"/>
    <p:sldId id="259" r:id="rId31"/>
    <p:sldId id="585" r:id="rId32"/>
    <p:sldId id="264" r:id="rId33"/>
    <p:sldId id="62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0037"/>
    <a:srgbClr val="55F5FF"/>
    <a:srgbClr val="663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6"/>
    <p:restoredTop sz="84898"/>
  </p:normalViewPr>
  <p:slideViewPr>
    <p:cSldViewPr snapToGrid="0" snapToObjects="1">
      <p:cViewPr>
        <p:scale>
          <a:sx n="95" d="100"/>
          <a:sy n="95" d="100"/>
        </p:scale>
        <p:origin x="35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FA583-7308-1443-8C41-2885356B3778}" type="datetimeFigureOut">
              <a:rPr lang="en-US" smtClean="0"/>
              <a:t>7/10/22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C442A-74B6-7B4A-94E1-A0C08F69CDF1}" type="slidenum">
              <a:rPr lang="en-US" smtClean="0"/>
              <a:t>‹#›</a:t>
            </a:fld>
            <a:endParaRPr lang="en-US"/>
          </a:p>
        </p:txBody>
      </p:sp>
    </p:spTree>
    <p:extLst>
      <p:ext uri="{BB962C8B-B14F-4D97-AF65-F5344CB8AC3E}">
        <p14:creationId xmlns:p14="http://schemas.microsoft.com/office/powerpoint/2010/main" val="287009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85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32</a:t>
            </a:fld>
            <a:endParaRPr lang="en-US"/>
          </a:p>
        </p:txBody>
      </p:sp>
    </p:spTree>
    <p:extLst>
      <p:ext uri="{BB962C8B-B14F-4D97-AF65-F5344CB8AC3E}">
        <p14:creationId xmlns:p14="http://schemas.microsoft.com/office/powerpoint/2010/main" val="342411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5</a:t>
            </a:fld>
            <a:endParaRPr lang="en-US"/>
          </a:p>
        </p:txBody>
      </p:sp>
    </p:spTree>
    <p:extLst>
      <p:ext uri="{BB962C8B-B14F-4D97-AF65-F5344CB8AC3E}">
        <p14:creationId xmlns:p14="http://schemas.microsoft.com/office/powerpoint/2010/main" val="4638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landed me in the games 4 health and games 4 change space. That seemed to work out well for a while, because there was so much interest for games that could promote some kind of growth - but what disturbed me was the idea that games could be a cure. That they could be therapy. And by requiring them to be therapy, they needed to prove they “worked”. Which is a really reductionist view on the human experience and personal transformation.</a:t>
            </a:r>
          </a:p>
          <a:p>
            <a:endParaRPr lang="en-US" dirty="0"/>
          </a:p>
          <a:p>
            <a:r>
              <a:rPr lang="en-US" dirty="0"/>
              <a:t>I had an identity crisis, struggling with the demands of what I had come to view as my disciplinary home and what I felt I wanted to do with games and where their potential lay and that it couldn’t and shouldn’t be reduced to metric and measurable change. </a:t>
            </a:r>
          </a:p>
        </p:txBody>
      </p:sp>
      <p:sp>
        <p:nvSpPr>
          <p:cNvPr id="4" name="Slide Number Placeholder 3"/>
          <p:cNvSpPr>
            <a:spLocks noGrp="1"/>
          </p:cNvSpPr>
          <p:nvPr>
            <p:ph type="sldNum" sz="quarter" idx="5"/>
          </p:nvPr>
        </p:nvSpPr>
        <p:spPr/>
        <p:txBody>
          <a:bodyPr/>
          <a:lstStyle/>
          <a:p>
            <a:fld id="{2A8C442A-74B6-7B4A-94E1-A0C08F69CDF1}" type="slidenum">
              <a:rPr lang="en-US" smtClean="0"/>
              <a:t>6</a:t>
            </a:fld>
            <a:endParaRPr lang="en-US"/>
          </a:p>
        </p:txBody>
      </p:sp>
    </p:spTree>
    <p:extLst>
      <p:ext uri="{BB962C8B-B14F-4D97-AF65-F5344CB8AC3E}">
        <p14:creationId xmlns:p14="http://schemas.microsoft.com/office/powerpoint/2010/main" val="288721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implies change is measurable.</a:t>
            </a:r>
          </a:p>
        </p:txBody>
      </p:sp>
      <p:sp>
        <p:nvSpPr>
          <p:cNvPr id="4" name="Slide Number Placeholder 3"/>
          <p:cNvSpPr>
            <a:spLocks noGrp="1"/>
          </p:cNvSpPr>
          <p:nvPr>
            <p:ph type="sldNum" sz="quarter" idx="5"/>
          </p:nvPr>
        </p:nvSpPr>
        <p:spPr/>
        <p:txBody>
          <a:bodyPr/>
          <a:lstStyle/>
          <a:p>
            <a:fld id="{2A8C442A-74B6-7B4A-94E1-A0C08F69CDF1}" type="slidenum">
              <a:rPr lang="en-US" smtClean="0"/>
              <a:t>7</a:t>
            </a:fld>
            <a:endParaRPr lang="en-US"/>
          </a:p>
        </p:txBody>
      </p:sp>
    </p:spTree>
    <p:extLst>
      <p:ext uri="{BB962C8B-B14F-4D97-AF65-F5344CB8AC3E}">
        <p14:creationId xmlns:p14="http://schemas.microsoft.com/office/powerpoint/2010/main" val="80282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10</a:t>
            </a:fld>
            <a:endParaRPr lang="en-US"/>
          </a:p>
        </p:txBody>
      </p:sp>
    </p:spTree>
    <p:extLst>
      <p:ext uri="{BB962C8B-B14F-4D97-AF65-F5344CB8AC3E}">
        <p14:creationId xmlns:p14="http://schemas.microsoft.com/office/powerpoint/2010/main" val="232775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figures of existential psych. turned to myth to deal with the baffling question of meaninglessness. Rollo May: “The Cry for Myth”. When science fails, we turn to art. </a:t>
            </a:r>
          </a:p>
        </p:txBody>
      </p:sp>
      <p:sp>
        <p:nvSpPr>
          <p:cNvPr id="4" name="Slide Number Placeholder 3"/>
          <p:cNvSpPr>
            <a:spLocks noGrp="1"/>
          </p:cNvSpPr>
          <p:nvPr>
            <p:ph type="sldNum" sz="quarter" idx="5"/>
          </p:nvPr>
        </p:nvSpPr>
        <p:spPr/>
        <p:txBody>
          <a:bodyPr/>
          <a:lstStyle/>
          <a:p>
            <a:fld id="{2A8C442A-74B6-7B4A-94E1-A0C08F69CDF1}" type="slidenum">
              <a:rPr lang="en-US" smtClean="0"/>
              <a:t>18</a:t>
            </a:fld>
            <a:endParaRPr lang="en-US"/>
          </a:p>
        </p:txBody>
      </p:sp>
    </p:spTree>
    <p:extLst>
      <p:ext uri="{BB962C8B-B14F-4D97-AF65-F5344CB8AC3E}">
        <p14:creationId xmlns:p14="http://schemas.microsoft.com/office/powerpoint/2010/main" val="55509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figures of existential psych. turned to myth to deal with the baffling question of meaninglessness. Rollo May: “The Cry for Myth”. When science fails, we turn to art. </a:t>
            </a:r>
          </a:p>
        </p:txBody>
      </p:sp>
      <p:sp>
        <p:nvSpPr>
          <p:cNvPr id="4" name="Slide Number Placeholder 3"/>
          <p:cNvSpPr>
            <a:spLocks noGrp="1"/>
          </p:cNvSpPr>
          <p:nvPr>
            <p:ph type="sldNum" sz="quarter" idx="5"/>
          </p:nvPr>
        </p:nvSpPr>
        <p:spPr/>
        <p:txBody>
          <a:bodyPr/>
          <a:lstStyle/>
          <a:p>
            <a:fld id="{2A8C442A-74B6-7B4A-94E1-A0C08F69CDF1}" type="slidenum">
              <a:rPr lang="en-US" smtClean="0"/>
              <a:t>19</a:t>
            </a:fld>
            <a:endParaRPr lang="en-US"/>
          </a:p>
        </p:txBody>
      </p:sp>
    </p:spTree>
    <p:extLst>
      <p:ext uri="{BB962C8B-B14F-4D97-AF65-F5344CB8AC3E}">
        <p14:creationId xmlns:p14="http://schemas.microsoft.com/office/powerpoint/2010/main" val="2719847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myths are more than just stories. They “spring from powerful and mysterious inner processes.” (</a:t>
            </a:r>
            <a:r>
              <a:rPr lang="en-US" dirty="0" err="1"/>
              <a:t>Bonnett</a:t>
            </a:r>
            <a:r>
              <a:rPr lang="en-US" dirty="0"/>
              <a:t>, 2006, p.4) </a:t>
            </a:r>
          </a:p>
          <a:p>
            <a:endParaRPr lang="en-US" dirty="0"/>
          </a:p>
          <a:p>
            <a:r>
              <a:rPr lang="en-US" dirty="0"/>
              <a:t>they transform us by way of resonance, not coercion. </a:t>
            </a:r>
          </a:p>
        </p:txBody>
      </p:sp>
      <p:sp>
        <p:nvSpPr>
          <p:cNvPr id="4" name="Slide Number Placeholder 3"/>
          <p:cNvSpPr>
            <a:spLocks noGrp="1"/>
          </p:cNvSpPr>
          <p:nvPr>
            <p:ph type="sldNum" sz="quarter" idx="5"/>
          </p:nvPr>
        </p:nvSpPr>
        <p:spPr/>
        <p:txBody>
          <a:bodyPr/>
          <a:lstStyle/>
          <a:p>
            <a:fld id="{2A8C442A-74B6-7B4A-94E1-A0C08F69CDF1}" type="slidenum">
              <a:rPr lang="en-US" smtClean="0"/>
              <a:t>20</a:t>
            </a:fld>
            <a:endParaRPr lang="en-US"/>
          </a:p>
        </p:txBody>
      </p:sp>
    </p:spTree>
    <p:extLst>
      <p:ext uri="{BB962C8B-B14F-4D97-AF65-F5344CB8AC3E}">
        <p14:creationId xmlns:p14="http://schemas.microsoft.com/office/powerpoint/2010/main" val="173404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27</a:t>
            </a:fld>
            <a:endParaRPr lang="en-US"/>
          </a:p>
        </p:txBody>
      </p:sp>
    </p:spTree>
    <p:extLst>
      <p:ext uri="{BB962C8B-B14F-4D97-AF65-F5344CB8AC3E}">
        <p14:creationId xmlns:p14="http://schemas.microsoft.com/office/powerpoint/2010/main" val="106924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331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1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424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594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258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4953000" y="1982391"/>
            <a:ext cx="8029950" cy="397371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lgn="ctr"/>
          </a:lstStyle>
          <a:p>
            <a:r>
              <a:t>Title Text</a:t>
            </a:r>
          </a:p>
        </p:txBody>
      </p:sp>
      <p:sp>
        <p:nvSpPr>
          <p:cNvPr id="67" name="Body Level One…"/>
          <p:cNvSpPr txBox="1">
            <a:spLocks noGrp="1"/>
          </p:cNvSpPr>
          <p:nvPr>
            <p:ph type="body" sz="half" idx="1"/>
          </p:nvPr>
        </p:nvSpPr>
        <p:spPr>
          <a:xfrm>
            <a:off x="1190625" y="1982391"/>
            <a:ext cx="4702969" cy="3973711"/>
          </a:xfrm>
          <a:prstGeom prst="rect">
            <a:avLst/>
          </a:prstGeom>
        </p:spPr>
        <p:txBody>
          <a:bodyPr/>
          <a:lstStyle>
            <a:lvl1pPr marL="258952" indent="-258952">
              <a:spcBef>
                <a:spcPts val="1969"/>
              </a:spcBef>
              <a:buBlip>
                <a:blip r:embed="rId2"/>
              </a:buBlip>
              <a:defRPr sz="2109"/>
            </a:lvl1pPr>
            <a:lvl2pPr marL="517903" indent="-258952">
              <a:spcBef>
                <a:spcPts val="1969"/>
              </a:spcBef>
              <a:buBlip>
                <a:blip r:embed="rId2"/>
              </a:buBlip>
              <a:defRPr sz="2109"/>
            </a:lvl2pPr>
            <a:lvl3pPr marL="776855" indent="-258952">
              <a:spcBef>
                <a:spcPts val="1969"/>
              </a:spcBef>
              <a:buBlip>
                <a:blip r:embed="rId2"/>
              </a:buBlip>
              <a:defRPr sz="2109"/>
            </a:lvl3pPr>
            <a:lvl4pPr marL="1035807" indent="-258952">
              <a:spcBef>
                <a:spcPts val="1969"/>
              </a:spcBef>
              <a:buBlip>
                <a:blip r:embed="rId2"/>
              </a:buBlip>
              <a:defRPr sz="2109"/>
            </a:lvl4pPr>
            <a:lvl5pPr marL="1294759" indent="-258952">
              <a:spcBef>
                <a:spcPts val="1969"/>
              </a:spcBef>
              <a:buBlip>
                <a:blip r:embed="rId2"/>
              </a:buBlip>
              <a:defRPr sz="210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61861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1190625" y="3000375"/>
            <a:ext cx="9810750" cy="480131"/>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22"/>
          </p:nvPr>
        </p:nvSpPr>
        <p:spPr>
          <a:xfrm>
            <a:off x="1190625" y="4473773"/>
            <a:ext cx="9810750" cy="365036"/>
          </a:xfrm>
          <a:prstGeom prst="rect">
            <a:avLst/>
          </a:prstGeom>
        </p:spPr>
        <p:txBody>
          <a:bodyPr anchor="t">
            <a:spAutoFit/>
          </a:bodyPr>
          <a:lstStyle>
            <a:lvl1pPr marL="0" indent="0" algn="ctr">
              <a:spcBef>
                <a:spcPts val="0"/>
              </a:spcBef>
              <a:buSzTx/>
              <a:buNone/>
              <a:defRPr sz="1969"/>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768006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ctr"/>
          </a:lstStyle>
          <a:p>
            <a:r>
              <a:t>Title Text</a:t>
            </a:r>
          </a:p>
        </p:txBody>
      </p:sp>
      <p:sp>
        <p:nvSpPr>
          <p:cNvPr id="57" name="Body Level One…"/>
          <p:cNvSpPr txBox="1">
            <a:spLocks noGrp="1"/>
          </p:cNvSpPr>
          <p:nvPr>
            <p:ph type="body" idx="1"/>
          </p:nvPr>
        </p:nvSpPr>
        <p:spPr>
          <a:xfrm>
            <a:off x="1190625" y="1982391"/>
            <a:ext cx="9810750" cy="4107656"/>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0534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333375" y="0"/>
            <a:ext cx="13858431" cy="729555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773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63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63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49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06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418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6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009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662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811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text&#10;&#10;Description automatically generated">
            <a:extLst>
              <a:ext uri="{FF2B5EF4-FFF2-40B4-BE49-F238E27FC236}">
                <a16:creationId xmlns:a16="http://schemas.microsoft.com/office/drawing/2014/main" id="{F9569AA8-3F0A-B54C-82B0-A280478BB227}"/>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881659" y="5894114"/>
            <a:ext cx="5002924" cy="852532"/>
          </a:xfrm>
          <a:prstGeom prst="rect">
            <a:avLst/>
          </a:prstGeom>
        </p:spPr>
      </p:pic>
      <p:sp>
        <p:nvSpPr>
          <p:cNvPr id="4" name="Rectangle 3">
            <a:extLst>
              <a:ext uri="{FF2B5EF4-FFF2-40B4-BE49-F238E27FC236}">
                <a16:creationId xmlns:a16="http://schemas.microsoft.com/office/drawing/2014/main" id="{9EEA5DC2-D86F-9118-15B4-261C27A48DF0}"/>
              </a:ext>
            </a:extLst>
          </p:cNvPr>
          <p:cNvSpPr/>
          <p:nvPr userDrawn="1"/>
        </p:nvSpPr>
        <p:spPr>
          <a:xfrm>
            <a:off x="10963128" y="6041751"/>
            <a:ext cx="742520" cy="451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logo&#10;&#10;Description automatically generated">
            <a:extLst>
              <a:ext uri="{FF2B5EF4-FFF2-40B4-BE49-F238E27FC236}">
                <a16:creationId xmlns:a16="http://schemas.microsoft.com/office/drawing/2014/main" id="{4986CCE2-50C4-B4E0-06AB-170F60336BB9}"/>
              </a:ext>
            </a:extLst>
          </p:cNvPr>
          <p:cNvPicPr>
            <a:picLocks noChangeAspect="1"/>
          </p:cNvPicPr>
          <p:nvPr userDrawn="1"/>
        </p:nvPicPr>
        <p:blipFill rotWithShape="1">
          <a:blip r:embed="rId18"/>
          <a:srcRect l="5312"/>
          <a:stretch/>
        </p:blipFill>
        <p:spPr>
          <a:xfrm>
            <a:off x="10953569" y="6079688"/>
            <a:ext cx="857942" cy="506784"/>
          </a:xfrm>
          <a:prstGeom prst="rect">
            <a:avLst/>
          </a:prstGeom>
        </p:spPr>
      </p:pic>
    </p:spTree>
    <p:extLst>
      <p:ext uri="{BB962C8B-B14F-4D97-AF65-F5344CB8AC3E}">
        <p14:creationId xmlns:p14="http://schemas.microsoft.com/office/powerpoint/2010/main" val="18847355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youtu.be/8s6IVAqQf4Q" TargetMode="External"/><Relationship Id="rId4" Type="http://schemas.openxmlformats.org/officeDocument/2006/relationships/hyperlink" Target="https://www.amazon.com/Ludic-Society-Natalie-Denk/dp/390315072X/ref=tmm_pap_swatch_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5" name="Picture 4" descr="A picture containing outdoor, tall, tower&#10;&#10;Description automatically generated">
            <a:extLst>
              <a:ext uri="{FF2B5EF4-FFF2-40B4-BE49-F238E27FC236}">
                <a16:creationId xmlns:a16="http://schemas.microsoft.com/office/drawing/2014/main" id="{E659E07C-AFEA-7E14-FD0E-914777834CDF}"/>
              </a:ext>
            </a:extLst>
          </p:cNvPr>
          <p:cNvPicPr>
            <a:picLocks noChangeAspect="1"/>
          </p:cNvPicPr>
          <p:nvPr/>
        </p:nvPicPr>
        <p:blipFill rotWithShape="1">
          <a:blip r:embed="rId3"/>
          <a:srcRect b="13077"/>
          <a:stretch/>
        </p:blipFill>
        <p:spPr>
          <a:xfrm>
            <a:off x="9817" y="0"/>
            <a:ext cx="12186512" cy="6000906"/>
          </a:xfrm>
          <a:prstGeom prst="rect">
            <a:avLst/>
          </a:prstGeom>
        </p:spPr>
      </p:pic>
      <p:sp>
        <p:nvSpPr>
          <p:cNvPr id="139" name="Google Shape;139;p19"/>
          <p:cNvSpPr/>
          <p:nvPr/>
        </p:nvSpPr>
        <p:spPr>
          <a:xfrm rot="-5400000">
            <a:off x="4098609" y="-2073626"/>
            <a:ext cx="3969437" cy="12231490"/>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0" name="Google Shape;140;p19"/>
          <p:cNvSpPr/>
          <p:nvPr/>
        </p:nvSpPr>
        <p:spPr>
          <a:xfrm>
            <a:off x="-11301" y="0"/>
            <a:ext cx="10907901" cy="6012764"/>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2" name="Google Shape;142;p19"/>
          <p:cNvSpPr txBox="1"/>
          <p:nvPr/>
        </p:nvSpPr>
        <p:spPr>
          <a:xfrm>
            <a:off x="1597803" y="4387382"/>
            <a:ext cx="7482191" cy="1753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Dr. Doris C. Rusch</a:t>
            </a:r>
            <a:endParaRPr lang="en-US"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effectLst>
                  <a:outerShdw blurRad="50800" dist="38100" dir="5400000" algn="t" rotWithShape="0">
                    <a:prstClr val="black">
                      <a:alpha val="40000"/>
                    </a:prstClr>
                  </a:outerShdw>
                </a:effectLst>
                <a:latin typeface="Century Gothic"/>
                <a:sym typeface="Century Gothic"/>
              </a:rPr>
              <a:t>Professor, of Game Design, Uppsala University</a:t>
            </a:r>
            <a:endParaRPr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Deputy Head of Department of Game Design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Uppsala University, Gotland, Sweden</a:t>
            </a:r>
          </a:p>
        </p:txBody>
      </p:sp>
      <p:sp>
        <p:nvSpPr>
          <p:cNvPr id="143" name="Google Shape;143;p19"/>
          <p:cNvSpPr txBox="1"/>
          <p:nvPr/>
        </p:nvSpPr>
        <p:spPr>
          <a:xfrm>
            <a:off x="1607618" y="2770829"/>
            <a:ext cx="9067800" cy="15995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Century Gothic"/>
                <a:ea typeface="Century Gothic"/>
                <a:cs typeface="Century Gothic"/>
                <a:sym typeface="Century Gothic"/>
              </a:rPr>
              <a:t>Dr. Andrew M. Phelps</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Human Interface Technology, College of Engineering, University of Canterbury, NZ</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Film &amp; </a:t>
            </a:r>
            <a:r>
              <a:rPr lang="en-US" sz="1400" b="1">
                <a:solidFill>
                  <a:schemeClr val="lt1"/>
                </a:solidFill>
                <a:latin typeface="Century Gothic"/>
                <a:sym typeface="Century Gothic"/>
              </a:rPr>
              <a:t>Media Arts, </a:t>
            </a:r>
            <a:r>
              <a:rPr lang="en-US" sz="1400" b="1" dirty="0">
                <a:solidFill>
                  <a:schemeClr val="lt1"/>
                </a:solidFill>
                <a:latin typeface="Century Gothic"/>
                <a:sym typeface="Century Gothic"/>
              </a:rPr>
              <a:t>School of Communication,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Computer Science, College of Arts &amp; Sciences,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Visiting Faculty, Department of Game Design, Uppsala University, Gotland Sweden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Director, American University Game Lab </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President, Higher Education Video Game Alliance</a:t>
            </a:r>
            <a:endParaRPr sz="1400" dirty="0">
              <a:solidFill>
                <a:schemeClr val="lt1"/>
              </a:solidFill>
              <a:latin typeface="Century Gothic"/>
            </a:endParaRPr>
          </a:p>
        </p:txBody>
      </p:sp>
      <p:pic>
        <p:nvPicPr>
          <p:cNvPr id="145" name="Google Shape;145;p19"/>
          <p:cNvPicPr preferRelativeResize="0"/>
          <p:nvPr/>
        </p:nvPicPr>
        <p:blipFill rotWithShape="1">
          <a:blip r:embed="rId4">
            <a:alphaModFix/>
          </a:blip>
          <a:srcRect/>
          <a:stretch/>
        </p:blipFill>
        <p:spPr>
          <a:xfrm>
            <a:off x="150003" y="2849465"/>
            <a:ext cx="1371600" cy="1371600"/>
          </a:xfrm>
          <a:prstGeom prst="rect">
            <a:avLst/>
          </a:prstGeom>
          <a:noFill/>
          <a:ln w="25400" cap="flat" cmpd="sng">
            <a:solidFill>
              <a:schemeClr val="lt1"/>
            </a:solidFill>
            <a:prstDash val="solid"/>
            <a:round/>
            <a:headEnd type="none" w="sm" len="sm"/>
            <a:tailEnd type="none" w="sm" len="sm"/>
          </a:ln>
        </p:spPr>
      </p:pic>
      <p:sp>
        <p:nvSpPr>
          <p:cNvPr id="146" name="Google Shape;146;p19"/>
          <p:cNvSpPr/>
          <p:nvPr/>
        </p:nvSpPr>
        <p:spPr>
          <a:xfrm>
            <a:off x="21115" y="614001"/>
            <a:ext cx="12221673" cy="143727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ln w="41275">
                  <a:noFill/>
                </a:ln>
                <a:solidFill>
                  <a:srgbClr val="55F5FF"/>
                </a:solidFill>
                <a:effectLst>
                  <a:glow rad="279400">
                    <a:srgbClr val="663C7D">
                      <a:alpha val="40000"/>
                    </a:srgbClr>
                  </a:glow>
                </a:effectLst>
                <a:latin typeface="Century Gothic"/>
                <a:ea typeface="Century Gothic"/>
                <a:cs typeface="Century Gothic"/>
                <a:sym typeface="Century Gothic"/>
              </a:rPr>
              <a:t>NAVIGATING EXISTENTIAL, TRANSFORMATIONAL GAME DESIGN</a:t>
            </a:r>
            <a:endParaRPr sz="44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pic>
        <p:nvPicPr>
          <p:cNvPr id="3" name="Picture 2" descr="A person smiling for the camera&#10;&#10;Description automatically generated">
            <a:extLst>
              <a:ext uri="{FF2B5EF4-FFF2-40B4-BE49-F238E27FC236}">
                <a16:creationId xmlns:a16="http://schemas.microsoft.com/office/drawing/2014/main" id="{C6019ECD-70F9-3C48-AC45-19BB4B3F64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003" y="4481015"/>
            <a:ext cx="1384387" cy="1371600"/>
          </a:xfrm>
          <a:prstGeom prst="rect">
            <a:avLst/>
          </a:prstGeom>
          <a:ln w="25400">
            <a:solidFill>
              <a:schemeClr val="lt1"/>
            </a:solidFill>
          </a:ln>
        </p:spPr>
      </p:pic>
      <p:sp>
        <p:nvSpPr>
          <p:cNvPr id="147" name="Google Shape;147;p19"/>
          <p:cNvSpPr/>
          <p:nvPr/>
        </p:nvSpPr>
        <p:spPr>
          <a:xfrm>
            <a:off x="-22600" y="2126461"/>
            <a:ext cx="12232972"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 name="Rectangle 7">
            <a:extLst>
              <a:ext uri="{FF2B5EF4-FFF2-40B4-BE49-F238E27FC236}">
                <a16:creationId xmlns:a16="http://schemas.microsoft.com/office/drawing/2014/main" id="{2048CBD3-47D4-7140-9844-ACCDF072669F}"/>
              </a:ext>
            </a:extLst>
          </p:cNvPr>
          <p:cNvSpPr/>
          <p:nvPr/>
        </p:nvSpPr>
        <p:spPr>
          <a:xfrm>
            <a:off x="-9820" y="6858000"/>
            <a:ext cx="122314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F24EF5-9884-1A47-A0CF-8FD571D5FE7A}"/>
              </a:ext>
            </a:extLst>
          </p:cNvPr>
          <p:cNvSpPr/>
          <p:nvPr/>
        </p:nvSpPr>
        <p:spPr>
          <a:xfrm>
            <a:off x="-32418" y="6026838"/>
            <a:ext cx="53533" cy="87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Google Shape;141;p19"/>
          <p:cNvCxnSpPr/>
          <p:nvPr/>
        </p:nvCxnSpPr>
        <p:spPr>
          <a:xfrm>
            <a:off x="-32418" y="6019800"/>
            <a:ext cx="12221673" cy="0"/>
          </a:xfrm>
          <a:prstGeom prst="straightConnector1">
            <a:avLst/>
          </a:prstGeom>
          <a:noFill/>
          <a:ln w="25400" cap="flat" cmpd="sng">
            <a:solidFill>
              <a:schemeClr val="lt1"/>
            </a:solidFill>
            <a:prstDash val="solid"/>
            <a:round/>
            <a:headEnd type="none" w="sm" len="sm"/>
            <a:tailEnd type="none" w="sm" len="sm"/>
          </a:ln>
        </p:spPr>
      </p:cxnSp>
      <p:sp>
        <p:nvSpPr>
          <p:cNvPr id="22" name="Rectangle 21">
            <a:extLst>
              <a:ext uri="{FF2B5EF4-FFF2-40B4-BE49-F238E27FC236}">
                <a16:creationId xmlns:a16="http://schemas.microsoft.com/office/drawing/2014/main" id="{7C736B61-3395-D940-9D37-E4E6611B1DBA}"/>
              </a:ext>
            </a:extLst>
          </p:cNvPr>
          <p:cNvSpPr/>
          <p:nvPr/>
        </p:nvSpPr>
        <p:spPr>
          <a:xfrm>
            <a:off x="-22600" y="2189224"/>
            <a:ext cx="12239258" cy="465872"/>
          </a:xfrm>
          <a:prstGeom prst="rect">
            <a:avLst/>
          </a:prstGeom>
          <a:solidFill>
            <a:srgbClr val="7500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Digital Games Research Association (DiGRA) 2022|Krakow, Poland </a:t>
            </a:r>
          </a:p>
        </p:txBody>
      </p:sp>
      <p:cxnSp>
        <p:nvCxnSpPr>
          <p:cNvPr id="23" name="Google Shape;141;p19">
            <a:extLst>
              <a:ext uri="{FF2B5EF4-FFF2-40B4-BE49-F238E27FC236}">
                <a16:creationId xmlns:a16="http://schemas.microsoft.com/office/drawing/2014/main" id="{65A6308A-E7F1-CC4E-9ADF-E21F6EDACB10}"/>
              </a:ext>
            </a:extLst>
          </p:cNvPr>
          <p:cNvCxnSpPr/>
          <p:nvPr/>
        </p:nvCxnSpPr>
        <p:spPr>
          <a:xfrm>
            <a:off x="-29673" y="2655095"/>
            <a:ext cx="12221673" cy="0"/>
          </a:xfrm>
          <a:prstGeom prst="straightConnector1">
            <a:avLst/>
          </a:prstGeom>
          <a:noFill/>
          <a:ln w="25400" cap="flat" cmpd="sng">
            <a:solidFill>
              <a:schemeClr val="lt1"/>
            </a:solidFill>
            <a:prstDash val="solid"/>
            <a:round/>
            <a:headEnd type="none" w="sm" len="sm"/>
            <a:tailEnd type="none" w="sm" len="sm"/>
          </a:ln>
        </p:spPr>
      </p:cxnSp>
      <p:pic>
        <p:nvPicPr>
          <p:cNvPr id="2" name="Picture 1">
            <a:extLst>
              <a:ext uri="{FF2B5EF4-FFF2-40B4-BE49-F238E27FC236}">
                <a16:creationId xmlns:a16="http://schemas.microsoft.com/office/drawing/2014/main" id="{3D4920F9-614F-1988-F42D-C1218F93D4A5}"/>
              </a:ext>
            </a:extLst>
          </p:cNvPr>
          <p:cNvPicPr>
            <a:picLocks noChangeAspect="1"/>
          </p:cNvPicPr>
          <p:nvPr/>
        </p:nvPicPr>
        <p:blipFill>
          <a:blip r:embed="rId6"/>
          <a:stretch>
            <a:fillRect/>
          </a:stretch>
        </p:blipFill>
        <p:spPr>
          <a:xfrm>
            <a:off x="7545527" y="3670127"/>
            <a:ext cx="4552539" cy="2680940"/>
          </a:xfrm>
          <a:prstGeom prst="rect">
            <a:avLst/>
          </a:prstGeom>
          <a:effectLst>
            <a:glow rad="33632">
              <a:srgbClr val="55F5FF"/>
            </a:glow>
            <a:softEdge rad="0"/>
          </a:effectLst>
        </p:spPr>
      </p:pic>
    </p:spTree>
    <p:extLst>
      <p:ext uri="{BB962C8B-B14F-4D97-AF65-F5344CB8AC3E}">
        <p14:creationId xmlns:p14="http://schemas.microsoft.com/office/powerpoint/2010/main" val="162674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8E355-B4B4-CE40-8D64-477DC48ABD87}"/>
              </a:ext>
            </a:extLst>
          </p:cNvPr>
          <p:cNvSpPr/>
          <p:nvPr/>
        </p:nvSpPr>
        <p:spPr>
          <a:xfrm>
            <a:off x="0" y="2797127"/>
            <a:ext cx="12192000" cy="3152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he Existential Givens"/>
          <p:cNvSpPr txBox="1">
            <a:spLocks noGrp="1"/>
          </p:cNvSpPr>
          <p:nvPr>
            <p:ph type="title"/>
          </p:nvPr>
        </p:nvSpPr>
        <p:spPr>
          <a:prstGeom prst="rect">
            <a:avLst/>
          </a:prstGeom>
        </p:spPr>
        <p:txBody>
          <a:bodyPr/>
          <a:lstStyle/>
          <a:p>
            <a:r>
              <a:t>The Existential Givens</a:t>
            </a:r>
          </a:p>
        </p:txBody>
      </p:sp>
      <p:sp>
        <p:nvSpPr>
          <p:cNvPr id="172" name="life is finite;…"/>
          <p:cNvSpPr txBox="1">
            <a:spLocks noGrp="1"/>
          </p:cNvSpPr>
          <p:nvPr>
            <p:ph type="body" sz="quarter" idx="1"/>
          </p:nvPr>
        </p:nvSpPr>
        <p:spPr>
          <a:xfrm>
            <a:off x="2277404" y="1523190"/>
            <a:ext cx="3730971" cy="1484453"/>
          </a:xfrm>
          <a:prstGeom prst="rect">
            <a:avLst/>
          </a:prstGeom>
        </p:spPr>
        <p:txBody>
          <a:bodyPr/>
          <a:lstStyle/>
          <a:p>
            <a:pPr marL="0" indent="0">
              <a:buNone/>
            </a:pPr>
            <a:r>
              <a:rPr b="1" dirty="0"/>
              <a:t>life is finite</a:t>
            </a:r>
          </a:p>
          <a:p>
            <a:pPr marL="0" indent="0">
              <a:buNone/>
            </a:pPr>
            <a:r>
              <a:rPr b="1" dirty="0"/>
              <a:t>there is no external meaning </a:t>
            </a:r>
          </a:p>
        </p:txBody>
      </p:sp>
      <p:pic>
        <p:nvPicPr>
          <p:cNvPr id="173" name="2652442057_62251e949c_z.jpg" descr="2652442057_62251e949c_z.jpg"/>
          <p:cNvPicPr>
            <a:picLocks noChangeAspect="1"/>
          </p:cNvPicPr>
          <p:nvPr/>
        </p:nvPicPr>
        <p:blipFill>
          <a:blip r:embed="rId3"/>
          <a:stretch>
            <a:fillRect/>
          </a:stretch>
        </p:blipFill>
        <p:spPr>
          <a:xfrm>
            <a:off x="1452128" y="2893293"/>
            <a:ext cx="9287744" cy="2960469"/>
          </a:xfrm>
          <a:prstGeom prst="rect">
            <a:avLst/>
          </a:prstGeom>
          <a:ln w="12700">
            <a:miter lim="400000"/>
          </a:ln>
        </p:spPr>
      </p:pic>
      <p:sp>
        <p:nvSpPr>
          <p:cNvPr id="174" name="we must make choices…"/>
          <p:cNvSpPr txBox="1"/>
          <p:nvPr/>
        </p:nvSpPr>
        <p:spPr>
          <a:xfrm>
            <a:off x="6838534" y="1459817"/>
            <a:ext cx="3275284" cy="977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spcBef>
                <a:spcPts val="1969"/>
              </a:spcBef>
              <a:buSzPct val="25000"/>
              <a:defRPr sz="3000"/>
            </a:pPr>
            <a:r>
              <a:rPr sz="2109" b="1" dirty="0"/>
              <a:t>we must make choices</a:t>
            </a:r>
          </a:p>
          <a:p>
            <a:pPr>
              <a:spcBef>
                <a:spcPts val="1969"/>
              </a:spcBef>
              <a:buSzPct val="25000"/>
              <a:defRPr sz="3000"/>
            </a:pPr>
            <a:r>
              <a:rPr sz="2109" b="1" dirty="0"/>
              <a:t>we are ultimately alone</a:t>
            </a:r>
          </a:p>
        </p:txBody>
      </p:sp>
    </p:spTree>
    <p:extLst>
      <p:ext uri="{BB962C8B-B14F-4D97-AF65-F5344CB8AC3E}">
        <p14:creationId xmlns:p14="http://schemas.microsoft.com/office/powerpoint/2010/main" val="18131677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xistential humanistic psychotherapy"/>
          <p:cNvSpPr txBox="1">
            <a:spLocks noGrp="1"/>
          </p:cNvSpPr>
          <p:nvPr>
            <p:ph type="title"/>
          </p:nvPr>
        </p:nvSpPr>
        <p:spPr>
          <a:prstGeom prst="rect">
            <a:avLst/>
          </a:prstGeom>
        </p:spPr>
        <p:txBody>
          <a:bodyPr/>
          <a:lstStyle>
            <a:lvl1pPr defTabSz="414781">
              <a:defRPr sz="5112"/>
            </a:lvl1pPr>
          </a:lstStyle>
          <a:p>
            <a:r>
              <a:t>existential humanistic psychotherapy</a:t>
            </a:r>
          </a:p>
        </p:txBody>
      </p:sp>
      <p:sp>
        <p:nvSpPr>
          <p:cNvPr id="177" name="rejects ideas of “mental illness” and focuses on creating a sense of true self, deep connection, purpose…"/>
          <p:cNvSpPr txBox="1">
            <a:spLocks noGrp="1"/>
          </p:cNvSpPr>
          <p:nvPr>
            <p:ph type="body" idx="1"/>
          </p:nvPr>
        </p:nvSpPr>
        <p:spPr>
          <a:prstGeom prst="rect">
            <a:avLst/>
          </a:prstGeom>
        </p:spPr>
        <p:txBody>
          <a:bodyPr/>
          <a:lstStyle/>
          <a:p>
            <a:pPr defTabSz="394320">
              <a:spcBef>
                <a:spcPts val="1969"/>
              </a:spcBef>
              <a:buFont typeface="Wingdings" pitchFamily="2" charset="2"/>
              <a:buChar char="Ø"/>
              <a:defRPr sz="3648"/>
            </a:pPr>
            <a:r>
              <a:rPr lang="en-US" dirty="0"/>
              <a:t> </a:t>
            </a:r>
            <a:r>
              <a:rPr dirty="0"/>
              <a:t>rejects ideas of “mental illness” and focuses on creating a sense of true self, deep connection, purpose</a:t>
            </a:r>
          </a:p>
          <a:p>
            <a:pPr defTabSz="394320">
              <a:spcBef>
                <a:spcPts val="1969"/>
              </a:spcBef>
              <a:buFont typeface="Wingdings" pitchFamily="2" charset="2"/>
              <a:buChar char="Ø"/>
              <a:defRPr sz="3648"/>
            </a:pPr>
            <a:r>
              <a:rPr lang="en-US" dirty="0"/>
              <a:t> </a:t>
            </a:r>
            <a:r>
              <a:rPr dirty="0"/>
              <a:t>client vs. patient</a:t>
            </a:r>
          </a:p>
          <a:p>
            <a:pPr defTabSz="394320">
              <a:spcBef>
                <a:spcPts val="1969"/>
              </a:spcBef>
              <a:buFont typeface="Wingdings" pitchFamily="2" charset="2"/>
              <a:buChar char="Ø"/>
              <a:defRPr sz="3648"/>
            </a:pPr>
            <a:r>
              <a:rPr lang="en-US" dirty="0"/>
              <a:t> </a:t>
            </a:r>
            <a:r>
              <a:rPr dirty="0"/>
              <a:t>client is met where they are at, not with assumptions about who they are supposed to be</a:t>
            </a:r>
          </a:p>
        </p:txBody>
      </p:sp>
    </p:spTree>
    <p:extLst>
      <p:ext uri="{BB962C8B-B14F-4D97-AF65-F5344CB8AC3E}">
        <p14:creationId xmlns:p14="http://schemas.microsoft.com/office/powerpoint/2010/main" val="30042715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G_0155.jpeg" descr="IMG_0155.jpeg"/>
          <p:cNvPicPr>
            <a:picLocks noGrp="1"/>
          </p:cNvPicPr>
          <p:nvPr>
            <p:ph type="pic" idx="21"/>
          </p:nvPr>
        </p:nvPicPr>
        <p:blipFill>
          <a:blip r:embed="rId2" cstate="screen">
            <a:extLst>
              <a:ext uri="{28A0092B-C50C-407E-A947-70E740481C1C}">
                <a14:useLocalDpi xmlns:a14="http://schemas.microsoft.com/office/drawing/2010/main"/>
              </a:ext>
            </a:extLst>
          </a:blip>
          <a:stretch>
            <a:fillRect/>
          </a:stretch>
        </p:blipFill>
        <p:spPr>
          <a:xfrm>
            <a:off x="7586828" y="1690688"/>
            <a:ext cx="3598664" cy="4009430"/>
          </a:xfrm>
          <a:prstGeom prst="rect">
            <a:avLst/>
          </a:prstGeom>
          <a:effectLst/>
        </p:spPr>
      </p:pic>
      <p:sp>
        <p:nvSpPr>
          <p:cNvPr id="180" name="application to game design"/>
          <p:cNvSpPr txBox="1">
            <a:spLocks noGrp="1"/>
          </p:cNvSpPr>
          <p:nvPr>
            <p:ph type="title"/>
          </p:nvPr>
        </p:nvSpPr>
        <p:spPr>
          <a:prstGeom prst="rect">
            <a:avLst/>
          </a:prstGeom>
        </p:spPr>
        <p:txBody>
          <a:bodyPr/>
          <a:lstStyle>
            <a:lvl1pPr defTabSz="554990">
              <a:defRPr sz="6840"/>
            </a:lvl1pPr>
          </a:lstStyle>
          <a:p>
            <a:r>
              <a:t>application to game design</a:t>
            </a:r>
          </a:p>
        </p:txBody>
      </p:sp>
      <p:sp>
        <p:nvSpPr>
          <p:cNvPr id="181" name="transformational design approach that doesn’t try to change player…"/>
          <p:cNvSpPr txBox="1">
            <a:spLocks noGrp="1"/>
          </p:cNvSpPr>
          <p:nvPr>
            <p:ph type="body" sz="half" idx="1"/>
          </p:nvPr>
        </p:nvSpPr>
        <p:spPr>
          <a:xfrm>
            <a:off x="1410544" y="1690688"/>
            <a:ext cx="5916231" cy="4198490"/>
          </a:xfrm>
          <a:prstGeom prst="rect">
            <a:avLst/>
          </a:prstGeom>
        </p:spPr>
        <p:txBody>
          <a:bodyPr/>
          <a:lstStyle/>
          <a:p>
            <a:pPr defTabSz="328600">
              <a:spcBef>
                <a:spcPts val="1547"/>
              </a:spcBef>
              <a:buFont typeface="Wingdings" pitchFamily="2" charset="2"/>
              <a:buChar char="Ø"/>
              <a:defRPr sz="2400"/>
            </a:pPr>
            <a:r>
              <a:rPr lang="en-US" dirty="0"/>
              <a:t> </a:t>
            </a:r>
            <a:r>
              <a:rPr dirty="0"/>
              <a:t>transformational design approach that doesn’t try to change player</a:t>
            </a:r>
          </a:p>
          <a:p>
            <a:pPr defTabSz="328600">
              <a:spcBef>
                <a:spcPts val="1547"/>
              </a:spcBef>
              <a:buFont typeface="Wingdings" pitchFamily="2" charset="2"/>
              <a:buChar char="Ø"/>
              <a:defRPr sz="2400"/>
            </a:pPr>
            <a:r>
              <a:rPr lang="en-US" dirty="0"/>
              <a:t> </a:t>
            </a:r>
            <a:r>
              <a:rPr sz="3600" dirty="0"/>
              <a:t>player is not assumed to need fixing</a:t>
            </a:r>
          </a:p>
          <a:p>
            <a:pPr defTabSz="328600">
              <a:spcBef>
                <a:spcPts val="1547"/>
              </a:spcBef>
              <a:buFont typeface="Wingdings" pitchFamily="2" charset="2"/>
              <a:buChar char="Ø"/>
              <a:defRPr sz="2400"/>
            </a:pPr>
            <a:r>
              <a:rPr lang="en-US" dirty="0"/>
              <a:t> </a:t>
            </a:r>
            <a:r>
              <a:rPr dirty="0"/>
              <a:t>game aims to provide possibility space to explore and contemplate the game’s </a:t>
            </a:r>
            <a:r>
              <a:rPr lang="de-AT" dirty="0"/>
              <a:t>existential</a:t>
            </a:r>
            <a:r>
              <a:rPr dirty="0"/>
              <a:t> themes and see what resonates with players out of their own accord.</a:t>
            </a:r>
          </a:p>
        </p:txBody>
      </p:sp>
    </p:spTree>
    <p:extLst>
      <p:ext uri="{BB962C8B-B14F-4D97-AF65-F5344CB8AC3E}">
        <p14:creationId xmlns:p14="http://schemas.microsoft.com/office/powerpoint/2010/main" val="41440692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xistential humanistic psychotherapy goals"/>
          <p:cNvSpPr txBox="1">
            <a:spLocks noGrp="1"/>
          </p:cNvSpPr>
          <p:nvPr>
            <p:ph type="title"/>
          </p:nvPr>
        </p:nvSpPr>
        <p:spPr>
          <a:prstGeom prst="rect">
            <a:avLst/>
          </a:prstGeom>
        </p:spPr>
        <p:txBody>
          <a:bodyPr>
            <a:normAutofit fontScale="90000"/>
          </a:bodyPr>
          <a:lstStyle>
            <a:lvl1pPr defTabSz="414781">
              <a:defRPr sz="5112"/>
            </a:lvl1pPr>
          </a:lstStyle>
          <a:p>
            <a:r>
              <a:t>existential humanistic psychotherapy goals</a:t>
            </a:r>
          </a:p>
        </p:txBody>
      </p:sp>
      <p:sp>
        <p:nvSpPr>
          <p:cNvPr id="184" name="making clients sensitive to their existence…"/>
          <p:cNvSpPr txBox="1">
            <a:spLocks noGrp="1"/>
          </p:cNvSpPr>
          <p:nvPr>
            <p:ph type="body" idx="1"/>
          </p:nvPr>
        </p:nvSpPr>
        <p:spPr>
          <a:prstGeom prst="rect">
            <a:avLst/>
          </a:prstGeom>
        </p:spPr>
        <p:txBody>
          <a:bodyPr>
            <a:normAutofit lnSpcReduction="10000"/>
          </a:bodyPr>
          <a:lstStyle/>
          <a:p>
            <a:pPr defTabSz="394320">
              <a:spcBef>
                <a:spcPts val="1969"/>
              </a:spcBef>
              <a:buFont typeface="Wingdings" pitchFamily="2" charset="2"/>
              <a:buChar char="Ø"/>
              <a:defRPr sz="3648"/>
            </a:pPr>
            <a:r>
              <a:rPr lang="en-US" dirty="0"/>
              <a:t> </a:t>
            </a:r>
            <a:r>
              <a:rPr dirty="0"/>
              <a:t>making clients sensitive to their existence</a:t>
            </a:r>
          </a:p>
          <a:p>
            <a:pPr defTabSz="394320">
              <a:spcBef>
                <a:spcPts val="1969"/>
              </a:spcBef>
              <a:buFont typeface="Wingdings" pitchFamily="2" charset="2"/>
              <a:buChar char="Ø"/>
              <a:defRPr sz="3648"/>
            </a:pPr>
            <a:r>
              <a:rPr lang="en-US" dirty="0"/>
              <a:t> </a:t>
            </a:r>
            <a:r>
              <a:rPr dirty="0"/>
              <a:t>calling attention to clients’ unique traits</a:t>
            </a:r>
          </a:p>
          <a:p>
            <a:pPr defTabSz="394320">
              <a:spcBef>
                <a:spcPts val="1969"/>
              </a:spcBef>
              <a:buFont typeface="Wingdings" pitchFamily="2" charset="2"/>
              <a:buChar char="Ø"/>
              <a:defRPr sz="3648"/>
            </a:pPr>
            <a:r>
              <a:rPr lang="en-US" dirty="0"/>
              <a:t> </a:t>
            </a:r>
            <a:r>
              <a:rPr dirty="0"/>
              <a:t>helping clients improve encounters with others</a:t>
            </a:r>
          </a:p>
          <a:p>
            <a:pPr defTabSz="394320">
              <a:spcBef>
                <a:spcPts val="1969"/>
              </a:spcBef>
              <a:buFont typeface="Wingdings" pitchFamily="2" charset="2"/>
              <a:buChar char="Ø"/>
              <a:defRPr sz="3648"/>
            </a:pPr>
            <a:r>
              <a:rPr lang="en-US" dirty="0"/>
              <a:t> </a:t>
            </a:r>
            <a:r>
              <a:rPr dirty="0"/>
              <a:t>assisting clients in establishing a will to meaning</a:t>
            </a:r>
          </a:p>
          <a:p>
            <a:pPr defTabSz="394320">
              <a:spcBef>
                <a:spcPts val="1969"/>
              </a:spcBef>
              <a:buFont typeface="Wingdings" pitchFamily="2" charset="2"/>
              <a:buChar char="Ø"/>
              <a:defRPr sz="3648"/>
            </a:pPr>
            <a:r>
              <a:rPr lang="en-US" dirty="0"/>
              <a:t> </a:t>
            </a:r>
            <a:r>
              <a:rPr dirty="0"/>
              <a:t>encouraging clients to make decisions about present and future directions in life. </a:t>
            </a:r>
          </a:p>
        </p:txBody>
      </p:sp>
    </p:spTree>
    <p:extLst>
      <p:ext uri="{BB962C8B-B14F-4D97-AF65-F5344CB8AC3E}">
        <p14:creationId xmlns:p14="http://schemas.microsoft.com/office/powerpoint/2010/main" val="42009631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51B4-E9A4-2842-AB82-CEBC6AC9CC53}"/>
              </a:ext>
            </a:extLst>
          </p:cNvPr>
          <p:cNvSpPr>
            <a:spLocks noGrp="1"/>
          </p:cNvSpPr>
          <p:nvPr>
            <p:ph type="title"/>
          </p:nvPr>
        </p:nvSpPr>
        <p:spPr/>
        <p:txBody>
          <a:bodyPr/>
          <a:lstStyle/>
          <a:p>
            <a:r>
              <a:rPr lang="en-US" dirty="0"/>
              <a:t>James Bugental (1992)</a:t>
            </a:r>
          </a:p>
        </p:txBody>
      </p:sp>
      <p:sp>
        <p:nvSpPr>
          <p:cNvPr id="3" name="Content Placeholder 2">
            <a:extLst>
              <a:ext uri="{FF2B5EF4-FFF2-40B4-BE49-F238E27FC236}">
                <a16:creationId xmlns:a16="http://schemas.microsoft.com/office/drawing/2014/main" id="{0654BADD-5BAE-6D48-806A-1B5C0CBA28B4}"/>
              </a:ext>
            </a:extLst>
          </p:cNvPr>
          <p:cNvSpPr>
            <a:spLocks noGrp="1"/>
          </p:cNvSpPr>
          <p:nvPr>
            <p:ph idx="1"/>
          </p:nvPr>
        </p:nvSpPr>
        <p:spPr/>
        <p:txBody>
          <a:bodyPr/>
          <a:lstStyle/>
          <a:p>
            <a:pPr marL="0" indent="0">
              <a:buNone/>
            </a:pPr>
            <a:r>
              <a:rPr lang="en-US" dirty="0"/>
              <a:t>“viewed from an existential perspective, the good life is an authentic life, a life in which we are as fully in harmony as we can be. Inauthenticity is illness, is our living in distorted relationship with our true being.” (p.246)</a:t>
            </a:r>
          </a:p>
          <a:p>
            <a:pPr marL="0" indent="0">
              <a:buNone/>
            </a:pPr>
            <a:endParaRPr lang="en-US" dirty="0"/>
          </a:p>
        </p:txBody>
      </p:sp>
    </p:spTree>
    <p:extLst>
      <p:ext uri="{BB962C8B-B14F-4D97-AF65-F5344CB8AC3E}">
        <p14:creationId xmlns:p14="http://schemas.microsoft.com/office/powerpoint/2010/main" val="754933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95BCF-0D35-6545-9142-458DC78D4914}"/>
              </a:ext>
            </a:extLst>
          </p:cNvPr>
          <p:cNvSpPr txBox="1"/>
          <p:nvPr/>
        </p:nvSpPr>
        <p:spPr>
          <a:xfrm>
            <a:off x="2679539" y="2759520"/>
            <a:ext cx="6832921" cy="1077218"/>
          </a:xfrm>
          <a:prstGeom prst="rect">
            <a:avLst/>
          </a:prstGeom>
          <a:noFill/>
        </p:spPr>
        <p:txBody>
          <a:bodyPr wrap="square" rtlCol="0">
            <a:spAutoFit/>
          </a:bodyPr>
          <a:lstStyle/>
          <a:p>
            <a:pPr algn="ctr"/>
            <a:r>
              <a:rPr lang="en-US" sz="3200" dirty="0"/>
              <a:t> how can games contribute to authenticity and inner balance? </a:t>
            </a:r>
          </a:p>
        </p:txBody>
      </p:sp>
    </p:spTree>
    <p:extLst>
      <p:ext uri="{BB962C8B-B14F-4D97-AF65-F5344CB8AC3E}">
        <p14:creationId xmlns:p14="http://schemas.microsoft.com/office/powerpoint/2010/main" val="135168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77DE09A-24D3-6344-827C-D5A6A87FEAE5}"/>
              </a:ext>
            </a:extLst>
          </p:cNvPr>
          <p:cNvSpPr txBox="1">
            <a:spLocks/>
          </p:cNvSpPr>
          <p:nvPr/>
        </p:nvSpPr>
        <p:spPr>
          <a:xfrm>
            <a:off x="9029700" y="4914901"/>
            <a:ext cx="2476500" cy="1062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t>Missile Command 1982</a:t>
            </a:r>
          </a:p>
        </p:txBody>
      </p:sp>
      <p:pic>
        <p:nvPicPr>
          <p:cNvPr id="6" name="Picture 5">
            <a:extLst>
              <a:ext uri="{FF2B5EF4-FFF2-40B4-BE49-F238E27FC236}">
                <a16:creationId xmlns:a16="http://schemas.microsoft.com/office/drawing/2014/main" id="{4D7CD5B7-D3D9-914E-B1B3-5014F7FE70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1300" cy="6087533"/>
          </a:xfrm>
          <a:prstGeom prst="rect">
            <a:avLst/>
          </a:prstGeom>
        </p:spPr>
      </p:pic>
      <p:sp>
        <p:nvSpPr>
          <p:cNvPr id="2" name="Title 1">
            <a:extLst>
              <a:ext uri="{FF2B5EF4-FFF2-40B4-BE49-F238E27FC236}">
                <a16:creationId xmlns:a16="http://schemas.microsoft.com/office/drawing/2014/main" id="{89A06ADC-12EB-FF41-82DF-BBC09E4ACC74}"/>
              </a:ext>
            </a:extLst>
          </p:cNvPr>
          <p:cNvSpPr>
            <a:spLocks noGrp="1"/>
          </p:cNvSpPr>
          <p:nvPr>
            <p:ph type="title"/>
          </p:nvPr>
        </p:nvSpPr>
        <p:spPr>
          <a:xfrm>
            <a:off x="8153400" y="1399373"/>
            <a:ext cx="2870200" cy="1293028"/>
          </a:xfrm>
        </p:spPr>
        <p:txBody>
          <a:bodyPr>
            <a:normAutofit fontScale="90000"/>
          </a:bodyPr>
          <a:lstStyle/>
          <a:p>
            <a:r>
              <a:rPr lang="en-US" b="1" dirty="0"/>
              <a:t>CONTEXT CAN BE EVERYTHING</a:t>
            </a:r>
          </a:p>
        </p:txBody>
      </p:sp>
    </p:spTree>
    <p:extLst>
      <p:ext uri="{BB962C8B-B14F-4D97-AF65-F5344CB8AC3E}">
        <p14:creationId xmlns:p14="http://schemas.microsoft.com/office/powerpoint/2010/main" val="247137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57B7C-502A-0A41-832C-298801BE66BF}"/>
              </a:ext>
            </a:extLst>
          </p:cNvPr>
          <p:cNvSpPr>
            <a:spLocks noGrp="1"/>
          </p:cNvSpPr>
          <p:nvPr>
            <p:ph type="ctrTitle"/>
          </p:nvPr>
        </p:nvSpPr>
        <p:spPr/>
        <p:txBody>
          <a:bodyPr/>
          <a:lstStyle/>
          <a:p>
            <a:pPr algn="l"/>
            <a:r>
              <a:rPr lang="en-US" b="1" dirty="0">
                <a:solidFill>
                  <a:srgbClr val="55F5FF"/>
                </a:solidFill>
              </a:rPr>
              <a:t>PART 2</a:t>
            </a:r>
          </a:p>
        </p:txBody>
      </p:sp>
      <p:sp>
        <p:nvSpPr>
          <p:cNvPr id="6" name="Subtitle 5">
            <a:extLst>
              <a:ext uri="{FF2B5EF4-FFF2-40B4-BE49-F238E27FC236}">
                <a16:creationId xmlns:a16="http://schemas.microsoft.com/office/drawing/2014/main" id="{3130C568-3E92-874A-810D-ECB97B68B384}"/>
              </a:ext>
            </a:extLst>
          </p:cNvPr>
          <p:cNvSpPr>
            <a:spLocks noGrp="1"/>
          </p:cNvSpPr>
          <p:nvPr>
            <p:ph type="subTitle" idx="1"/>
          </p:nvPr>
        </p:nvSpPr>
        <p:spPr/>
        <p:txBody>
          <a:bodyPr/>
          <a:lstStyle/>
          <a:p>
            <a:pPr algn="l"/>
            <a:r>
              <a:rPr lang="en-US" dirty="0"/>
              <a:t>Myth and Ritual</a:t>
            </a:r>
          </a:p>
        </p:txBody>
      </p:sp>
    </p:spTree>
    <p:extLst>
      <p:ext uri="{BB962C8B-B14F-4D97-AF65-F5344CB8AC3E}">
        <p14:creationId xmlns:p14="http://schemas.microsoft.com/office/powerpoint/2010/main" val="2973752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25526356158_1f950e00fc_b.jpg" descr="25526356158_1f950e00fc_b.jpg"/>
          <p:cNvPicPr>
            <a:picLocks noGrp="1"/>
          </p:cNvPicPr>
          <p:nvPr>
            <p:ph type="pic" idx="21"/>
          </p:nvPr>
        </p:nvPicPr>
        <p:blipFill rotWithShape="1">
          <a:blip r:embed="rId3" cstate="hqprint">
            <a:extLst>
              <a:ext uri="{28A0092B-C50C-407E-A947-70E740481C1C}">
                <a14:useLocalDpi xmlns:a14="http://schemas.microsoft.com/office/drawing/2010/main"/>
              </a:ext>
            </a:extLst>
          </a:blip>
          <a:srcRect/>
          <a:stretch/>
        </p:blipFill>
        <p:spPr>
          <a:xfrm>
            <a:off x="0" y="0"/>
            <a:ext cx="7292051" cy="6858000"/>
          </a:xfrm>
          <a:prstGeom prst="rect">
            <a:avLst/>
          </a:prstGeom>
        </p:spPr>
      </p:pic>
      <p:sp>
        <p:nvSpPr>
          <p:cNvPr id="234" name="Enter the Unknown Forest…"/>
          <p:cNvSpPr txBox="1"/>
          <p:nvPr/>
        </p:nvSpPr>
        <p:spPr>
          <a:xfrm>
            <a:off x="7859210" y="1364442"/>
            <a:ext cx="3756544" cy="265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a:solidFill>
                  <a:srgbClr val="FFFFFF"/>
                </a:solidFill>
              </a:defRPr>
            </a:pPr>
            <a:r>
              <a:rPr sz="2400" b="1" dirty="0"/>
              <a:t>Enter the Unknown Forest</a:t>
            </a:r>
          </a:p>
          <a:p>
            <a:pPr>
              <a:defRPr>
                <a:solidFill>
                  <a:srgbClr val="FFFFFF"/>
                </a:solidFill>
              </a:defRPr>
            </a:pPr>
            <a:endParaRPr sz="2400" b="1" dirty="0"/>
          </a:p>
          <a:p>
            <a:pPr>
              <a:defRPr>
                <a:solidFill>
                  <a:srgbClr val="FFFFFF"/>
                </a:solidFill>
              </a:defRPr>
            </a:pPr>
            <a:r>
              <a:rPr sz="2400" b="1" dirty="0"/>
              <a:t>“A myth is a way of making sense in a senseless world.</a:t>
            </a:r>
          </a:p>
          <a:p>
            <a:pPr>
              <a:defRPr>
                <a:solidFill>
                  <a:srgbClr val="FFFFFF"/>
                </a:solidFill>
              </a:defRPr>
            </a:pPr>
            <a:r>
              <a:rPr sz="2400" b="1" dirty="0"/>
              <a:t>Myths are narrative patterns that give significance to our existence.” (Rollo May, 1991)</a:t>
            </a:r>
          </a:p>
        </p:txBody>
      </p:sp>
      <p:sp>
        <p:nvSpPr>
          <p:cNvPr id="2" name="Rectangle 1">
            <a:extLst>
              <a:ext uri="{FF2B5EF4-FFF2-40B4-BE49-F238E27FC236}">
                <a16:creationId xmlns:a16="http://schemas.microsoft.com/office/drawing/2014/main" id="{3D3FCC81-EEA5-C549-93E7-A62953EC1919}"/>
              </a:ext>
            </a:extLst>
          </p:cNvPr>
          <p:cNvSpPr/>
          <p:nvPr/>
        </p:nvSpPr>
        <p:spPr>
          <a:xfrm>
            <a:off x="2604304" y="0"/>
            <a:ext cx="4687747" cy="6858000"/>
          </a:xfrm>
          <a:prstGeom prst="rect">
            <a:avLst/>
          </a:prstGeom>
          <a:gradFill>
            <a:gsLst>
              <a:gs pos="100000">
                <a:schemeClr val="dk1"/>
              </a:gs>
              <a:gs pos="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0927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nter the Unknown Forest…"/>
          <p:cNvSpPr txBox="1"/>
          <p:nvPr/>
        </p:nvSpPr>
        <p:spPr>
          <a:xfrm>
            <a:off x="7859210" y="256447"/>
            <a:ext cx="3756544" cy="4873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a:solidFill>
                  <a:srgbClr val="FFFFFF"/>
                </a:solidFill>
              </a:defRPr>
            </a:pPr>
            <a:r>
              <a:rPr lang="de-AT" sz="2400" b="1" dirty="0"/>
              <a:t>Not just </a:t>
            </a:r>
            <a:r>
              <a:rPr lang="de-AT" sz="2400" b="1" dirty="0" err="1"/>
              <a:t>stories</a:t>
            </a:r>
            <a:endParaRPr lang="de-AT" sz="2400" b="1" dirty="0"/>
          </a:p>
          <a:p>
            <a:pPr>
              <a:defRPr>
                <a:solidFill>
                  <a:srgbClr val="FFFFFF"/>
                </a:solidFill>
              </a:defRPr>
            </a:pPr>
            <a:endParaRPr lang="de-AT" sz="2400" b="1" dirty="0"/>
          </a:p>
          <a:p>
            <a:pPr>
              <a:defRPr>
                <a:solidFill>
                  <a:srgbClr val="FFFFFF"/>
                </a:solidFill>
              </a:defRPr>
            </a:pPr>
            <a:r>
              <a:rPr lang="de-AT" sz="2400" b="1" dirty="0" err="1"/>
              <a:t>Mythic</a:t>
            </a:r>
            <a:r>
              <a:rPr lang="de-AT" sz="2400" b="1" dirty="0"/>
              <a:t> narratives </a:t>
            </a:r>
            <a:r>
              <a:rPr lang="de-AT" sz="2400" b="1" dirty="0" err="1"/>
              <a:t>are</a:t>
            </a:r>
            <a:r>
              <a:rPr lang="de-AT" sz="2400" b="1" dirty="0"/>
              <a:t> </a:t>
            </a:r>
            <a:r>
              <a:rPr lang="de-AT" sz="2400" b="1" dirty="0" err="1"/>
              <a:t>based</a:t>
            </a:r>
            <a:r>
              <a:rPr lang="de-AT" sz="2400" b="1" dirty="0"/>
              <a:t> on a </a:t>
            </a:r>
            <a:r>
              <a:rPr lang="de-AT" sz="2400" b="1" dirty="0" err="1"/>
              <a:t>model</a:t>
            </a:r>
            <a:r>
              <a:rPr lang="de-AT" sz="2400" b="1" dirty="0"/>
              <a:t> </a:t>
            </a:r>
            <a:r>
              <a:rPr lang="de-AT" sz="2400" b="1" dirty="0" err="1"/>
              <a:t>of</a:t>
            </a:r>
            <a:r>
              <a:rPr lang="de-AT" sz="2400" b="1" dirty="0"/>
              <a:t> </a:t>
            </a:r>
            <a:r>
              <a:rPr lang="de-AT" sz="2400" b="1" dirty="0" err="1"/>
              <a:t>the</a:t>
            </a:r>
            <a:r>
              <a:rPr lang="de-AT" sz="2400" b="1" dirty="0"/>
              <a:t> human </a:t>
            </a:r>
            <a:r>
              <a:rPr lang="de-AT" sz="2400" b="1" dirty="0" err="1"/>
              <a:t>psyche</a:t>
            </a:r>
            <a:r>
              <a:rPr lang="de-AT" sz="2400" b="1" dirty="0"/>
              <a:t>“ (</a:t>
            </a:r>
            <a:r>
              <a:rPr lang="de-AT" sz="2400" b="1" dirty="0" err="1"/>
              <a:t>Bonnett</a:t>
            </a:r>
            <a:r>
              <a:rPr lang="de-AT" sz="2400" b="1" dirty="0"/>
              <a:t>, 2006)</a:t>
            </a:r>
          </a:p>
          <a:p>
            <a:pPr>
              <a:defRPr>
                <a:solidFill>
                  <a:srgbClr val="FFFFFF"/>
                </a:solidFill>
              </a:defRPr>
            </a:pPr>
            <a:endParaRPr lang="de-AT" sz="2400" b="1" dirty="0"/>
          </a:p>
          <a:p>
            <a:pPr>
              <a:defRPr>
                <a:solidFill>
                  <a:srgbClr val="FFFFFF"/>
                </a:solidFill>
              </a:defRPr>
            </a:pPr>
            <a:r>
              <a:rPr lang="de-AT" sz="2400" b="1" dirty="0"/>
              <a:t>“</a:t>
            </a:r>
            <a:r>
              <a:rPr lang="de-AT" sz="2400" b="1" dirty="0" err="1"/>
              <a:t>Their</a:t>
            </a:r>
            <a:r>
              <a:rPr lang="de-AT" sz="2400" b="1" dirty="0"/>
              <a:t> </a:t>
            </a:r>
            <a:r>
              <a:rPr lang="de-AT" sz="2400" b="1" dirty="0" err="1"/>
              <a:t>true</a:t>
            </a:r>
            <a:r>
              <a:rPr lang="de-AT" sz="2400" b="1" dirty="0"/>
              <a:t> </a:t>
            </a:r>
            <a:r>
              <a:rPr lang="de-AT" sz="2400" b="1" dirty="0" err="1"/>
              <a:t>meaning</a:t>
            </a:r>
            <a:r>
              <a:rPr lang="de-AT" sz="2400" b="1" dirty="0"/>
              <a:t> </a:t>
            </a:r>
            <a:r>
              <a:rPr lang="de-AT" sz="2400" b="1" dirty="0" err="1"/>
              <a:t>is</a:t>
            </a:r>
            <a:r>
              <a:rPr lang="de-AT" sz="2400" b="1" dirty="0"/>
              <a:t> </a:t>
            </a:r>
            <a:r>
              <a:rPr lang="de-AT" sz="2400" b="1" dirty="0" err="1"/>
              <a:t>understood</a:t>
            </a:r>
            <a:r>
              <a:rPr lang="de-AT" sz="2400" b="1" dirty="0"/>
              <a:t> </a:t>
            </a:r>
            <a:r>
              <a:rPr lang="de-AT" sz="2400" b="1" dirty="0" err="1"/>
              <a:t>as</a:t>
            </a:r>
            <a:r>
              <a:rPr lang="de-AT" sz="2400" b="1" dirty="0"/>
              <a:t> internal </a:t>
            </a:r>
            <a:r>
              <a:rPr lang="de-AT" sz="2400" b="1" dirty="0" err="1"/>
              <a:t>processes</a:t>
            </a:r>
            <a:r>
              <a:rPr lang="de-AT" sz="2400" b="1" dirty="0"/>
              <a:t>“ (</a:t>
            </a:r>
            <a:r>
              <a:rPr lang="de-AT" sz="2400" b="1" dirty="0" err="1"/>
              <a:t>Kirmayer</a:t>
            </a:r>
            <a:r>
              <a:rPr lang="de-AT" sz="2400" b="1" dirty="0"/>
              <a:t>, 1999)</a:t>
            </a:r>
          </a:p>
          <a:p>
            <a:pPr>
              <a:defRPr>
                <a:solidFill>
                  <a:srgbClr val="FFFFFF"/>
                </a:solidFill>
              </a:defRPr>
            </a:pPr>
            <a:endParaRPr lang="de-AT" sz="2400" b="1" dirty="0"/>
          </a:p>
          <a:p>
            <a:pPr>
              <a:defRPr>
                <a:solidFill>
                  <a:srgbClr val="FFFFFF"/>
                </a:solidFill>
              </a:defRPr>
            </a:pPr>
            <a:r>
              <a:rPr lang="de-AT" sz="2400" b="1" dirty="0" err="1"/>
              <a:t>Myth</a:t>
            </a:r>
            <a:r>
              <a:rPr lang="de-AT" sz="2400" b="1" dirty="0"/>
              <a:t> </a:t>
            </a:r>
            <a:r>
              <a:rPr lang="de-AT" sz="2400" b="1" dirty="0" err="1"/>
              <a:t>speaks</a:t>
            </a:r>
            <a:r>
              <a:rPr lang="de-AT" sz="2400" b="1" dirty="0"/>
              <a:t> </a:t>
            </a:r>
            <a:r>
              <a:rPr lang="de-AT" sz="2400" b="1" dirty="0" err="1"/>
              <a:t>the</a:t>
            </a:r>
            <a:r>
              <a:rPr lang="de-AT" sz="2400" b="1" dirty="0"/>
              <a:t> </a:t>
            </a:r>
            <a:r>
              <a:rPr lang="de-AT" sz="2400" b="1" dirty="0" err="1"/>
              <a:t>language</a:t>
            </a:r>
            <a:r>
              <a:rPr lang="de-AT" sz="2400" b="1" dirty="0"/>
              <a:t> </a:t>
            </a:r>
            <a:r>
              <a:rPr lang="de-AT" sz="2400" b="1" dirty="0" err="1"/>
              <a:t>of</a:t>
            </a:r>
            <a:r>
              <a:rPr lang="de-AT" sz="2400" b="1" dirty="0"/>
              <a:t> </a:t>
            </a:r>
            <a:r>
              <a:rPr lang="de-AT" sz="2400" b="1" dirty="0" err="1"/>
              <a:t>the</a:t>
            </a:r>
            <a:r>
              <a:rPr lang="de-AT" sz="2400" b="1" dirty="0"/>
              <a:t> </a:t>
            </a:r>
            <a:r>
              <a:rPr lang="de-AT" sz="2400" b="1" dirty="0" err="1"/>
              <a:t>Unconscious</a:t>
            </a:r>
            <a:r>
              <a:rPr lang="de-AT" sz="2400" b="1" dirty="0"/>
              <a:t> </a:t>
            </a:r>
            <a:r>
              <a:rPr lang="de-AT" sz="2400" b="1" dirty="0" err="1"/>
              <a:t>through</a:t>
            </a:r>
            <a:r>
              <a:rPr lang="de-AT" sz="2400" b="1" dirty="0"/>
              <a:t> </a:t>
            </a:r>
            <a:r>
              <a:rPr lang="de-AT" sz="2400" b="1" dirty="0" err="1"/>
              <a:t>symbolism</a:t>
            </a:r>
            <a:r>
              <a:rPr lang="de-AT" sz="2400" b="1" dirty="0"/>
              <a:t> </a:t>
            </a:r>
            <a:r>
              <a:rPr lang="de-AT" sz="2400" b="1" dirty="0" err="1"/>
              <a:t>and</a:t>
            </a:r>
            <a:r>
              <a:rPr lang="de-AT" sz="2400" b="1" dirty="0"/>
              <a:t> </a:t>
            </a:r>
            <a:r>
              <a:rPr lang="de-AT" sz="2400" b="1" dirty="0" err="1"/>
              <a:t>imagery</a:t>
            </a:r>
            <a:endParaRPr sz="2400" b="1" dirty="0"/>
          </a:p>
        </p:txBody>
      </p:sp>
      <p:sp>
        <p:nvSpPr>
          <p:cNvPr id="2" name="Rectangle 1">
            <a:extLst>
              <a:ext uri="{FF2B5EF4-FFF2-40B4-BE49-F238E27FC236}">
                <a16:creationId xmlns:a16="http://schemas.microsoft.com/office/drawing/2014/main" id="{3D3FCC81-EEA5-C549-93E7-A62953EC1919}"/>
              </a:ext>
            </a:extLst>
          </p:cNvPr>
          <p:cNvSpPr/>
          <p:nvPr/>
        </p:nvSpPr>
        <p:spPr>
          <a:xfrm>
            <a:off x="2604304" y="0"/>
            <a:ext cx="4687747" cy="6858000"/>
          </a:xfrm>
          <a:prstGeom prst="rect">
            <a:avLst/>
          </a:prstGeom>
          <a:gradFill>
            <a:gsLst>
              <a:gs pos="100000">
                <a:schemeClr val="dk1"/>
              </a:gs>
              <a:gs pos="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E97AA4F-66A3-D14D-AB4F-C5199BAF23D3}"/>
              </a:ext>
            </a:extLst>
          </p:cNvPr>
          <p:cNvPicPr>
            <a:picLocks noChangeAspect="1"/>
          </p:cNvPicPr>
          <p:nvPr/>
        </p:nvPicPr>
        <p:blipFill>
          <a:blip r:embed="rId3"/>
          <a:stretch>
            <a:fillRect/>
          </a:stretch>
        </p:blipFill>
        <p:spPr>
          <a:xfrm>
            <a:off x="0" y="405115"/>
            <a:ext cx="7555786" cy="5660020"/>
          </a:xfrm>
          <a:prstGeom prst="rect">
            <a:avLst/>
          </a:prstGeom>
        </p:spPr>
      </p:pic>
    </p:spTree>
    <p:extLst>
      <p:ext uri="{BB962C8B-B14F-4D97-AF65-F5344CB8AC3E}">
        <p14:creationId xmlns:p14="http://schemas.microsoft.com/office/powerpoint/2010/main" val="41335907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5673-54E5-1C48-8244-C27EDAE38B06}"/>
              </a:ext>
            </a:extLst>
          </p:cNvPr>
          <p:cNvSpPr>
            <a:spLocks noGrp="1"/>
          </p:cNvSpPr>
          <p:nvPr>
            <p:ph type="title"/>
          </p:nvPr>
        </p:nvSpPr>
        <p:spPr/>
        <p:txBody>
          <a:bodyPr/>
          <a:lstStyle/>
          <a:p>
            <a:r>
              <a:rPr lang="en-US" dirty="0"/>
              <a:t>Today’s Talk</a:t>
            </a:r>
          </a:p>
        </p:txBody>
      </p:sp>
      <p:sp>
        <p:nvSpPr>
          <p:cNvPr id="3" name="Content Placeholder 2">
            <a:extLst>
              <a:ext uri="{FF2B5EF4-FFF2-40B4-BE49-F238E27FC236}">
                <a16:creationId xmlns:a16="http://schemas.microsoft.com/office/drawing/2014/main" id="{56F5D04D-6432-074B-8D3D-CE344D9CC4D2}"/>
              </a:ext>
            </a:extLst>
          </p:cNvPr>
          <p:cNvSpPr>
            <a:spLocks noGrp="1"/>
          </p:cNvSpPr>
          <p:nvPr>
            <p:ph idx="1"/>
          </p:nvPr>
        </p:nvSpPr>
        <p:spPr/>
        <p:txBody>
          <a:bodyPr/>
          <a:lstStyle/>
          <a:p>
            <a:r>
              <a:rPr lang="en-US" b="1" dirty="0">
                <a:solidFill>
                  <a:srgbClr val="55F5FF"/>
                </a:solidFill>
              </a:rPr>
              <a:t>Part 0</a:t>
            </a:r>
            <a:r>
              <a:rPr lang="en-US" dirty="0"/>
              <a:t>: Background, history, and framing: How did we arrive at this work?</a:t>
            </a:r>
          </a:p>
          <a:p>
            <a:r>
              <a:rPr lang="en-US" b="1" dirty="0">
                <a:solidFill>
                  <a:srgbClr val="55F5FF"/>
                </a:solidFill>
              </a:rPr>
              <a:t>Part 1</a:t>
            </a:r>
            <a:r>
              <a:rPr lang="en-US" dirty="0"/>
              <a:t>: Existential Theming</a:t>
            </a:r>
          </a:p>
          <a:p>
            <a:r>
              <a:rPr lang="en-US" b="1" dirty="0">
                <a:solidFill>
                  <a:srgbClr val="55F5FF"/>
                </a:solidFill>
              </a:rPr>
              <a:t>Part 2</a:t>
            </a:r>
            <a:r>
              <a:rPr lang="en-US" dirty="0"/>
              <a:t>: Myth and Ritual</a:t>
            </a:r>
          </a:p>
          <a:p>
            <a:r>
              <a:rPr lang="en-US" b="1" dirty="0">
                <a:solidFill>
                  <a:srgbClr val="55F5FF"/>
                </a:solidFill>
              </a:rPr>
              <a:t>Part 3</a:t>
            </a:r>
            <a:r>
              <a:rPr lang="en-US" dirty="0"/>
              <a:t>: Experiential Play</a:t>
            </a:r>
          </a:p>
          <a:p>
            <a:r>
              <a:rPr lang="en-US" b="1" dirty="0">
                <a:solidFill>
                  <a:srgbClr val="55F5FF"/>
                </a:solidFill>
              </a:rPr>
              <a:t>DESIGN SPACE MAP</a:t>
            </a:r>
          </a:p>
          <a:p>
            <a:r>
              <a:rPr lang="en-US" b="1" dirty="0">
                <a:solidFill>
                  <a:srgbClr val="55F5FF"/>
                </a:solidFill>
              </a:rPr>
              <a:t>Conclusions &amp; Questions</a:t>
            </a:r>
          </a:p>
        </p:txBody>
      </p:sp>
    </p:spTree>
    <p:extLst>
      <p:ext uri="{BB962C8B-B14F-4D97-AF65-F5344CB8AC3E}">
        <p14:creationId xmlns:p14="http://schemas.microsoft.com/office/powerpoint/2010/main" val="38400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4653651044_de1347a641_b.jpg" descr="4653651044_de1347a641_b.jpg"/>
          <p:cNvPicPr>
            <a:picLocks noGrp="1"/>
          </p:cNvPicPr>
          <p:nvPr>
            <p:ph type="pic" idx="21"/>
          </p:nvPr>
        </p:nvPicPr>
        <p:blipFill>
          <a:blip r:embed="rId3" cstate="screen">
            <a:extLst>
              <a:ext uri="{28A0092B-C50C-407E-A947-70E740481C1C}">
                <a14:useLocalDpi xmlns:a14="http://schemas.microsoft.com/office/drawing/2010/main"/>
              </a:ext>
            </a:extLst>
          </a:blip>
          <a:stretch>
            <a:fillRect/>
          </a:stretch>
        </p:blipFill>
        <p:spPr>
          <a:xfrm>
            <a:off x="7505806" y="1690688"/>
            <a:ext cx="3598664" cy="4009430"/>
          </a:xfrm>
          <a:prstGeom prst="rect">
            <a:avLst/>
          </a:prstGeom>
        </p:spPr>
      </p:pic>
      <p:sp>
        <p:nvSpPr>
          <p:cNvPr id="237" name="myths work through resonance"/>
          <p:cNvSpPr txBox="1">
            <a:spLocks noGrp="1"/>
          </p:cNvSpPr>
          <p:nvPr>
            <p:ph type="title"/>
          </p:nvPr>
        </p:nvSpPr>
        <p:spPr>
          <a:prstGeom prst="rect">
            <a:avLst/>
          </a:prstGeom>
        </p:spPr>
        <p:txBody>
          <a:bodyPr/>
          <a:lstStyle>
            <a:lvl1pPr defTabSz="479044">
              <a:defRPr sz="5904"/>
            </a:lvl1pPr>
          </a:lstStyle>
          <a:p>
            <a:r>
              <a:t>myths work through resonance</a:t>
            </a:r>
          </a:p>
        </p:txBody>
      </p:sp>
      <p:sp>
        <p:nvSpPr>
          <p:cNvPr id="238" name="Jung: “the auditor experiences some of the sensations but is not transformed. Their imaginations are stimulated: they go home and through personal fantasies begin the process of transformation for themselves. (Bonnett, 2006, p.27)"/>
          <p:cNvSpPr txBox="1">
            <a:spLocks noGrp="1"/>
          </p:cNvSpPr>
          <p:nvPr>
            <p:ph type="body" sz="half" idx="1"/>
          </p:nvPr>
        </p:nvSpPr>
        <p:spPr>
          <a:xfrm>
            <a:off x="2553507" y="1690688"/>
            <a:ext cx="4702969" cy="3973711"/>
          </a:xfrm>
          <a:prstGeom prst="rect">
            <a:avLst/>
          </a:prstGeom>
        </p:spPr>
        <p:txBody>
          <a:bodyPr/>
          <a:lstStyle>
            <a:lvl1pPr marL="342518" indent="-342518" defTabSz="543305">
              <a:spcBef>
                <a:spcPts val="2600"/>
              </a:spcBef>
              <a:buBlip>
                <a:blip r:embed="rId4"/>
              </a:buBlip>
              <a:defRPr sz="2790"/>
            </a:lvl1pPr>
          </a:lstStyle>
          <a:p>
            <a:pPr marL="0" indent="0" algn="r">
              <a:buNone/>
            </a:pPr>
            <a:r>
              <a:rPr lang="en-US" dirty="0"/>
              <a:t> </a:t>
            </a:r>
            <a:r>
              <a:rPr dirty="0"/>
              <a:t>Jung: “the auditor experiences some of the sensations but is not transformed. Their imaginations are stimulated: they go home and through personal fantasies begin the process of transformation for themselves.</a:t>
            </a:r>
            <a:r>
              <a:rPr lang="en-US" dirty="0"/>
              <a:t>"</a:t>
            </a:r>
            <a:r>
              <a:rPr dirty="0"/>
              <a:t> (</a:t>
            </a:r>
            <a:r>
              <a:rPr dirty="0" err="1"/>
              <a:t>Bonnett</a:t>
            </a:r>
            <a:r>
              <a:rPr dirty="0"/>
              <a:t>, 2006)</a:t>
            </a:r>
          </a:p>
        </p:txBody>
      </p:sp>
    </p:spTree>
    <p:extLst>
      <p:ext uri="{BB962C8B-B14F-4D97-AF65-F5344CB8AC3E}">
        <p14:creationId xmlns:p14="http://schemas.microsoft.com/office/powerpoint/2010/main" val="30765917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D1374-D5A4-5347-BA89-DA2463E16BB8}"/>
              </a:ext>
            </a:extLst>
          </p:cNvPr>
          <p:cNvSpPr>
            <a:spLocks noGrp="1"/>
          </p:cNvSpPr>
          <p:nvPr>
            <p:ph type="title"/>
          </p:nvPr>
        </p:nvSpPr>
        <p:spPr>
          <a:xfrm>
            <a:off x="839788" y="457200"/>
            <a:ext cx="3932237" cy="1229096"/>
          </a:xfrm>
        </p:spPr>
        <p:txBody>
          <a:bodyPr/>
          <a:lstStyle/>
          <a:p>
            <a:r>
              <a:rPr lang="en-US" b="1" dirty="0"/>
              <a:t>Ritual as Enacted Myth</a:t>
            </a:r>
          </a:p>
        </p:txBody>
      </p:sp>
      <p:sp>
        <p:nvSpPr>
          <p:cNvPr id="4" name="Text Placeholder 3">
            <a:extLst>
              <a:ext uri="{FF2B5EF4-FFF2-40B4-BE49-F238E27FC236}">
                <a16:creationId xmlns:a16="http://schemas.microsoft.com/office/drawing/2014/main" id="{185CCCEC-37BC-F147-BEA6-662A251B9B17}"/>
              </a:ext>
            </a:extLst>
          </p:cNvPr>
          <p:cNvSpPr>
            <a:spLocks noGrp="1"/>
          </p:cNvSpPr>
          <p:nvPr>
            <p:ph type="body" sz="half" idx="2"/>
          </p:nvPr>
        </p:nvSpPr>
        <p:spPr/>
        <p:txBody>
          <a:bodyPr>
            <a:normAutofit lnSpcReduction="10000"/>
          </a:bodyPr>
          <a:lstStyle/>
          <a:p>
            <a:r>
              <a:rPr lang="en-US" sz="2400" dirty="0"/>
              <a:t>Transformative potential of symbolic action</a:t>
            </a:r>
          </a:p>
          <a:p>
            <a:r>
              <a:rPr lang="en-US" sz="2400" dirty="0"/>
              <a:t>Getting a handle on “inner processes” through performance of symbolic actions</a:t>
            </a:r>
          </a:p>
          <a:p>
            <a:pPr marL="285750" indent="-285750">
              <a:buFont typeface="Wingdings" pitchFamily="2" charset="2"/>
              <a:buChar char="à"/>
            </a:pPr>
            <a:r>
              <a:rPr lang="en-US" sz="2400" dirty="0" err="1"/>
              <a:t>Jodorowski</a:t>
            </a:r>
            <a:r>
              <a:rPr lang="en-US" sz="2400" dirty="0"/>
              <a:t>: “</a:t>
            </a:r>
            <a:r>
              <a:rPr lang="en-US" sz="2400" dirty="0" err="1"/>
              <a:t>psychomagic</a:t>
            </a:r>
            <a:r>
              <a:rPr lang="en-US" sz="2400" dirty="0"/>
              <a:t>, poetic acts”</a:t>
            </a:r>
          </a:p>
          <a:p>
            <a:pPr marL="285750" indent="-285750">
              <a:buFont typeface="Wingdings" pitchFamily="2" charset="2"/>
              <a:buChar char="à"/>
            </a:pPr>
            <a:r>
              <a:rPr lang="en-US" sz="2400" dirty="0"/>
              <a:t>Game Mechanics as symbolic enactments of inner processes</a:t>
            </a:r>
          </a:p>
          <a:p>
            <a:endParaRPr lang="en-US" dirty="0"/>
          </a:p>
          <a:p>
            <a:endParaRPr lang="en-US" dirty="0"/>
          </a:p>
        </p:txBody>
      </p:sp>
      <p:pic>
        <p:nvPicPr>
          <p:cNvPr id="9" name="Content Placeholder 8">
            <a:extLst>
              <a:ext uri="{FF2B5EF4-FFF2-40B4-BE49-F238E27FC236}">
                <a16:creationId xmlns:a16="http://schemas.microsoft.com/office/drawing/2014/main" id="{A39AFFE5-203F-0748-883C-7932F479D656}"/>
              </a:ext>
            </a:extLst>
          </p:cNvPr>
          <p:cNvPicPr>
            <a:picLocks noGrp="1" noChangeAspect="1"/>
          </p:cNvPicPr>
          <p:nvPr>
            <p:ph idx="1"/>
          </p:nvPr>
        </p:nvPicPr>
        <p:blipFill>
          <a:blip r:embed="rId2"/>
          <a:stretch>
            <a:fillRect/>
          </a:stretch>
        </p:blipFill>
        <p:spPr>
          <a:xfrm>
            <a:off x="5376902" y="949124"/>
            <a:ext cx="6255655" cy="4919864"/>
          </a:xfrm>
          <a:prstGeom prst="rect">
            <a:avLst/>
          </a:prstGeom>
        </p:spPr>
      </p:pic>
    </p:spTree>
    <p:extLst>
      <p:ext uri="{BB962C8B-B14F-4D97-AF65-F5344CB8AC3E}">
        <p14:creationId xmlns:p14="http://schemas.microsoft.com/office/powerpoint/2010/main" val="67669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BE35F-345D-A349-A5E6-D4765654BF1C}"/>
              </a:ext>
            </a:extLst>
          </p:cNvPr>
          <p:cNvSpPr>
            <a:spLocks noGrp="1"/>
          </p:cNvSpPr>
          <p:nvPr>
            <p:ph type="ctrTitle"/>
          </p:nvPr>
        </p:nvSpPr>
        <p:spPr/>
        <p:txBody>
          <a:bodyPr/>
          <a:lstStyle/>
          <a:p>
            <a:pPr algn="l"/>
            <a:r>
              <a:rPr lang="en-US" b="1" dirty="0">
                <a:solidFill>
                  <a:srgbClr val="55F5FF"/>
                </a:solidFill>
              </a:rPr>
              <a:t>Part 3</a:t>
            </a:r>
          </a:p>
        </p:txBody>
      </p:sp>
      <p:sp>
        <p:nvSpPr>
          <p:cNvPr id="5" name="Subtitle 4">
            <a:extLst>
              <a:ext uri="{FF2B5EF4-FFF2-40B4-BE49-F238E27FC236}">
                <a16:creationId xmlns:a16="http://schemas.microsoft.com/office/drawing/2014/main" id="{74D76B95-2299-0A40-88D1-CABDEE4AF3DF}"/>
              </a:ext>
            </a:extLst>
          </p:cNvPr>
          <p:cNvSpPr>
            <a:spLocks noGrp="1"/>
          </p:cNvSpPr>
          <p:nvPr>
            <p:ph type="subTitle" idx="1"/>
          </p:nvPr>
        </p:nvSpPr>
        <p:spPr/>
        <p:txBody>
          <a:bodyPr/>
          <a:lstStyle/>
          <a:p>
            <a:pPr algn="l"/>
            <a:r>
              <a:rPr lang="en-US" dirty="0"/>
              <a:t>Experiential Play</a:t>
            </a:r>
          </a:p>
        </p:txBody>
      </p:sp>
    </p:spTree>
    <p:extLst>
      <p:ext uri="{BB962C8B-B14F-4D97-AF65-F5344CB8AC3E}">
        <p14:creationId xmlns:p14="http://schemas.microsoft.com/office/powerpoint/2010/main" val="2584830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r, light&#10;&#10;Description automatically generated">
            <a:extLst>
              <a:ext uri="{FF2B5EF4-FFF2-40B4-BE49-F238E27FC236}">
                <a16:creationId xmlns:a16="http://schemas.microsoft.com/office/drawing/2014/main" id="{5DC4956B-D896-4443-8A88-83D4716A3F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708" y="0"/>
            <a:ext cx="12164291" cy="5029200"/>
          </a:xfrm>
          <a:prstGeom prst="rect">
            <a:avLst/>
          </a:prstGeom>
        </p:spPr>
      </p:pic>
      <p:sp>
        <p:nvSpPr>
          <p:cNvPr id="4" name="Rectangle 3">
            <a:extLst>
              <a:ext uri="{FF2B5EF4-FFF2-40B4-BE49-F238E27FC236}">
                <a16:creationId xmlns:a16="http://schemas.microsoft.com/office/drawing/2014/main" id="{CC71FD8D-9931-EE49-854F-9155060B45D5}"/>
              </a:ext>
            </a:extLst>
          </p:cNvPr>
          <p:cNvSpPr/>
          <p:nvPr/>
        </p:nvSpPr>
        <p:spPr>
          <a:xfrm>
            <a:off x="0" y="152401"/>
            <a:ext cx="12192000" cy="4876800"/>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FFFF4-32FC-8647-9117-943E0402FFF6}"/>
              </a:ext>
            </a:extLst>
          </p:cNvPr>
          <p:cNvSpPr>
            <a:spLocks noGrp="1"/>
          </p:cNvSpPr>
          <p:nvPr>
            <p:ph type="title"/>
          </p:nvPr>
        </p:nvSpPr>
        <p:spPr>
          <a:xfrm>
            <a:off x="685800" y="1189037"/>
            <a:ext cx="10515600" cy="1325563"/>
          </a:xfrm>
        </p:spPr>
        <p:txBody>
          <a:bodyPr/>
          <a:lstStyle/>
          <a:p>
            <a:r>
              <a:rPr lang="en-US" dirty="0"/>
              <a:t>3: EXPERIENTIAL – “WHAT YOU PLAY IS WHAT YOU GET”</a:t>
            </a:r>
          </a:p>
        </p:txBody>
      </p:sp>
      <p:sp>
        <p:nvSpPr>
          <p:cNvPr id="3" name="Content Placeholder 2">
            <a:extLst>
              <a:ext uri="{FF2B5EF4-FFF2-40B4-BE49-F238E27FC236}">
                <a16:creationId xmlns:a16="http://schemas.microsoft.com/office/drawing/2014/main" id="{91C7C55F-F93A-DE4A-940F-D7B5432E5CB6}"/>
              </a:ext>
            </a:extLst>
          </p:cNvPr>
          <p:cNvSpPr>
            <a:spLocks noGrp="1"/>
          </p:cNvSpPr>
          <p:nvPr>
            <p:ph idx="1"/>
          </p:nvPr>
        </p:nvSpPr>
        <p:spPr>
          <a:xfrm>
            <a:off x="685800" y="2727960"/>
            <a:ext cx="10820400" cy="3209702"/>
          </a:xfrm>
        </p:spPr>
        <p:txBody>
          <a:bodyPr>
            <a:normAutofit fontScale="92500" lnSpcReduction="20000"/>
          </a:bodyPr>
          <a:lstStyle/>
          <a:p>
            <a:pPr marL="0" indent="0">
              <a:buNone/>
            </a:pPr>
            <a:r>
              <a:rPr lang="en-US" dirty="0"/>
              <a:t>When we refer to </a:t>
            </a:r>
            <a:r>
              <a:rPr lang="en-US" i="1" dirty="0"/>
              <a:t>experiential</a:t>
            </a:r>
            <a:r>
              <a:rPr lang="en-US" dirty="0"/>
              <a:t> design, we mean the entire contextual experience of playing a game, and the interpretation of the experience by the player directly in the context of the experience itself.  This kind of ‘what you do is what you get’ game is of increasing interest in the field, and in this manner is essentially an ‘experientially educational’ game (Phelps, Wagner, and </a:t>
            </a:r>
            <a:r>
              <a:rPr lang="en-US" dirty="0" err="1"/>
              <a:t>Moger</a:t>
            </a:r>
            <a:r>
              <a:rPr lang="en-US" dirty="0"/>
              <a:t>, 2020). </a:t>
            </a:r>
          </a:p>
          <a:p>
            <a:pPr marL="0" indent="0">
              <a:buNone/>
            </a:pPr>
            <a:endParaRPr lang="en-US" b="1" dirty="0"/>
          </a:p>
          <a:p>
            <a:pPr marL="0" indent="0">
              <a:buNone/>
            </a:pPr>
            <a:r>
              <a:rPr lang="en-US" b="1" dirty="0"/>
              <a:t>Players can gain an understanding of, and empathy for, a given scenario or subject matter merely through the act of playing it, and specifically through the act of </a:t>
            </a:r>
            <a:r>
              <a:rPr lang="en-US" b="1" i="1" dirty="0"/>
              <a:t>interacting </a:t>
            </a:r>
            <a:r>
              <a:rPr lang="en-US" b="1" dirty="0"/>
              <a:t>with it. </a:t>
            </a:r>
            <a:r>
              <a:rPr lang="en-US" dirty="0"/>
              <a:t>(Phelps, 2020)</a:t>
            </a:r>
          </a:p>
        </p:txBody>
      </p:sp>
    </p:spTree>
    <p:extLst>
      <p:ext uri="{BB962C8B-B14F-4D97-AF65-F5344CB8AC3E}">
        <p14:creationId xmlns:p14="http://schemas.microsoft.com/office/powerpoint/2010/main" val="30210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97592FD-08D1-0144-83D3-D600096D2D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334000"/>
          </a:xfrm>
          <a:prstGeom prst="rect">
            <a:avLst/>
          </a:prstGeom>
        </p:spPr>
      </p:pic>
      <p:sp>
        <p:nvSpPr>
          <p:cNvPr id="6" name="Rectangle 5">
            <a:extLst>
              <a:ext uri="{FF2B5EF4-FFF2-40B4-BE49-F238E27FC236}">
                <a16:creationId xmlns:a16="http://schemas.microsoft.com/office/drawing/2014/main" id="{75B6696D-CDEA-B44B-AB8F-C67C144A21F5}"/>
              </a:ext>
            </a:extLst>
          </p:cNvPr>
          <p:cNvSpPr/>
          <p:nvPr/>
        </p:nvSpPr>
        <p:spPr>
          <a:xfrm>
            <a:off x="0" y="0"/>
            <a:ext cx="12192000" cy="5410201"/>
          </a:xfrm>
          <a:prstGeom prst="rect">
            <a:avLst/>
          </a:prstGeom>
          <a:gradFill>
            <a:gsLst>
              <a:gs pos="885">
                <a:schemeClr val="bg1">
                  <a:alpha val="6800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82388-2803-EA4B-8C30-2AA048BC73C3}"/>
              </a:ext>
            </a:extLst>
          </p:cNvPr>
          <p:cNvSpPr>
            <a:spLocks noGrp="1"/>
          </p:cNvSpPr>
          <p:nvPr>
            <p:ph type="title"/>
          </p:nvPr>
        </p:nvSpPr>
        <p:spPr>
          <a:xfrm>
            <a:off x="2895600" y="838200"/>
            <a:ext cx="8610600" cy="1293028"/>
          </a:xfrm>
        </p:spPr>
        <p:txBody>
          <a:bodyPr>
            <a:normAutofit fontScale="90000"/>
          </a:bodyPr>
          <a:lstStyle/>
          <a:p>
            <a:r>
              <a:rPr lang="en-US" dirty="0"/>
              <a:t>AS HUMANS, WE BRING OURSELVES TO OUR EXPERIENCES</a:t>
            </a:r>
          </a:p>
        </p:txBody>
      </p:sp>
      <p:sp>
        <p:nvSpPr>
          <p:cNvPr id="3" name="Content Placeholder 2">
            <a:extLst>
              <a:ext uri="{FF2B5EF4-FFF2-40B4-BE49-F238E27FC236}">
                <a16:creationId xmlns:a16="http://schemas.microsoft.com/office/drawing/2014/main" id="{2D26F8C2-7F48-3B4D-8FDC-7DF66B97091A}"/>
              </a:ext>
            </a:extLst>
          </p:cNvPr>
          <p:cNvSpPr>
            <a:spLocks noGrp="1"/>
          </p:cNvSpPr>
          <p:nvPr>
            <p:ph idx="1"/>
          </p:nvPr>
        </p:nvSpPr>
        <p:spPr>
          <a:xfrm>
            <a:off x="3408218" y="2155371"/>
            <a:ext cx="8077200" cy="3962402"/>
          </a:xfrm>
        </p:spPr>
        <p:txBody>
          <a:bodyPr>
            <a:normAutofit fontScale="92500" lnSpcReduction="10000"/>
          </a:bodyPr>
          <a:lstStyle/>
          <a:p>
            <a:pPr marL="0" indent="0">
              <a:buNone/>
            </a:pPr>
            <a:r>
              <a:rPr lang="en-US" dirty="0"/>
              <a:t>A large part of games’ transformative potential thus remains either unrealized or invisible (Paolo </a:t>
            </a:r>
            <a:r>
              <a:rPr lang="en-US" dirty="0" err="1"/>
              <a:t>Pedercini</a:t>
            </a:r>
            <a:r>
              <a:rPr lang="en-US" dirty="0"/>
              <a:t>, 2014). But how can we intentionally design for personal transformation without pre-determining the kind of change the game should ignite or seeks to impose upon its players? How can we facilitate profound, organic inner shifts through our designs that allow players to “respond to them of themselves, with recognition, uncoerced[?]” (Campbell 1991).</a:t>
            </a:r>
          </a:p>
          <a:p>
            <a:pPr marL="0" indent="0">
              <a:buNone/>
            </a:pPr>
            <a:endParaRPr lang="en-US" dirty="0"/>
          </a:p>
          <a:p>
            <a:pPr marL="0" indent="0">
              <a:buNone/>
            </a:pPr>
            <a:r>
              <a:rPr lang="en-US" b="1" dirty="0"/>
              <a:t>GAMES ARE NOT JUST COMPLEX SYSTEMS | MECHANICS</a:t>
            </a:r>
          </a:p>
        </p:txBody>
      </p:sp>
      <p:sp>
        <p:nvSpPr>
          <p:cNvPr id="7" name="Rectangle 6">
            <a:extLst>
              <a:ext uri="{FF2B5EF4-FFF2-40B4-BE49-F238E27FC236}">
                <a16:creationId xmlns:a16="http://schemas.microsoft.com/office/drawing/2014/main" id="{E567EA06-7D88-C443-A238-41B549D171C6}"/>
              </a:ext>
            </a:extLst>
          </p:cNvPr>
          <p:cNvSpPr/>
          <p:nvPr/>
        </p:nvSpPr>
        <p:spPr>
          <a:xfrm>
            <a:off x="0" y="1698172"/>
            <a:ext cx="3276600" cy="344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700" dirty="0"/>
              <a:t>KNOWLEDGE OF A SYSTEM IS NOT EMPATHY</a:t>
            </a:r>
          </a:p>
          <a:p>
            <a:pPr algn="r"/>
            <a:r>
              <a:rPr lang="en-US" sz="2700" dirty="0"/>
              <a:t>AND DOES NOT PRESUPPOSE TRANSFORMATION</a:t>
            </a:r>
          </a:p>
        </p:txBody>
      </p:sp>
    </p:spTree>
    <p:extLst>
      <p:ext uri="{BB962C8B-B14F-4D97-AF65-F5344CB8AC3E}">
        <p14:creationId xmlns:p14="http://schemas.microsoft.com/office/powerpoint/2010/main" val="2203642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C3AB-513C-BB45-835B-658449CC6612}"/>
              </a:ext>
            </a:extLst>
          </p:cNvPr>
          <p:cNvSpPr>
            <a:spLocks noGrp="1"/>
          </p:cNvSpPr>
          <p:nvPr>
            <p:ph type="title"/>
          </p:nvPr>
        </p:nvSpPr>
        <p:spPr>
          <a:xfrm>
            <a:off x="1193800" y="455615"/>
            <a:ext cx="10312400" cy="1293028"/>
          </a:xfrm>
        </p:spPr>
        <p:txBody>
          <a:bodyPr>
            <a:normAutofit fontScale="90000"/>
          </a:bodyPr>
          <a:lstStyle/>
          <a:p>
            <a:r>
              <a:rPr lang="en-US" b="1" dirty="0">
                <a:solidFill>
                  <a:srgbClr val="55F5FF"/>
                </a:solidFill>
              </a:rPr>
              <a:t>DESIGN SPACE MAP</a:t>
            </a:r>
            <a:br>
              <a:rPr lang="en-US" dirty="0"/>
            </a:br>
            <a:r>
              <a:rPr lang="en-US" dirty="0"/>
              <a:t>Mapping a design space for </a:t>
            </a:r>
            <a:r>
              <a:rPr lang="en-US" b="1" dirty="0">
                <a:solidFill>
                  <a:srgbClr val="55F5FF"/>
                </a:solidFill>
              </a:rPr>
              <a:t>games of the soul</a:t>
            </a:r>
          </a:p>
        </p:txBody>
      </p:sp>
      <p:pic>
        <p:nvPicPr>
          <p:cNvPr id="5" name="Picture 4" descr="A picture containing game&#10;&#10;Description automatically generated">
            <a:extLst>
              <a:ext uri="{FF2B5EF4-FFF2-40B4-BE49-F238E27FC236}">
                <a16:creationId xmlns:a16="http://schemas.microsoft.com/office/drawing/2014/main" id="{7BFF3785-1B96-A54F-82A8-D7ABE41CCC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78570"/>
            <a:ext cx="12192000" cy="3460230"/>
          </a:xfrm>
          <a:prstGeom prst="rect">
            <a:avLst/>
          </a:prstGeom>
        </p:spPr>
      </p:pic>
      <p:sp>
        <p:nvSpPr>
          <p:cNvPr id="4" name="Content Placeholder 2">
            <a:extLst>
              <a:ext uri="{FF2B5EF4-FFF2-40B4-BE49-F238E27FC236}">
                <a16:creationId xmlns:a16="http://schemas.microsoft.com/office/drawing/2014/main" id="{1DAA6B5B-4D17-4647-90E8-B4A5206DBE3B}"/>
              </a:ext>
            </a:extLst>
          </p:cNvPr>
          <p:cNvSpPr>
            <a:spLocks noGrp="1"/>
          </p:cNvSpPr>
          <p:nvPr>
            <p:ph idx="1"/>
          </p:nvPr>
        </p:nvSpPr>
        <p:spPr>
          <a:xfrm>
            <a:off x="2819400" y="5759969"/>
            <a:ext cx="4267200" cy="381000"/>
          </a:xfrm>
        </p:spPr>
        <p:txBody>
          <a:bodyPr>
            <a:normAutofit fontScale="70000" lnSpcReduction="20000"/>
          </a:bodyPr>
          <a:lstStyle/>
          <a:p>
            <a:pPr marL="0" indent="0">
              <a:buNone/>
            </a:pPr>
            <a:r>
              <a:rPr lang="en-US" dirty="0"/>
              <a:t>(Rusch &amp; Phelps, DiGRA 2020, 2022)</a:t>
            </a:r>
          </a:p>
        </p:txBody>
      </p:sp>
    </p:spTree>
    <p:extLst>
      <p:ext uri="{BB962C8B-B14F-4D97-AF65-F5344CB8AC3E}">
        <p14:creationId xmlns:p14="http://schemas.microsoft.com/office/powerpoint/2010/main" val="203741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3B60-1350-6AC3-336D-057BC65473F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252D090-F6C2-7E60-6C96-FC8A95E6FA6F}"/>
              </a:ext>
            </a:extLst>
          </p:cNvPr>
          <p:cNvPicPr>
            <a:picLocks noChangeAspect="1"/>
          </p:cNvPicPr>
          <p:nvPr/>
        </p:nvPicPr>
        <p:blipFill rotWithShape="1">
          <a:blip r:embed="rId2"/>
          <a:srcRect t="10386" b="16544"/>
          <a:stretch/>
        </p:blipFill>
        <p:spPr>
          <a:xfrm>
            <a:off x="0" y="1"/>
            <a:ext cx="12192000" cy="5906812"/>
          </a:xfrm>
          <a:prstGeom prst="rect">
            <a:avLst/>
          </a:prstGeom>
        </p:spPr>
      </p:pic>
      <p:cxnSp>
        <p:nvCxnSpPr>
          <p:cNvPr id="6" name="Straight Connector 5">
            <a:extLst>
              <a:ext uri="{FF2B5EF4-FFF2-40B4-BE49-F238E27FC236}">
                <a16:creationId xmlns:a16="http://schemas.microsoft.com/office/drawing/2014/main" id="{FD78B559-27F0-BEF0-44F7-0C7880F65F43}"/>
              </a:ext>
            </a:extLst>
          </p:cNvPr>
          <p:cNvCxnSpPr/>
          <p:nvPr/>
        </p:nvCxnSpPr>
        <p:spPr>
          <a:xfrm>
            <a:off x="0" y="5906814"/>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24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8AE4-5168-9CA6-BEDC-2B393B2DAC6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AE81DEF-A12D-9DFC-1E55-59F38BB058C4}"/>
              </a:ext>
            </a:extLst>
          </p:cNvPr>
          <p:cNvPicPr>
            <a:picLocks noChangeAspect="1"/>
          </p:cNvPicPr>
          <p:nvPr/>
        </p:nvPicPr>
        <p:blipFill rotWithShape="1">
          <a:blip r:embed="rId3"/>
          <a:srcRect t="4555" b="8667"/>
          <a:stretch/>
        </p:blipFill>
        <p:spPr>
          <a:xfrm>
            <a:off x="0" y="1"/>
            <a:ext cx="12192000" cy="5948378"/>
          </a:xfrm>
          <a:prstGeom prst="rect">
            <a:avLst/>
          </a:prstGeom>
        </p:spPr>
      </p:pic>
      <p:cxnSp>
        <p:nvCxnSpPr>
          <p:cNvPr id="5" name="Straight Connector 4">
            <a:extLst>
              <a:ext uri="{FF2B5EF4-FFF2-40B4-BE49-F238E27FC236}">
                <a16:creationId xmlns:a16="http://schemas.microsoft.com/office/drawing/2014/main" id="{1CAB7123-D605-3155-46AB-93F6950DA313}"/>
              </a:ext>
            </a:extLst>
          </p:cNvPr>
          <p:cNvCxnSpPr/>
          <p:nvPr/>
        </p:nvCxnSpPr>
        <p:spPr>
          <a:xfrm>
            <a:off x="0" y="594837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EBD95C5-ACB8-F45E-C06E-D01FCB012ED0}"/>
              </a:ext>
            </a:extLst>
          </p:cNvPr>
          <p:cNvPicPr>
            <a:picLocks noChangeAspect="1"/>
          </p:cNvPicPr>
          <p:nvPr/>
        </p:nvPicPr>
        <p:blipFill>
          <a:blip r:embed="rId4"/>
          <a:stretch>
            <a:fillRect/>
          </a:stretch>
        </p:blipFill>
        <p:spPr>
          <a:xfrm>
            <a:off x="237259" y="3810448"/>
            <a:ext cx="1877291" cy="2503055"/>
          </a:xfrm>
          <a:prstGeom prst="rect">
            <a:avLst/>
          </a:prstGeom>
          <a:ln w="25400">
            <a:solidFill>
              <a:schemeClr val="lt1"/>
            </a:solidFill>
          </a:ln>
        </p:spPr>
      </p:pic>
    </p:spTree>
    <p:extLst>
      <p:ext uri="{BB962C8B-B14F-4D97-AF65-F5344CB8AC3E}">
        <p14:creationId xmlns:p14="http://schemas.microsoft.com/office/powerpoint/2010/main" val="300302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0" y="-1"/>
            <a:ext cx="12192000" cy="5417127"/>
          </a:xfrm>
        </p:spPr>
      </p:pic>
      <p:cxnSp>
        <p:nvCxnSpPr>
          <p:cNvPr id="6" name="Straight Connector 5">
            <a:extLst>
              <a:ext uri="{FF2B5EF4-FFF2-40B4-BE49-F238E27FC236}">
                <a16:creationId xmlns:a16="http://schemas.microsoft.com/office/drawing/2014/main" id="{095B1FB3-6C0C-B56B-EEAD-631786B2A763}"/>
              </a:ext>
            </a:extLst>
          </p:cNvPr>
          <p:cNvCxnSpPr/>
          <p:nvPr/>
        </p:nvCxnSpPr>
        <p:spPr>
          <a:xfrm>
            <a:off x="0" y="542190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960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3902C-72E4-4957-829F-8950B7E622CF}"/>
              </a:ext>
            </a:extLst>
          </p:cNvPr>
          <p:cNvSpPr/>
          <p:nvPr/>
        </p:nvSpPr>
        <p:spPr>
          <a:xfrm>
            <a:off x="0" y="-1"/>
            <a:ext cx="12192000"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E713F5-7094-48D5-B5FD-BF169E25E7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41"/>
            <a:ext cx="6781800" cy="58043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CC4F275-6CA6-4A3F-B6EE-C98B5C5677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979" y="169847"/>
            <a:ext cx="5193361" cy="1735153"/>
          </a:xfrm>
          <a:prstGeom prst="rect">
            <a:avLst/>
          </a:prstGeom>
        </p:spPr>
      </p:pic>
      <p:pic>
        <p:nvPicPr>
          <p:cNvPr id="10" name="Picture 9" descr="A picture containing text, whiteboard&#10;&#10;Description automatically generated">
            <a:extLst>
              <a:ext uri="{FF2B5EF4-FFF2-40B4-BE49-F238E27FC236}">
                <a16:creationId xmlns:a16="http://schemas.microsoft.com/office/drawing/2014/main" id="{4EA6E5FA-347E-48A8-B188-84D217A1B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6238" y="2057399"/>
            <a:ext cx="5193361" cy="3660809"/>
          </a:xfrm>
          <a:prstGeom prst="rect">
            <a:avLst/>
          </a:prstGeom>
        </p:spPr>
      </p:pic>
    </p:spTree>
    <p:extLst>
      <p:ext uri="{BB962C8B-B14F-4D97-AF65-F5344CB8AC3E}">
        <p14:creationId xmlns:p14="http://schemas.microsoft.com/office/powerpoint/2010/main" val="699763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7D76-3D0B-D04C-A9AC-7C6696A48926}"/>
              </a:ext>
            </a:extLst>
          </p:cNvPr>
          <p:cNvSpPr>
            <a:spLocks noGrp="1"/>
          </p:cNvSpPr>
          <p:nvPr>
            <p:ph type="ctrTitle"/>
          </p:nvPr>
        </p:nvSpPr>
        <p:spPr/>
        <p:txBody>
          <a:bodyPr/>
          <a:lstStyle/>
          <a:p>
            <a:pPr algn="l"/>
            <a:r>
              <a:rPr lang="en-US" b="1" dirty="0">
                <a:solidFill>
                  <a:srgbClr val="55F5FF"/>
                </a:solidFill>
              </a:rPr>
              <a:t>PART 0</a:t>
            </a:r>
          </a:p>
        </p:txBody>
      </p:sp>
      <p:sp>
        <p:nvSpPr>
          <p:cNvPr id="3" name="Subtitle 2">
            <a:extLst>
              <a:ext uri="{FF2B5EF4-FFF2-40B4-BE49-F238E27FC236}">
                <a16:creationId xmlns:a16="http://schemas.microsoft.com/office/drawing/2014/main" id="{6433884B-C4F7-8442-874D-0389982C5D28}"/>
              </a:ext>
            </a:extLst>
          </p:cNvPr>
          <p:cNvSpPr>
            <a:spLocks noGrp="1"/>
          </p:cNvSpPr>
          <p:nvPr>
            <p:ph type="subTitle" idx="1"/>
          </p:nvPr>
        </p:nvSpPr>
        <p:spPr/>
        <p:txBody>
          <a:bodyPr/>
          <a:lstStyle/>
          <a:p>
            <a:pPr algn="l"/>
            <a:r>
              <a:rPr lang="en-US" dirty="0"/>
              <a:t>Background, history, and framing: How did we arrive at this work?</a:t>
            </a:r>
          </a:p>
        </p:txBody>
      </p:sp>
    </p:spTree>
    <p:extLst>
      <p:ext uri="{BB962C8B-B14F-4D97-AF65-F5344CB8AC3E}">
        <p14:creationId xmlns:p14="http://schemas.microsoft.com/office/powerpoint/2010/main" val="484264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CC212-4902-31DB-631F-1D486C835B2F}"/>
              </a:ext>
            </a:extLst>
          </p:cNvPr>
          <p:cNvPicPr>
            <a:picLocks noChangeAspect="1"/>
          </p:cNvPicPr>
          <p:nvPr/>
        </p:nvPicPr>
        <p:blipFill>
          <a:blip r:embed="rId2"/>
          <a:stretch>
            <a:fillRect/>
          </a:stretch>
        </p:blipFill>
        <p:spPr>
          <a:xfrm>
            <a:off x="0" y="904875"/>
            <a:ext cx="12192000" cy="5953125"/>
          </a:xfrm>
          <a:prstGeom prst="rect">
            <a:avLst/>
          </a:prstGeom>
        </p:spPr>
      </p:pic>
    </p:spTree>
    <p:extLst>
      <p:ext uri="{BB962C8B-B14F-4D97-AF65-F5344CB8AC3E}">
        <p14:creationId xmlns:p14="http://schemas.microsoft.com/office/powerpoint/2010/main" val="29329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594E6-CCD0-C044-A41A-332CDD79A3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34" y="-4482"/>
            <a:ext cx="12162865" cy="5747003"/>
          </a:xfrm>
          <a:prstGeom prst="rect">
            <a:avLst/>
          </a:prstGeom>
        </p:spPr>
      </p:pic>
      <p:sp>
        <p:nvSpPr>
          <p:cNvPr id="5" name="Rectangle 4">
            <a:extLst>
              <a:ext uri="{FF2B5EF4-FFF2-40B4-BE49-F238E27FC236}">
                <a16:creationId xmlns:a16="http://schemas.microsoft.com/office/drawing/2014/main" id="{CF13BA7F-2AB7-3446-9A72-65ED936E4376}"/>
              </a:ext>
            </a:extLst>
          </p:cNvPr>
          <p:cNvSpPr/>
          <p:nvPr/>
        </p:nvSpPr>
        <p:spPr>
          <a:xfrm>
            <a:off x="0" y="152400"/>
            <a:ext cx="12192000" cy="5590121"/>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6E884-2DD0-C440-BB76-564B5DE54DC9}"/>
              </a:ext>
            </a:extLst>
          </p:cNvPr>
          <p:cNvSpPr>
            <a:spLocks noGrp="1"/>
          </p:cNvSpPr>
          <p:nvPr>
            <p:ph type="title"/>
          </p:nvPr>
        </p:nvSpPr>
        <p:spPr>
          <a:xfrm>
            <a:off x="394854" y="1701915"/>
            <a:ext cx="10972800" cy="1252460"/>
          </a:xfrm>
        </p:spPr>
        <p:txBody>
          <a:bodyPr>
            <a:normAutofit fontScale="90000"/>
          </a:bodyPr>
          <a:lstStyle/>
          <a:p>
            <a:r>
              <a:rPr lang="en-US" b="1" dirty="0">
                <a:solidFill>
                  <a:srgbClr val="55F5FF"/>
                </a:solidFill>
              </a:rPr>
              <a:t>CONCLUSION</a:t>
            </a:r>
            <a:r>
              <a:rPr lang="en-US" dirty="0"/>
              <a:t>(ISH): WE NEED </a:t>
            </a:r>
            <a:r>
              <a:rPr lang="en-US" b="1" dirty="0">
                <a:solidFill>
                  <a:srgbClr val="55F5FF"/>
                </a:solidFill>
              </a:rPr>
              <a:t>MORE</a:t>
            </a:r>
            <a:r>
              <a:rPr lang="en-US" dirty="0"/>
              <a:t> AND </a:t>
            </a:r>
            <a:r>
              <a:rPr lang="en-US" b="1" dirty="0">
                <a:solidFill>
                  <a:srgbClr val="55F5FF"/>
                </a:solidFill>
              </a:rPr>
              <a:t>BETTER</a:t>
            </a:r>
            <a:r>
              <a:rPr lang="en-US" dirty="0"/>
              <a:t> KINDS OF ’MEANINGFUL’ GAMES / G4C</a:t>
            </a:r>
          </a:p>
        </p:txBody>
      </p:sp>
      <p:sp>
        <p:nvSpPr>
          <p:cNvPr id="3" name="Content Placeholder 2">
            <a:extLst>
              <a:ext uri="{FF2B5EF4-FFF2-40B4-BE49-F238E27FC236}">
                <a16:creationId xmlns:a16="http://schemas.microsoft.com/office/drawing/2014/main" id="{90942EFF-8675-C94A-9E88-209C868C17D9}"/>
              </a:ext>
            </a:extLst>
          </p:cNvPr>
          <p:cNvSpPr>
            <a:spLocks noGrp="1"/>
          </p:cNvSpPr>
          <p:nvPr>
            <p:ph idx="1"/>
          </p:nvPr>
        </p:nvSpPr>
        <p:spPr>
          <a:xfrm>
            <a:off x="471054" y="3111257"/>
            <a:ext cx="10820400" cy="2712134"/>
          </a:xfrm>
        </p:spPr>
        <p:txBody>
          <a:bodyPr>
            <a:normAutofit fontScale="92500" lnSpcReduction="20000"/>
          </a:bodyPr>
          <a:lstStyle/>
          <a:p>
            <a:pPr>
              <a:buFont typeface="Wingdings" pitchFamily="2" charset="2"/>
              <a:buChar char="Ø"/>
            </a:pPr>
            <a:r>
              <a:rPr lang="en-US" dirty="0"/>
              <a:t> Experiential games have a unique place in the design space</a:t>
            </a:r>
          </a:p>
          <a:p>
            <a:pPr>
              <a:buFont typeface="Wingdings" pitchFamily="2" charset="2"/>
              <a:buChar char="Ø"/>
            </a:pPr>
            <a:r>
              <a:rPr lang="en-US" dirty="0"/>
              <a:t> By focusing less on procedural rhetoric and more on abstract expression via interaction to trigger transformation, we open different doors in the interaction of humans and technology </a:t>
            </a:r>
          </a:p>
          <a:p>
            <a:pPr>
              <a:buFont typeface="Wingdings" pitchFamily="2" charset="2"/>
              <a:buChar char="Ø"/>
            </a:pPr>
            <a:r>
              <a:rPr lang="en-US" dirty="0"/>
              <a:t> Utilizing these different lenses examines UX not through functionality or optimization, but through intuition and interpretation</a:t>
            </a:r>
          </a:p>
          <a:p>
            <a:pPr>
              <a:buFont typeface="Wingdings" pitchFamily="2" charset="2"/>
              <a:buChar char="Ø"/>
            </a:pPr>
            <a:r>
              <a:rPr lang="en-US" i="1" dirty="0"/>
              <a:t> Measuring</a:t>
            </a:r>
            <a:r>
              <a:rPr lang="en-US" dirty="0"/>
              <a:t> </a:t>
            </a:r>
            <a:r>
              <a:rPr lang="en-US" i="1" dirty="0"/>
              <a:t>differently</a:t>
            </a:r>
            <a:r>
              <a:rPr lang="en-US" dirty="0"/>
              <a:t> to allow for different design spaces and methodologies is critical if we want to aspire to different results</a:t>
            </a:r>
          </a:p>
          <a:p>
            <a:endParaRPr lang="en-US" dirty="0"/>
          </a:p>
        </p:txBody>
      </p:sp>
    </p:spTree>
    <p:extLst>
      <p:ext uri="{BB962C8B-B14F-4D97-AF65-F5344CB8AC3E}">
        <p14:creationId xmlns:p14="http://schemas.microsoft.com/office/powerpoint/2010/main" val="2846958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9781138812130.jpg" descr="9781138812130.jpg"/>
          <p:cNvPicPr>
            <a:picLocks noChangeAspect="1"/>
          </p:cNvPicPr>
          <p:nvPr/>
        </p:nvPicPr>
        <p:blipFill>
          <a:blip r:embed="rId3"/>
          <a:stretch>
            <a:fillRect/>
          </a:stretch>
        </p:blipFill>
        <p:spPr>
          <a:xfrm>
            <a:off x="0" y="0"/>
            <a:ext cx="4537276" cy="6853508"/>
          </a:xfrm>
          <a:prstGeom prst="rect">
            <a:avLst/>
          </a:prstGeom>
          <a:ln w="12700">
            <a:miter lim="400000"/>
          </a:ln>
        </p:spPr>
      </p:pic>
      <p:sp>
        <p:nvSpPr>
          <p:cNvPr id="2" name="Rectangle 1">
            <a:extLst>
              <a:ext uri="{FF2B5EF4-FFF2-40B4-BE49-F238E27FC236}">
                <a16:creationId xmlns:a16="http://schemas.microsoft.com/office/drawing/2014/main" id="{A4D0D33A-2B64-ED4F-A7BC-30F5FEB615B3}"/>
              </a:ext>
            </a:extLst>
          </p:cNvPr>
          <p:cNvSpPr/>
          <p:nvPr/>
        </p:nvSpPr>
        <p:spPr>
          <a:xfrm>
            <a:off x="4801214" y="325114"/>
            <a:ext cx="7222603" cy="577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50" dirty="0"/>
              <a:t>Rusch, D.C. and Phelps, A. (2021) "Games of the Soul." In </a:t>
            </a:r>
            <a:r>
              <a:rPr lang="en-US" sz="1550" i="1" dirty="0"/>
              <a:t>A Ludic Society</a:t>
            </a:r>
            <a:r>
              <a:rPr lang="en-US" sz="1550" dirty="0"/>
              <a:t> by </a:t>
            </a:r>
            <a:r>
              <a:rPr lang="en-US" sz="1550" dirty="0" err="1"/>
              <a:t>Denk</a:t>
            </a:r>
            <a:r>
              <a:rPr lang="en-US" sz="1550" dirty="0"/>
              <a:t>, et al. (pp. 102–126). Donau-Universität </a:t>
            </a:r>
            <a:r>
              <a:rPr lang="en-US" sz="1550" dirty="0" err="1"/>
              <a:t>Krems</a:t>
            </a:r>
            <a:r>
              <a:rPr lang="en-US" sz="1550" dirty="0"/>
              <a:t>, </a:t>
            </a:r>
            <a:r>
              <a:rPr lang="en-US" sz="1550" dirty="0" err="1"/>
              <a:t>Universitätsbibliothek</a:t>
            </a:r>
            <a:r>
              <a:rPr lang="en-US" sz="1550" dirty="0"/>
              <a:t>. ISBN-13: 978-3903150720. </a:t>
            </a:r>
            <a:r>
              <a:rPr lang="en-US" sz="1550" dirty="0">
                <a:hlinkClick r:id="rId4"/>
              </a:rPr>
              <a:t>Available on Amazon</a:t>
            </a:r>
            <a:r>
              <a:rPr lang="en-US" sz="1550" dirty="0"/>
              <a:t>.</a:t>
            </a:r>
          </a:p>
          <a:p>
            <a:endParaRPr lang="en-US" sz="1550" dirty="0"/>
          </a:p>
          <a:p>
            <a:r>
              <a:rPr lang="en-US" sz="1550" dirty="0"/>
              <a:t>Rusch, D.C. and Phelps, A. (2021) 'The Magic of The Witch's Way.' Presented at the Future of Reality &amp; Games (FROG) Conference. Vienna, Austria. </a:t>
            </a:r>
            <a:r>
              <a:rPr lang="en-US" sz="1550" dirty="0">
                <a:hlinkClick r:id="rId5"/>
              </a:rPr>
              <a:t>Available on YouTube</a:t>
            </a:r>
            <a:r>
              <a:rPr lang="en-US" sz="1550" dirty="0"/>
              <a:t>.</a:t>
            </a:r>
          </a:p>
          <a:p>
            <a:endParaRPr lang="en-US" sz="1550" dirty="0"/>
          </a:p>
          <a:p>
            <a:r>
              <a:rPr lang="en-US" sz="1550" dirty="0"/>
              <a:t>Phelps, A., Wagner, J. and </a:t>
            </a:r>
            <a:r>
              <a:rPr lang="en-US" sz="1550" dirty="0" err="1"/>
              <a:t>Moger</a:t>
            </a:r>
            <a:r>
              <a:rPr lang="en-US" sz="1550" dirty="0"/>
              <a:t>, A. "Experiential Depression and Anxiety Through </a:t>
            </a:r>
            <a:r>
              <a:rPr lang="en-US" sz="1550" dirty="0" err="1"/>
              <a:t>Proceduralized</a:t>
            </a:r>
            <a:r>
              <a:rPr lang="en-US" sz="1550" dirty="0"/>
              <a:t> Play: A Case Study of Fragile Equilibrium." (2020) </a:t>
            </a:r>
            <a:r>
              <a:rPr lang="en-US" sz="1550" i="1" dirty="0"/>
              <a:t>Journal of Games, Self, &amp; Society, vol. 2, no. 1</a:t>
            </a:r>
            <a:r>
              <a:rPr lang="en-US" sz="1550" dirty="0"/>
              <a:t>. Eds. Rivers, S. E., &amp; Dunlap, K. https://</a:t>
            </a:r>
            <a:r>
              <a:rPr lang="en-US" sz="1550" dirty="0" err="1"/>
              <a:t>doi.org</a:t>
            </a:r>
            <a:r>
              <a:rPr lang="en-US" sz="1550" dirty="0"/>
              <a:t>/10.1184/R1/12215417</a:t>
            </a:r>
          </a:p>
          <a:p>
            <a:endParaRPr lang="en-US" sz="1550" dirty="0"/>
          </a:p>
          <a:p>
            <a:r>
              <a:rPr lang="en-US" sz="1550" dirty="0"/>
              <a:t>Rusch, D. ”Existential, Transformative Game Design." (2020) </a:t>
            </a:r>
            <a:r>
              <a:rPr lang="en-US" sz="1550" i="1" dirty="0"/>
              <a:t>Journal of Games, Self, &amp; Society, vol. 2, no. 1</a:t>
            </a:r>
            <a:r>
              <a:rPr lang="en-US" sz="1550" dirty="0"/>
              <a:t>. Eds. Rivers, S. E., &amp; Dunlap, K. https://</a:t>
            </a:r>
            <a:r>
              <a:rPr lang="en-US" sz="1550" dirty="0" err="1"/>
              <a:t>doi.org</a:t>
            </a:r>
            <a:r>
              <a:rPr lang="en-US" sz="1550" dirty="0"/>
              <a:t>/10.1184/R1/12215417</a:t>
            </a:r>
          </a:p>
          <a:p>
            <a:endParaRPr lang="en-US" sz="1550" dirty="0"/>
          </a:p>
          <a:p>
            <a:r>
              <a:rPr lang="en-US" sz="1550" dirty="0"/>
              <a:t>Rusch, D. and Phelps, A. “Existential Transformational Game Design: Harnessing the "</a:t>
            </a:r>
            <a:r>
              <a:rPr lang="en-US" sz="1550" dirty="0" err="1"/>
              <a:t>Psychomagic</a:t>
            </a:r>
            <a:r>
              <a:rPr lang="en-US" sz="1550" dirty="0"/>
              <a:t>" of Symbolic Enactment” Frontiers in Psychology. Special Issue on Digital Games and Mental Health. </a:t>
            </a:r>
            <a:r>
              <a:rPr lang="en-US" sz="1550" dirty="0" err="1"/>
              <a:t>doi</a:t>
            </a:r>
            <a:r>
              <a:rPr lang="en-US" sz="1550" dirty="0"/>
              <a:t>: 10.3389/fpsyg.2020.571522 (in press)</a:t>
            </a:r>
            <a:endParaRPr lang="en-US" sz="1550" b="1" dirty="0"/>
          </a:p>
          <a:p>
            <a:endParaRPr lang="en-US" sz="1550" dirty="0"/>
          </a:p>
          <a:p>
            <a:r>
              <a:rPr lang="en-US" sz="1550" dirty="0"/>
              <a:t>Phelps, A., and Rusch, D. C. (2020) "Navigating Existential, Transformative Game Design." Proceedings of the Digital Games Research Association (DiGRA) 2020 Conference: Play Anywhere. Tampere, Finland. http://</a:t>
            </a:r>
            <a:r>
              <a:rPr lang="en-US" sz="1550" dirty="0" err="1"/>
              <a:t>www.digra.org</a:t>
            </a:r>
            <a:r>
              <a:rPr lang="en-US" sz="1550" dirty="0"/>
              <a:t>/wp-content/uploads/digital-library/DiGRA_2020_paper_21.pdf</a:t>
            </a:r>
          </a:p>
          <a:p>
            <a:endParaRPr lang="en-US" sz="1550" dirty="0"/>
          </a:p>
        </p:txBody>
      </p:sp>
      <p:pic>
        <p:nvPicPr>
          <p:cNvPr id="3" name="Picture 2">
            <a:extLst>
              <a:ext uri="{FF2B5EF4-FFF2-40B4-BE49-F238E27FC236}">
                <a16:creationId xmlns:a16="http://schemas.microsoft.com/office/drawing/2014/main" id="{CCBA34D2-7141-FD30-A8B4-A6F80B32AFDF}"/>
              </a:ext>
            </a:extLst>
          </p:cNvPr>
          <p:cNvPicPr>
            <a:picLocks noChangeAspect="1"/>
          </p:cNvPicPr>
          <p:nvPr/>
        </p:nvPicPr>
        <p:blipFill>
          <a:blip r:embed="rId6"/>
          <a:stretch>
            <a:fillRect/>
          </a:stretch>
        </p:blipFill>
        <p:spPr>
          <a:xfrm>
            <a:off x="2036618" y="2679123"/>
            <a:ext cx="2133600" cy="2767012"/>
          </a:xfrm>
          <a:prstGeom prst="rect">
            <a:avLst/>
          </a:prstGeom>
          <a:ln w="25400">
            <a:solidFill>
              <a:schemeClr val="lt1"/>
            </a:solidFill>
          </a:ln>
          <a:effectLst>
            <a:outerShdw blurRad="50800" dist="38100" dir="2700000" sx="107726" sy="107726" algn="tl" rotWithShape="0">
              <a:prstClr val="black">
                <a:alpha val="72534"/>
              </a:prstClr>
            </a:outerShdw>
          </a:effectLst>
        </p:spPr>
      </p:pic>
      <p:cxnSp>
        <p:nvCxnSpPr>
          <p:cNvPr id="5" name="Straight Connector 4">
            <a:extLst>
              <a:ext uri="{FF2B5EF4-FFF2-40B4-BE49-F238E27FC236}">
                <a16:creationId xmlns:a16="http://schemas.microsoft.com/office/drawing/2014/main" id="{03DC2718-6648-2F65-F22B-990EAE4F7F7F}"/>
              </a:ext>
            </a:extLst>
          </p:cNvPr>
          <p:cNvCxnSpPr/>
          <p:nvPr/>
        </p:nvCxnSpPr>
        <p:spPr>
          <a:xfrm>
            <a:off x="4537276"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78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7BB8-59C6-CC40-9C99-A7A7C7222157}"/>
              </a:ext>
            </a:extLst>
          </p:cNvPr>
          <p:cNvSpPr>
            <a:spLocks noGrp="1"/>
          </p:cNvSpPr>
          <p:nvPr>
            <p:ph type="title"/>
          </p:nvPr>
        </p:nvSpPr>
        <p:spPr/>
        <p:txBody>
          <a:bodyPr/>
          <a:lstStyle/>
          <a:p>
            <a:r>
              <a:rPr lang="en-US" b="1" dirty="0">
                <a:solidFill>
                  <a:srgbClr val="55F5FF"/>
                </a:solidFill>
              </a:rPr>
              <a:t>Thanks and Questions</a:t>
            </a:r>
          </a:p>
        </p:txBody>
      </p:sp>
      <p:sp>
        <p:nvSpPr>
          <p:cNvPr id="3" name="Text Placeholder 2">
            <a:extLst>
              <a:ext uri="{FF2B5EF4-FFF2-40B4-BE49-F238E27FC236}">
                <a16:creationId xmlns:a16="http://schemas.microsoft.com/office/drawing/2014/main" id="{328D1B02-07D1-E345-9446-8F013ECB4630}"/>
              </a:ext>
            </a:extLst>
          </p:cNvPr>
          <p:cNvSpPr>
            <a:spLocks noGrp="1"/>
          </p:cNvSpPr>
          <p:nvPr>
            <p:ph type="body" idx="1"/>
          </p:nvPr>
        </p:nvSpPr>
        <p:spPr/>
        <p:txBody>
          <a:bodyPr/>
          <a:lstStyle/>
          <a:p>
            <a:r>
              <a:rPr lang="en-US" dirty="0"/>
              <a:t>@</a:t>
            </a:r>
            <a:r>
              <a:rPr lang="en-US" dirty="0" err="1"/>
              <a:t>andymphelps</a:t>
            </a:r>
            <a:r>
              <a:rPr lang="en-US" dirty="0"/>
              <a:t> @</a:t>
            </a:r>
            <a:r>
              <a:rPr lang="en-US" dirty="0" err="1"/>
              <a:t>D_Carmen</a:t>
            </a:r>
            <a:endParaRPr lang="en-US" dirty="0"/>
          </a:p>
        </p:txBody>
      </p:sp>
    </p:spTree>
    <p:extLst>
      <p:ext uri="{BB962C8B-B14F-4D97-AF65-F5344CB8AC3E}">
        <p14:creationId xmlns:p14="http://schemas.microsoft.com/office/powerpoint/2010/main" val="216563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6FC8ACE-219A-EF4D-9462-BA9DC20A4FE1}"/>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393539" y="237081"/>
            <a:ext cx="3625354" cy="2320829"/>
          </a:xfrm>
          <a:prstGeom prst="rect">
            <a:avLst/>
          </a:prstGeom>
        </p:spPr>
      </p:pic>
      <p:sp>
        <p:nvSpPr>
          <p:cNvPr id="12" name="Rectangle 11">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descr="Image">
            <a:extLst>
              <a:ext uri="{FF2B5EF4-FFF2-40B4-BE49-F238E27FC236}">
                <a16:creationId xmlns:a16="http://schemas.microsoft.com/office/drawing/2014/main" id="{BD25B1D9-E7A5-1242-89B7-45A1491F346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108238" y="237081"/>
            <a:ext cx="1741954" cy="2262279"/>
          </a:xfrm>
          <a:prstGeom prst="rect">
            <a:avLst/>
          </a:prstGeom>
        </p:spPr>
      </p:pic>
      <p:pic>
        <p:nvPicPr>
          <p:cNvPr id="4" name="Screen Shot 2013-11-29 at 2.15.36 PM.png" descr="Screen Shot 2013-11-29 at 2.15.36 PM.png">
            <a:extLst>
              <a:ext uri="{FF2B5EF4-FFF2-40B4-BE49-F238E27FC236}">
                <a16:creationId xmlns:a16="http://schemas.microsoft.com/office/drawing/2014/main" id="{CA4CC158-9ABD-4B43-A6AF-A35BB752A0B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93539" y="3023944"/>
            <a:ext cx="2345950" cy="3047821"/>
          </a:xfrm>
          <a:prstGeom prst="rect">
            <a:avLst/>
          </a:prstGeom>
        </p:spPr>
      </p:pic>
      <p:sp>
        <p:nvSpPr>
          <p:cNvPr id="21" name="Rectangle 15">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erfection Image copy.jpg" descr="Perfection Image copy.jpg">
            <a:extLst>
              <a:ext uri="{FF2B5EF4-FFF2-40B4-BE49-F238E27FC236}">
                <a16:creationId xmlns:a16="http://schemas.microsoft.com/office/drawing/2014/main" id="{68ED1397-10A5-054A-A4BB-DD7D04642C3B}"/>
              </a:ext>
            </a:extLst>
          </p:cNvPr>
          <p:cNvPicPr>
            <a:picLocks/>
          </p:cNvPicPr>
          <p:nvPr/>
        </p:nvPicPr>
        <p:blipFill>
          <a:blip r:embed="rId5"/>
          <a:stretch>
            <a:fillRect/>
          </a:stretch>
        </p:blipFill>
        <p:spPr>
          <a:xfrm>
            <a:off x="3708942" y="3244615"/>
            <a:ext cx="3340950" cy="3291652"/>
          </a:xfrm>
          <a:prstGeom prst="rect">
            <a:avLst/>
          </a:prstGeom>
        </p:spPr>
      </p:pic>
      <p:sp>
        <p:nvSpPr>
          <p:cNvPr id="18" name="Rectangle 17">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01B1922D-89D2-494E-8AAC-7DB7580A64B3}"/>
              </a:ext>
            </a:extLst>
          </p:cNvPr>
          <p:cNvPicPr>
            <a:picLocks/>
          </p:cNvPicPr>
          <p:nvPr/>
        </p:nvPicPr>
        <p:blipFill>
          <a:blip r:embed="rId6"/>
          <a:stretch>
            <a:fillRect/>
          </a:stretch>
        </p:blipFill>
        <p:spPr>
          <a:xfrm>
            <a:off x="7925392" y="237081"/>
            <a:ext cx="3244834" cy="3398313"/>
          </a:xfrm>
          <a:prstGeom prst="rect">
            <a:avLst/>
          </a:prstGeom>
        </p:spPr>
      </p:pic>
      <p:sp>
        <p:nvSpPr>
          <p:cNvPr id="20" name="Rectangle 1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png" descr="3.png">
            <a:extLst>
              <a:ext uri="{FF2B5EF4-FFF2-40B4-BE49-F238E27FC236}">
                <a16:creationId xmlns:a16="http://schemas.microsoft.com/office/drawing/2014/main" id="{CC04C8C9-F8C4-3B4A-A0A6-8C2C77D751A8}"/>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7925392" y="4163736"/>
            <a:ext cx="2968695" cy="1788340"/>
          </a:xfrm>
          <a:prstGeom prst="rect">
            <a:avLst/>
          </a:prstGeom>
        </p:spPr>
      </p:pic>
      <p:sp>
        <p:nvSpPr>
          <p:cNvPr id="17" name="http://fortherecords.org">
            <a:extLst>
              <a:ext uri="{FF2B5EF4-FFF2-40B4-BE49-F238E27FC236}">
                <a16:creationId xmlns:a16="http://schemas.microsoft.com/office/drawing/2014/main" id="{144B7A83-7095-5B41-9FA7-EB56740191F8}"/>
              </a:ext>
            </a:extLst>
          </p:cNvPr>
          <p:cNvSpPr txBox="1"/>
          <p:nvPr/>
        </p:nvSpPr>
        <p:spPr>
          <a:xfrm>
            <a:off x="760361" y="6138381"/>
            <a:ext cx="158703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800" u="sng">
                <a:solidFill>
                  <a:srgbClr val="FFFFFF"/>
                </a:solidFill>
                <a:latin typeface="Baskerville"/>
                <a:ea typeface="Baskerville"/>
                <a:cs typeface="Baskerville"/>
                <a:sym typeface="Baskerville"/>
                <a:hlinkClick r:id="" action="ppaction://noaction"/>
              </a:defRPr>
            </a:lvl1pPr>
          </a:lstStyle>
          <a:p>
            <a:pPr>
              <a:defRPr u="none"/>
            </a:pPr>
            <a:r>
              <a:rPr sz="1200" dirty="0">
                <a:solidFill>
                  <a:srgbClr val="55F5FF"/>
                </a:solidFill>
                <a:latin typeface="+mn-lt"/>
                <a:hlinkClick r:id="" action="ppaction://noaction">
                  <a:extLst>
                    <a:ext uri="{A12FA001-AC4F-418D-AE19-62706E023703}">
                      <ahyp:hlinkClr xmlns:ahyp="http://schemas.microsoft.com/office/drawing/2018/hyperlinkcolor" val="tx"/>
                    </a:ext>
                  </a:extLst>
                </a:hlinkClick>
              </a:rPr>
              <a:t>http://</a:t>
            </a:r>
            <a:r>
              <a:rPr sz="1200" dirty="0" err="1">
                <a:solidFill>
                  <a:srgbClr val="55F5FF"/>
                </a:solidFill>
                <a:latin typeface="+mn-lt"/>
                <a:hlinkClick r:id="" action="ppaction://noaction">
                  <a:extLst>
                    <a:ext uri="{A12FA001-AC4F-418D-AE19-62706E023703}">
                      <ahyp:hlinkClr xmlns:ahyp="http://schemas.microsoft.com/office/drawing/2018/hyperlinkcolor" val="tx"/>
                    </a:ext>
                  </a:extLst>
                </a:hlinkClick>
              </a:rPr>
              <a:t>fortherecords.org</a:t>
            </a:r>
            <a:endParaRPr sz="1200" dirty="0">
              <a:solidFill>
                <a:srgbClr val="55F5FF"/>
              </a:solidFill>
              <a:latin typeface="+mn-lt"/>
              <a:hlinkClick r:id="" action="ppaction://noaction">
                <a:extLst>
                  <a:ext uri="{A12FA001-AC4F-418D-AE19-62706E023703}">
                    <ahyp:hlinkClr xmlns:ahyp="http://schemas.microsoft.com/office/drawing/2018/hyperlinkcolor" val="tx"/>
                  </a:ext>
                </a:extLst>
              </a:hlinkClick>
            </a:endParaRPr>
          </a:p>
        </p:txBody>
      </p:sp>
      <p:sp>
        <p:nvSpPr>
          <p:cNvPr id="9" name="Rectangle 8">
            <a:extLst>
              <a:ext uri="{FF2B5EF4-FFF2-40B4-BE49-F238E27FC236}">
                <a16:creationId xmlns:a16="http://schemas.microsoft.com/office/drawing/2014/main" id="{9561D985-D833-FB8A-FD6A-19F9194B0116}"/>
              </a:ext>
            </a:extLst>
          </p:cNvPr>
          <p:cNvSpPr/>
          <p:nvPr/>
        </p:nvSpPr>
        <p:spPr>
          <a:xfrm>
            <a:off x="7315200" y="5952076"/>
            <a:ext cx="4876800" cy="905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178ED0-E557-0F3B-5618-3184C148361F}"/>
              </a:ext>
            </a:extLst>
          </p:cNvPr>
          <p:cNvSpPr/>
          <p:nvPr/>
        </p:nvSpPr>
        <p:spPr>
          <a:xfrm>
            <a:off x="7566299" y="1"/>
            <a:ext cx="106068"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031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onitor, screen, sign&#10;&#10;Description automatically generated">
            <a:extLst>
              <a:ext uri="{FF2B5EF4-FFF2-40B4-BE49-F238E27FC236}">
                <a16:creationId xmlns:a16="http://schemas.microsoft.com/office/drawing/2014/main" id="{65BE9E59-8790-824A-9672-706EDE1C9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8" y="0"/>
            <a:ext cx="5466548" cy="3066021"/>
          </a:xfrm>
          <a:prstGeom prst="rect">
            <a:avLst/>
          </a:prstGeom>
        </p:spPr>
      </p:pic>
      <p:pic>
        <p:nvPicPr>
          <p:cNvPr id="8" name="Picture 7" descr="A close up of a logo&#10;&#10;Description automatically generated">
            <a:extLst>
              <a:ext uri="{FF2B5EF4-FFF2-40B4-BE49-F238E27FC236}">
                <a16:creationId xmlns:a16="http://schemas.microsoft.com/office/drawing/2014/main" id="{53616295-D683-194B-A875-6A02194EA1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8" y="3073400"/>
            <a:ext cx="7763774" cy="2857500"/>
          </a:xfrm>
          <a:prstGeom prst="rect">
            <a:avLst/>
          </a:prstGeom>
          <a:ln w="19050">
            <a:solidFill>
              <a:schemeClr val="tx1"/>
            </a:solidFill>
          </a:ln>
        </p:spPr>
      </p:pic>
      <p:pic>
        <p:nvPicPr>
          <p:cNvPr id="10" name="Picture 9">
            <a:extLst>
              <a:ext uri="{FF2B5EF4-FFF2-40B4-BE49-F238E27FC236}">
                <a16:creationId xmlns:a16="http://schemas.microsoft.com/office/drawing/2014/main" id="{A3FBFF4D-CD27-6F49-A607-7221F5363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5626" y="3073400"/>
            <a:ext cx="1428750" cy="2857500"/>
          </a:xfrm>
          <a:prstGeom prst="rect">
            <a:avLst/>
          </a:prstGeom>
          <a:ln w="19050">
            <a:solidFill>
              <a:schemeClr val="tx1"/>
            </a:solidFill>
          </a:ln>
        </p:spPr>
      </p:pic>
      <p:pic>
        <p:nvPicPr>
          <p:cNvPr id="11" name="Picture 10">
            <a:extLst>
              <a:ext uri="{FF2B5EF4-FFF2-40B4-BE49-F238E27FC236}">
                <a16:creationId xmlns:a16="http://schemas.microsoft.com/office/drawing/2014/main" id="{6D4FC692-68BA-4049-90CB-08115B819D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4376" y="3073400"/>
            <a:ext cx="2999476" cy="1499738"/>
          </a:xfrm>
          <a:prstGeom prst="rect">
            <a:avLst/>
          </a:prstGeom>
          <a:ln w="19050">
            <a:solidFill>
              <a:schemeClr val="tx1"/>
            </a:solidFill>
          </a:ln>
        </p:spPr>
      </p:pic>
      <p:pic>
        <p:nvPicPr>
          <p:cNvPr id="12" name="Picture 11">
            <a:extLst>
              <a:ext uri="{FF2B5EF4-FFF2-40B4-BE49-F238E27FC236}">
                <a16:creationId xmlns:a16="http://schemas.microsoft.com/office/drawing/2014/main" id="{0F755583-6D44-9446-8583-3D89AFEDD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4376" y="4506236"/>
            <a:ext cx="3007624" cy="1424664"/>
          </a:xfrm>
          <a:prstGeom prst="rect">
            <a:avLst/>
          </a:prstGeom>
          <a:ln w="19050">
            <a:solidFill>
              <a:schemeClr val="tx1"/>
            </a:solidFill>
          </a:ln>
        </p:spPr>
      </p:pic>
      <p:cxnSp>
        <p:nvCxnSpPr>
          <p:cNvPr id="14" name="Straight Connector 13">
            <a:extLst>
              <a:ext uri="{FF2B5EF4-FFF2-40B4-BE49-F238E27FC236}">
                <a16:creationId xmlns:a16="http://schemas.microsoft.com/office/drawing/2014/main" id="{0EF8F4F1-1ED3-EE4B-8E05-BF9776C0DCA5}"/>
              </a:ext>
            </a:extLst>
          </p:cNvPr>
          <p:cNvCxnSpPr/>
          <p:nvPr/>
        </p:nvCxnSpPr>
        <p:spPr>
          <a:xfrm>
            <a:off x="5458400" y="0"/>
            <a:ext cx="0" cy="3066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D23D12D-BF72-4440-941B-A5D1710CABD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458400" y="0"/>
            <a:ext cx="6725437" cy="30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2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928CCC-5F2D-BB43-BC88-BB59B35EF7D3}"/>
              </a:ext>
            </a:extLst>
          </p:cNvPr>
          <p:cNvSpPr/>
          <p:nvPr/>
        </p:nvSpPr>
        <p:spPr>
          <a:xfrm>
            <a:off x="0" y="0"/>
            <a:ext cx="12192000" cy="54748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CE451F-324D-9548-8C50-EC624C311361}"/>
              </a:ext>
            </a:extLst>
          </p:cNvPr>
          <p:cNvPicPr>
            <a:picLocks noChangeAspect="1"/>
          </p:cNvPicPr>
          <p:nvPr/>
        </p:nvPicPr>
        <p:blipFill>
          <a:blip r:embed="rId3"/>
          <a:stretch>
            <a:fillRect/>
          </a:stretch>
        </p:blipFill>
        <p:spPr>
          <a:xfrm>
            <a:off x="1657684" y="1009570"/>
            <a:ext cx="2971720" cy="3648448"/>
          </a:xfrm>
          <a:prstGeom prst="rect">
            <a:avLst/>
          </a:prstGeom>
        </p:spPr>
      </p:pic>
      <p:pic>
        <p:nvPicPr>
          <p:cNvPr id="5" name="Picture 4">
            <a:extLst>
              <a:ext uri="{FF2B5EF4-FFF2-40B4-BE49-F238E27FC236}">
                <a16:creationId xmlns:a16="http://schemas.microsoft.com/office/drawing/2014/main" id="{D9F4690D-CFFE-8647-8131-A58E1AA13E12}"/>
              </a:ext>
            </a:extLst>
          </p:cNvPr>
          <p:cNvPicPr>
            <a:picLocks noChangeAspect="1"/>
          </p:cNvPicPr>
          <p:nvPr/>
        </p:nvPicPr>
        <p:blipFill>
          <a:blip r:embed="rId4"/>
          <a:stretch>
            <a:fillRect/>
          </a:stretch>
        </p:blipFill>
        <p:spPr>
          <a:xfrm>
            <a:off x="4629404" y="1009570"/>
            <a:ext cx="7343079" cy="3648448"/>
          </a:xfrm>
          <a:prstGeom prst="rect">
            <a:avLst/>
          </a:prstGeom>
        </p:spPr>
      </p:pic>
    </p:spTree>
    <p:extLst>
      <p:ext uri="{BB962C8B-B14F-4D97-AF65-F5344CB8AC3E}">
        <p14:creationId xmlns:p14="http://schemas.microsoft.com/office/powerpoint/2010/main" val="184050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he Transformational Framework…"/>
          <p:cNvSpPr txBox="1">
            <a:spLocks noGrp="1"/>
          </p:cNvSpPr>
          <p:nvPr>
            <p:ph type="title"/>
          </p:nvPr>
        </p:nvSpPr>
        <p:spPr>
          <a:xfrm>
            <a:off x="927100" y="1139825"/>
            <a:ext cx="10515600" cy="1325563"/>
          </a:xfrm>
          <a:prstGeom prst="rect">
            <a:avLst/>
          </a:prstGeom>
        </p:spPr>
        <p:txBody>
          <a:bodyPr>
            <a:normAutofit fontScale="90000"/>
          </a:bodyPr>
          <a:lstStyle/>
          <a:p>
            <a:pPr defTabSz="291633">
              <a:defRPr sz="5112"/>
            </a:pPr>
            <a:r>
              <a:rPr lang="en-US" dirty="0"/>
              <a:t>The Transformational Framework</a:t>
            </a:r>
          </a:p>
          <a:p>
            <a:pPr defTabSz="291633">
              <a:defRPr sz="5112"/>
            </a:pPr>
            <a:r>
              <a:rPr lang="en-US" dirty="0"/>
              <a:t>(Sabrina </a:t>
            </a:r>
            <a:r>
              <a:rPr lang="en-US" dirty="0" err="1"/>
              <a:t>Culyba</a:t>
            </a:r>
            <a:r>
              <a:rPr lang="en-US" dirty="0"/>
              <a:t>, 2018)</a:t>
            </a:r>
          </a:p>
        </p:txBody>
      </p:sp>
      <p:sp>
        <p:nvSpPr>
          <p:cNvPr id="154" name="intention is to change the player…"/>
          <p:cNvSpPr txBox="1">
            <a:spLocks noGrp="1"/>
          </p:cNvSpPr>
          <p:nvPr>
            <p:ph type="body" idx="1"/>
          </p:nvPr>
        </p:nvSpPr>
        <p:spPr>
          <a:xfrm>
            <a:off x="3086854" y="2847653"/>
            <a:ext cx="7358063" cy="2870522"/>
          </a:xfrm>
          <a:prstGeom prst="rect">
            <a:avLst/>
          </a:prstGeom>
        </p:spPr>
        <p:txBody>
          <a:bodyPr>
            <a:normAutofit/>
          </a:bodyPr>
          <a:lstStyle/>
          <a:p>
            <a:pPr>
              <a:buFont typeface="Wingdings" pitchFamily="2" charset="2"/>
              <a:buChar char="Ø"/>
            </a:pPr>
            <a:r>
              <a:rPr lang="en-US" sz="2800" dirty="0"/>
              <a:t> intention is to change the player</a:t>
            </a:r>
          </a:p>
          <a:p>
            <a:pPr>
              <a:buFont typeface="Wingdings" pitchFamily="2" charset="2"/>
              <a:buChar char="Ø"/>
            </a:pPr>
            <a:r>
              <a:rPr lang="en-US" sz="2800" dirty="0"/>
              <a:t> in particular ways</a:t>
            </a:r>
          </a:p>
          <a:p>
            <a:pPr>
              <a:buFont typeface="Wingdings" pitchFamily="2" charset="2"/>
              <a:buChar char="Ø"/>
            </a:pPr>
            <a:r>
              <a:rPr lang="en-US" sz="2800" dirty="0"/>
              <a:t> change transfers to real life and lasts</a:t>
            </a:r>
          </a:p>
          <a:p>
            <a:pPr>
              <a:buFont typeface="Wingdings" pitchFamily="2" charset="2"/>
              <a:buChar char="Ø"/>
            </a:pPr>
            <a:r>
              <a:rPr lang="en-US" sz="2800" dirty="0"/>
              <a:t> (…and how is this measured? Exactly?)</a:t>
            </a:r>
          </a:p>
        </p:txBody>
      </p:sp>
    </p:spTree>
    <p:extLst>
      <p:ext uri="{BB962C8B-B14F-4D97-AF65-F5344CB8AC3E}">
        <p14:creationId xmlns:p14="http://schemas.microsoft.com/office/powerpoint/2010/main" val="33706552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kinds of change we can clearly measure are not all that interesting.”"/>
          <p:cNvSpPr txBox="1">
            <a:spLocks noGrp="1"/>
          </p:cNvSpPr>
          <p:nvPr>
            <p:ph type="body" idx="21"/>
          </p:nvPr>
        </p:nvSpPr>
        <p:spPr>
          <a:xfrm>
            <a:off x="2416969" y="2736950"/>
            <a:ext cx="7358063" cy="867930"/>
          </a:xfrm>
          <a:prstGeom prst="rect">
            <a:avLst/>
          </a:prstGeom>
        </p:spPr>
        <p:txBody>
          <a:bodyPr/>
          <a:lstStyle/>
          <a:p>
            <a:r>
              <a:t>“the kinds of change we can clearly measure are not all that interesting.”</a:t>
            </a:r>
          </a:p>
        </p:txBody>
      </p:sp>
      <p:sp>
        <p:nvSpPr>
          <p:cNvPr id="157" name="–Paolo Pedercini, Games 4 Change keynote, 2014"/>
          <p:cNvSpPr txBox="1">
            <a:spLocks noGrp="1"/>
          </p:cNvSpPr>
          <p:nvPr>
            <p:ph type="body" idx="22"/>
          </p:nvPr>
        </p:nvSpPr>
        <p:spPr>
          <a:prstGeom prst="rect">
            <a:avLst/>
          </a:prstGeom>
        </p:spPr>
        <p:txBody>
          <a:bodyPr/>
          <a:lstStyle/>
          <a:p>
            <a:r>
              <a:t>–Paolo Pedercini, Games 4 Change keynote, 2014</a:t>
            </a:r>
          </a:p>
        </p:txBody>
      </p:sp>
    </p:spTree>
    <p:extLst>
      <p:ext uri="{BB962C8B-B14F-4D97-AF65-F5344CB8AC3E}">
        <p14:creationId xmlns:p14="http://schemas.microsoft.com/office/powerpoint/2010/main" val="4123922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E6617-0CCB-9D42-A0EA-B48F65ABF6F9}"/>
              </a:ext>
            </a:extLst>
          </p:cNvPr>
          <p:cNvSpPr>
            <a:spLocks noGrp="1"/>
          </p:cNvSpPr>
          <p:nvPr>
            <p:ph type="ctrTitle"/>
          </p:nvPr>
        </p:nvSpPr>
        <p:spPr/>
        <p:txBody>
          <a:bodyPr/>
          <a:lstStyle/>
          <a:p>
            <a:pPr algn="l"/>
            <a:r>
              <a:rPr lang="en-US" b="1" dirty="0">
                <a:solidFill>
                  <a:srgbClr val="55F5FF"/>
                </a:solidFill>
              </a:rPr>
              <a:t>PART 1</a:t>
            </a:r>
          </a:p>
        </p:txBody>
      </p:sp>
      <p:sp>
        <p:nvSpPr>
          <p:cNvPr id="5" name="Subtitle 4">
            <a:extLst>
              <a:ext uri="{FF2B5EF4-FFF2-40B4-BE49-F238E27FC236}">
                <a16:creationId xmlns:a16="http://schemas.microsoft.com/office/drawing/2014/main" id="{EB240B8C-1886-9646-86B4-8DC63F00C290}"/>
              </a:ext>
            </a:extLst>
          </p:cNvPr>
          <p:cNvSpPr>
            <a:spLocks noGrp="1"/>
          </p:cNvSpPr>
          <p:nvPr>
            <p:ph type="subTitle" idx="1"/>
          </p:nvPr>
        </p:nvSpPr>
        <p:spPr/>
        <p:txBody>
          <a:bodyPr/>
          <a:lstStyle/>
          <a:p>
            <a:pPr algn="l"/>
            <a:r>
              <a:rPr lang="en-US" dirty="0"/>
              <a:t>Existential Theming</a:t>
            </a:r>
          </a:p>
        </p:txBody>
      </p:sp>
    </p:spTree>
    <p:extLst>
      <p:ext uri="{BB962C8B-B14F-4D97-AF65-F5344CB8AC3E}">
        <p14:creationId xmlns:p14="http://schemas.microsoft.com/office/powerpoint/2010/main" val="8517041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1624</Words>
  <Application>Microsoft Macintosh PowerPoint</Application>
  <PresentationFormat>Widescreen</PresentationFormat>
  <Paragraphs>127</Paragraphs>
  <Slides>33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Century Gothic</vt:lpstr>
      <vt:lpstr>Wingdings</vt:lpstr>
      <vt:lpstr>Office Theme</vt:lpstr>
      <vt:lpstr>PowerPoint Presentation</vt:lpstr>
      <vt:lpstr>Today’s Talk</vt:lpstr>
      <vt:lpstr>PART 0</vt:lpstr>
      <vt:lpstr>PowerPoint Presentation</vt:lpstr>
      <vt:lpstr>PowerPoint Presentation</vt:lpstr>
      <vt:lpstr>PowerPoint Presentation</vt:lpstr>
      <vt:lpstr>The Transformational Framework (Sabrina Culyba, 2018)</vt:lpstr>
      <vt:lpstr>PowerPoint Presentation</vt:lpstr>
      <vt:lpstr>PART 1</vt:lpstr>
      <vt:lpstr>The Existential Givens</vt:lpstr>
      <vt:lpstr>existential humanistic psychotherapy</vt:lpstr>
      <vt:lpstr>application to game design</vt:lpstr>
      <vt:lpstr>existential humanistic psychotherapy goals</vt:lpstr>
      <vt:lpstr>James Bugental (1992)</vt:lpstr>
      <vt:lpstr>PowerPoint Presentation</vt:lpstr>
      <vt:lpstr>CONTEXT CAN BE EVERYTHING</vt:lpstr>
      <vt:lpstr>PART 2</vt:lpstr>
      <vt:lpstr>PowerPoint Presentation</vt:lpstr>
      <vt:lpstr>PowerPoint Presentation</vt:lpstr>
      <vt:lpstr>myths work through resonance</vt:lpstr>
      <vt:lpstr>Ritual as Enacted Myth</vt:lpstr>
      <vt:lpstr>Part 3</vt:lpstr>
      <vt:lpstr>3: EXPERIENTIAL – “WHAT YOU PLAY IS WHAT YOU GET”</vt:lpstr>
      <vt:lpstr>AS HUMANS, WE BRING OURSELVES TO OUR EXPERIENCES</vt:lpstr>
      <vt:lpstr>DESIGN SPACE MAP Mapping a design space for games of the soul</vt:lpstr>
      <vt:lpstr>PowerPoint Presentation</vt:lpstr>
      <vt:lpstr>PowerPoint Presentation</vt:lpstr>
      <vt:lpstr>PowerPoint Presentation</vt:lpstr>
      <vt:lpstr>PowerPoint Presentation</vt:lpstr>
      <vt:lpstr>PowerPoint Presentation</vt:lpstr>
      <vt:lpstr>CONCLUSION(ISH): WE NEED MORE AND BETTER KINDS OF ’MEANINGFUL’ GAMES / G4C</vt:lpstr>
      <vt:lpstr>PowerPoint Presentation</vt:lpstr>
      <vt:lpstr>Thanks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Phelps</dc:creator>
  <cp:lastModifiedBy>Andy Phelps</cp:lastModifiedBy>
  <cp:revision>41</cp:revision>
  <dcterms:created xsi:type="dcterms:W3CDTF">2020-11-03T20:38:13Z</dcterms:created>
  <dcterms:modified xsi:type="dcterms:W3CDTF">2022-07-10T10:19:14Z</dcterms:modified>
</cp:coreProperties>
</file>