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586" r:id="rId3"/>
    <p:sldId id="581" r:id="rId4"/>
    <p:sldId id="598" r:id="rId5"/>
    <p:sldId id="582" r:id="rId6"/>
    <p:sldId id="597" r:id="rId7"/>
    <p:sldId id="590" r:id="rId8"/>
    <p:sldId id="588" r:id="rId9"/>
    <p:sldId id="589" r:id="rId10"/>
    <p:sldId id="591" r:id="rId11"/>
    <p:sldId id="593" r:id="rId12"/>
    <p:sldId id="599" r:id="rId13"/>
    <p:sldId id="596" r:id="rId14"/>
    <p:sldId id="594" r:id="rId15"/>
    <p:sldId id="592" r:id="rId16"/>
    <p:sldId id="595" r:id="rId17"/>
    <p:sldId id="600" r:id="rId18"/>
    <p:sldId id="601" r:id="rId19"/>
    <p:sldId id="602" r:id="rId20"/>
    <p:sldId id="603" r:id="rId21"/>
    <p:sldId id="604" r:id="rId22"/>
    <p:sldId id="606" r:id="rId23"/>
    <p:sldId id="585" r:id="rId24"/>
    <p:sldId id="607" r:id="rId25"/>
    <p:sldId id="58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08E"/>
    <a:srgbClr val="F10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8"/>
    <p:restoredTop sz="83818"/>
  </p:normalViewPr>
  <p:slideViewPr>
    <p:cSldViewPr snapToGrid="0">
      <p:cViewPr varScale="1">
        <p:scale>
          <a:sx n="118" d="100"/>
          <a:sy n="118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271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10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7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562231" y="536882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1C5582-3DC6-C743-A1A6-B4677C2E1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6739" y="6165012"/>
            <a:ext cx="532926" cy="55961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C828D-2730-324D-809E-845359DA20D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87" y="6169493"/>
            <a:ext cx="571500" cy="55513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C2D1D0-B146-E616-AB4D-EEEC1E3B37C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53270" y="6170178"/>
            <a:ext cx="554447" cy="55444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 descr="A picture containing text, sign, orange, dark&#10;&#10;Description automatically generated">
            <a:extLst>
              <a:ext uri="{FF2B5EF4-FFF2-40B4-BE49-F238E27FC236}">
                <a16:creationId xmlns:a16="http://schemas.microsoft.com/office/drawing/2014/main" id="{A469F0A9-56E7-61C3-683B-FD5AFA90C00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072880" y="6137618"/>
            <a:ext cx="919983" cy="59141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8B57A07-2B63-5574-7543-520B79FCD98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14362" y="6137617"/>
            <a:ext cx="618051" cy="58700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on a rocky shore next to a body of water&#10;&#10;Description automatically generated">
            <a:extLst>
              <a:ext uri="{FF2B5EF4-FFF2-40B4-BE49-F238E27FC236}">
                <a16:creationId xmlns:a16="http://schemas.microsoft.com/office/drawing/2014/main" id="{86DA989A-9A1F-E345-832B-5B89BBBF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4" b="14425"/>
          <a:stretch/>
        </p:blipFill>
        <p:spPr>
          <a:xfrm>
            <a:off x="0" y="0"/>
            <a:ext cx="12192000" cy="5871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2FC109-022B-3F4C-A18D-AD0225A1A70F}"/>
              </a:ext>
            </a:extLst>
          </p:cNvPr>
          <p:cNvSpPr/>
          <p:nvPr/>
        </p:nvSpPr>
        <p:spPr>
          <a:xfrm>
            <a:off x="0" y="398206"/>
            <a:ext cx="12192000" cy="5595025"/>
          </a:xfrm>
          <a:prstGeom prst="rect">
            <a:avLst/>
          </a:prstGeom>
          <a:gradFill>
            <a:gsLst>
              <a:gs pos="885">
                <a:schemeClr val="tx1">
                  <a:alpha val="0"/>
                </a:schemeClr>
              </a:gs>
              <a:gs pos="65000">
                <a:schemeClr val="tx1">
                  <a:alpha val="73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Google Shape;146;p19"/>
          <p:cNvSpPr/>
          <p:nvPr/>
        </p:nvSpPr>
        <p:spPr>
          <a:xfrm>
            <a:off x="469853" y="2191758"/>
            <a:ext cx="11252291" cy="10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400" b="1" dirty="0">
                <a:ln w="6350">
                  <a:noFill/>
                </a:ln>
                <a:solidFill>
                  <a:srgbClr val="F1008E"/>
                </a:solidFill>
                <a:latin typeface="Century Gothic" panose="020B0502020202020204" pitchFamily="34" charset="0"/>
              </a:rPr>
              <a:t>Analysis and critique of successful streamers’ advice to the next generation</a:t>
            </a: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558808"/>
            <a:ext cx="3581400" cy="147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0" y="5993239"/>
            <a:ext cx="4038601" cy="74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100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Hawaii International Conference on Systems Science</a:t>
            </a:r>
            <a:endParaRPr dirty="0"/>
          </a:p>
        </p:txBody>
      </p:sp>
      <p:sp>
        <p:nvSpPr>
          <p:cNvPr id="3" name="Google Shape;146;p19">
            <a:extLst>
              <a:ext uri="{FF2B5EF4-FFF2-40B4-BE49-F238E27FC236}">
                <a16:creationId xmlns:a16="http://schemas.microsoft.com/office/drawing/2014/main" id="{29C9CF67-36EC-D214-B0F1-1DEBD2EA1E50}"/>
              </a:ext>
            </a:extLst>
          </p:cNvPr>
          <p:cNvSpPr/>
          <p:nvPr/>
        </p:nvSpPr>
        <p:spPr>
          <a:xfrm>
            <a:off x="1" y="986588"/>
            <a:ext cx="12192000" cy="108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Fame! I wanna stream forever: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C0E3A-2CC6-B888-64C7-9F972C19C7B3}"/>
              </a:ext>
            </a:extLst>
          </p:cNvPr>
          <p:cNvSpPr/>
          <p:nvPr/>
        </p:nvSpPr>
        <p:spPr>
          <a:xfrm>
            <a:off x="0" y="3606800"/>
            <a:ext cx="12191999" cy="660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Maui, Hawaii, USA | January 2023 | HICSS 56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00F84-4E89-097D-6E19-16CAC3271B14}"/>
              </a:ext>
            </a:extLst>
          </p:cNvPr>
          <p:cNvCxnSpPr>
            <a:cxnSpLocks/>
          </p:cNvCxnSpPr>
          <p:nvPr/>
        </p:nvCxnSpPr>
        <p:spPr>
          <a:xfrm>
            <a:off x="-16937" y="3606800"/>
            <a:ext cx="1220893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D99F7D-4FEF-613B-F9A2-EFF0AF13733F}"/>
              </a:ext>
            </a:extLst>
          </p:cNvPr>
          <p:cNvCxnSpPr>
            <a:cxnSpLocks/>
          </p:cNvCxnSpPr>
          <p:nvPr/>
        </p:nvCxnSpPr>
        <p:spPr>
          <a:xfrm>
            <a:off x="-16937" y="4267200"/>
            <a:ext cx="122089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3518-E771-E37C-6115-8A092E00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and we examined their similarities &amp; differences…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1A32-D03A-CB30-F7B8-ADBCB05ED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Century Gothic" panose="020B0502020202020204" pitchFamily="34" charset="0"/>
              </a:rPr>
              <a:t>Ultimately, we selected 14 videos for deeper analysis by 12 different content creators</a:t>
            </a:r>
          </a:p>
          <a:p>
            <a:r>
              <a:rPr lang="en-US" dirty="0">
                <a:effectLst/>
                <a:latin typeface="Century Gothic" panose="020B0502020202020204" pitchFamily="34" charset="0"/>
              </a:rPr>
              <a:t>Of those 12, four presented as women and eight as men, representing both the breakdown of Twitch streamers generally as well as who are the most popular/lucrative streamers.</a:t>
            </a:r>
          </a:p>
          <a:p>
            <a:r>
              <a:rPr lang="en-US" dirty="0">
                <a:effectLst/>
                <a:latin typeface="Century Gothic" panose="020B0502020202020204" pitchFamily="34" charset="0"/>
              </a:rPr>
              <a:t>All videos were made between August 19, 2019 and January 15, 2022, however, the majority were either released in 2020 (7) or 2021 (5).</a:t>
            </a:r>
          </a:p>
          <a:p>
            <a:r>
              <a:rPr lang="en-US" dirty="0">
                <a:effectLst/>
                <a:latin typeface="Century Gothic" panose="020B0502020202020204" pitchFamily="34" charset="0"/>
              </a:rPr>
              <a:t>Videos were limited to examples that featured English-speaking streamers. Additional demographics such as LGBTQ+ status, race, and geographic or cultural background of the streamer were not explored, </a:t>
            </a:r>
            <a:r>
              <a:rPr lang="en-US" i="1" dirty="0">
                <a:effectLst/>
                <a:latin typeface="Century Gothic" panose="020B0502020202020204" pitchFamily="34" charset="0"/>
              </a:rPr>
              <a:t>although this is a compelling area for further study</a:t>
            </a:r>
            <a:r>
              <a:rPr lang="en-US" dirty="0">
                <a:effectLst/>
                <a:latin typeface="Century Gothic" panose="020B0502020202020204" pitchFamily="34" charset="0"/>
              </a:rPr>
              <a:t>.</a:t>
            </a:r>
          </a:p>
          <a:p>
            <a:endParaRPr lang="en-US" dirty="0">
              <a:effectLst/>
              <a:latin typeface="Century Gothic" panose="020B0502020202020204" pitchFamily="34" charset="0"/>
            </a:endParaRPr>
          </a:p>
          <a:p>
            <a:endParaRPr lang="en-US" dirty="0">
              <a:effectLst/>
              <a:latin typeface="Century Gothic" panose="020B0502020202020204" pitchFamily="34" charset="0"/>
            </a:endParaRPr>
          </a:p>
          <a:p>
            <a:endParaRPr lang="en-US" dirty="0">
              <a:effectLst/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0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1AB1-A8DE-DBBC-7F51-39832563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and we examined their similarities &amp; differences…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E8A1-2F99-13C5-7B61-987F626BC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entury Gothic" panose="020B0502020202020204" pitchFamily="34" charset="0"/>
              </a:rPr>
              <a:t>What advice is being offered?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What evidence (if any) is given to justify the advice?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What means of persuasion/rhetorical devices are used?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</a:rPr>
              <a:t>What justification is offered for making the video?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</a:rPr>
              <a:t>How are viewers / viewing community / chat discussed?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entury Gothic" panose="020B0502020202020204" pitchFamily="34" charset="0"/>
              </a:rPr>
              <a:t>How is the social aspect of streaming conceptualized?</a:t>
            </a:r>
          </a:p>
          <a:p>
            <a:r>
              <a:rPr lang="en-US" sz="2800" dirty="0">
                <a:effectLst/>
                <a:latin typeface="Century Gothic" panose="020B0502020202020204" pitchFamily="34" charset="0"/>
              </a:rPr>
              <a:t>Who is the presumed audience for the video?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2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C054-0400-7205-E276-1904E5156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Analysis &amp;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85357-3330-438A-3C9B-DBA445BE3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6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16B-6A11-6568-603C-B46F73CFA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Make These Tutorial Videos Anyway?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D84C-AE57-2C27-1C44-278EE55EB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these mega streamers hoping to accomplish?</a:t>
            </a:r>
          </a:p>
        </p:txBody>
      </p:sp>
    </p:spTree>
    <p:extLst>
      <p:ext uri="{BB962C8B-B14F-4D97-AF65-F5344CB8AC3E}">
        <p14:creationId xmlns:p14="http://schemas.microsoft.com/office/powerpoint/2010/main" val="549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B7CC-EE5A-7199-413B-CE8410B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55" y="764373"/>
            <a:ext cx="9976945" cy="1293028"/>
          </a:xfrm>
        </p:spPr>
        <p:txBody>
          <a:bodyPr/>
          <a:lstStyle/>
          <a:p>
            <a:r>
              <a:rPr lang="en-US" dirty="0"/>
              <a:t>Why do streamers make these videos?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4DCD-24BA-FA2C-CD01-9B707106B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Viewers (streamers) ask them for advice</a:t>
            </a:r>
          </a:p>
          <a:p>
            <a:r>
              <a:rPr lang="en-US" sz="3600" dirty="0"/>
              <a:t>They see bad or dated advice out there</a:t>
            </a:r>
          </a:p>
          <a:p>
            <a:r>
              <a:rPr lang="en-US" sz="3600" dirty="0"/>
              <a:t>It’s good business for them to offer advice</a:t>
            </a:r>
          </a:p>
          <a:p>
            <a:pPr marL="88900" indent="0">
              <a:buNone/>
            </a:pPr>
            <a:endParaRPr lang="en-US" sz="3600" dirty="0"/>
          </a:p>
          <a:p>
            <a:pPr marL="88900" indent="0">
              <a:buNone/>
            </a:pPr>
            <a:r>
              <a:rPr lang="en-US" sz="3600" dirty="0"/>
              <a:t>These all tie to notions of </a:t>
            </a:r>
            <a:r>
              <a:rPr lang="en-US" sz="3600" dirty="0">
                <a:solidFill>
                  <a:srgbClr val="00B0F0"/>
                </a:solidFill>
              </a:rPr>
              <a:t>authenticity</a:t>
            </a:r>
            <a:r>
              <a:rPr lang="en-US" sz="3600" dirty="0"/>
              <a:t> and “</a:t>
            </a:r>
            <a:r>
              <a:rPr lang="en-US" sz="3600" dirty="0">
                <a:solidFill>
                  <a:srgbClr val="00B0F0"/>
                </a:solidFill>
              </a:rPr>
              <a:t>streamer capital</a:t>
            </a:r>
            <a:r>
              <a:rPr lang="en-US" sz="3600" dirty="0"/>
              <a:t>”</a:t>
            </a:r>
          </a:p>
          <a:p>
            <a:pPr marL="88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6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1141-4829-53CF-7CC4-40BCB812D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2" y="252248"/>
            <a:ext cx="9448800" cy="916832"/>
          </a:xfrm>
        </p:spPr>
        <p:txBody>
          <a:bodyPr/>
          <a:lstStyle/>
          <a:p>
            <a:r>
              <a:rPr lang="en-US" dirty="0"/>
              <a:t>Example: Disguised Toast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7BB3635-DD1F-2849-F5F1-000BB8AF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6" y="1169080"/>
            <a:ext cx="7635767" cy="47625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D2AB5-996A-7697-4D5A-FBD263EC402E}"/>
              </a:ext>
            </a:extLst>
          </p:cNvPr>
          <p:cNvSpPr/>
          <p:nvPr/>
        </p:nvSpPr>
        <p:spPr>
          <a:xfrm>
            <a:off x="8145517" y="1279436"/>
            <a:ext cx="3799490" cy="4762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Century Gothic" panose="020B0502020202020204" pitchFamily="34" charset="0"/>
              </a:rPr>
              <a:t>H</a:t>
            </a:r>
            <a:r>
              <a:rPr lang="en-US" sz="2200" dirty="0">
                <a:effectLst/>
                <a:latin typeface="Century Gothic" panose="020B0502020202020204" pitchFamily="34" charset="0"/>
              </a:rPr>
              <a:t>e claims that he’s “</a:t>
            </a:r>
            <a:r>
              <a:rPr lang="en-US" sz="22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seen a lot of videos and guides and threads</a:t>
            </a:r>
            <a:r>
              <a:rPr lang="en-US" sz="2200" dirty="0">
                <a:effectLst/>
                <a:latin typeface="Century Gothic" panose="020B0502020202020204" pitchFamily="34" charset="0"/>
              </a:rPr>
              <a:t>” for how to do this, but there is one problem with them: “</a:t>
            </a:r>
            <a:r>
              <a:rPr lang="en-US" sz="22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they are all written by very irrelevant individuals</a:t>
            </a:r>
            <a:r>
              <a:rPr lang="en-US" sz="2200" dirty="0">
                <a:effectLst/>
                <a:latin typeface="Century Gothic" panose="020B0502020202020204" pitchFamily="34" charset="0"/>
              </a:rPr>
              <a:t>.” </a:t>
            </a:r>
          </a:p>
          <a:p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effectLst/>
                <a:latin typeface="Century Gothic" panose="020B0502020202020204" pitchFamily="34" charset="0"/>
              </a:rPr>
              <a:t>Disguised</a:t>
            </a:r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effectLst/>
                <a:latin typeface="Century Gothic" panose="020B0502020202020204" pitchFamily="34" charset="0"/>
              </a:rPr>
              <a:t>Toast has 2.6 million followers on Twitch, suggesting that his advice would therefore be more relevant than anyone else’s.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0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16B-6A11-6568-603C-B46F73CFA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be a More Successful Streamer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D84C-AE57-2C27-1C44-278EE55EB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do they actually tell you to do?</a:t>
            </a:r>
          </a:p>
        </p:txBody>
      </p:sp>
    </p:spTree>
    <p:extLst>
      <p:ext uri="{BB962C8B-B14F-4D97-AF65-F5344CB8AC3E}">
        <p14:creationId xmlns:p14="http://schemas.microsoft.com/office/powerpoint/2010/main" val="311123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6DC4D-1351-2F8E-B648-371DE522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more more successful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978D8-F6A1-F0A0-4D3E-CF03C0332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sz="3200" dirty="0"/>
              <a:t>Category 1: Nuts &amp; Bolts Issues</a:t>
            </a:r>
          </a:p>
          <a:p>
            <a:pPr lvl="1"/>
            <a:r>
              <a:rPr lang="en-US" sz="3200" dirty="0"/>
              <a:t>Combatting lag</a:t>
            </a:r>
          </a:p>
          <a:p>
            <a:pPr lvl="1"/>
            <a:r>
              <a:rPr lang="en-US" sz="3200" dirty="0"/>
              <a:t>Microphone and technical/software setup</a:t>
            </a:r>
          </a:p>
          <a:p>
            <a:pPr lvl="1"/>
            <a:r>
              <a:rPr lang="en-US" sz="3200" dirty="0"/>
              <a:t>Naming and tagging strategies</a:t>
            </a:r>
          </a:p>
          <a:p>
            <a:pPr lvl="1"/>
            <a:r>
              <a:rPr lang="en-US" sz="3200" dirty="0"/>
              <a:t>Avoiding crass self-promotion tactics</a:t>
            </a:r>
          </a:p>
          <a:p>
            <a:pPr lvl="1"/>
            <a:r>
              <a:rPr lang="en-US" sz="3200" dirty="0"/>
              <a:t>Setting a schedule and sticking to it consistently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6DC4D-1351-2F8E-B648-371DE522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more more successful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978D8-F6A1-F0A0-4D3E-CF03C033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80001"/>
            <a:ext cx="10820400" cy="4676690"/>
          </a:xfrm>
        </p:spPr>
        <p:txBody>
          <a:bodyPr/>
          <a:lstStyle/>
          <a:p>
            <a:pPr marL="8890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Category 2: Sociality as the Key to Success</a:t>
            </a:r>
          </a:p>
          <a:p>
            <a:pPr lvl="1"/>
            <a:r>
              <a:rPr lang="en-US" sz="2600" dirty="0">
                <a:latin typeface="Century Gothic" panose="020B0502020202020204" pitchFamily="34" charset="0"/>
              </a:rPr>
              <a:t>Often begins with friends and family or other social networks</a:t>
            </a:r>
          </a:p>
          <a:p>
            <a:pPr lvl="1"/>
            <a:r>
              <a:rPr lang="en-US" sz="2600" dirty="0">
                <a:latin typeface="Century Gothic" panose="020B0502020202020204" pitchFamily="34" charset="0"/>
              </a:rPr>
              <a:t>Audiences tend to support smaller streamers more generously (note the irony here) </a:t>
            </a:r>
          </a:p>
          <a:p>
            <a:pPr lvl="1"/>
            <a:r>
              <a:rPr lang="en-US" sz="2600" dirty="0">
                <a:latin typeface="Century Gothic" panose="020B0502020202020204" pitchFamily="34" charset="0"/>
              </a:rPr>
              <a:t>Bifurcation between ‘followers as friends’ and ‘followers as financial gain’</a:t>
            </a:r>
          </a:p>
          <a:p>
            <a:pPr lvl="1"/>
            <a:r>
              <a:rPr lang="en-US" sz="2600" dirty="0">
                <a:latin typeface="Century Gothic" panose="020B0502020202020204" pitchFamily="34" charset="0"/>
              </a:rPr>
              <a:t>Exacerbated by growth as a topic</a:t>
            </a:r>
          </a:p>
          <a:p>
            <a:pPr lvl="1"/>
            <a:r>
              <a:rPr lang="en-US" sz="2600" dirty="0">
                <a:latin typeface="Century Gothic" panose="020B0502020202020204" pitchFamily="34" charset="0"/>
              </a:rPr>
              <a:t>People become products that add value to one’s stream</a:t>
            </a:r>
          </a:p>
          <a:p>
            <a:pPr marL="5588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558800" lvl="1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NOTE: Less consistent advice here amongst the videos, but this was a consistent topic even if strategy varied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8E9D-2DAF-0217-D861-C3EC41CA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more successful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917F-42F6-3322-8D8F-214784149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Category 3: The New Twitch Meta</a:t>
            </a:r>
          </a:p>
          <a:p>
            <a:pPr lvl="1"/>
            <a:r>
              <a:rPr lang="en-US" sz="3200" dirty="0"/>
              <a:t>Cross-platform work</a:t>
            </a:r>
          </a:p>
          <a:p>
            <a:pPr lvl="1"/>
            <a:r>
              <a:rPr lang="en-US" sz="3200" dirty="0"/>
              <a:t>Increasing collapse between marketing, content creation</a:t>
            </a:r>
          </a:p>
          <a:p>
            <a:pPr lvl="1"/>
            <a:r>
              <a:rPr lang="en-US" sz="3200" dirty="0"/>
              <a:t>It’s hard work, takes years, but MY advice will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eople on a rocky shore next to a body of water&#10;&#10;Description automatically generated">
            <a:extLst>
              <a:ext uri="{FF2B5EF4-FFF2-40B4-BE49-F238E27FC236}">
                <a16:creationId xmlns:a16="http://schemas.microsoft.com/office/drawing/2014/main" id="{5A9E3F1A-BF66-D292-AE1A-45F9ABC79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4" b="14425"/>
          <a:stretch/>
        </p:blipFill>
        <p:spPr>
          <a:xfrm>
            <a:off x="0" y="0"/>
            <a:ext cx="12192000" cy="58714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22F97C-E6F2-5CA1-6572-D49DA2D9F51E}"/>
              </a:ext>
            </a:extLst>
          </p:cNvPr>
          <p:cNvSpPr/>
          <p:nvPr/>
        </p:nvSpPr>
        <p:spPr>
          <a:xfrm>
            <a:off x="20555" y="-1"/>
            <a:ext cx="12171445" cy="5990897"/>
          </a:xfrm>
          <a:prstGeom prst="rect">
            <a:avLst/>
          </a:prstGeom>
          <a:gradFill>
            <a:gsLst>
              <a:gs pos="885">
                <a:schemeClr val="tx1">
                  <a:alpha val="70132"/>
                </a:schemeClr>
              </a:gs>
              <a:gs pos="65000">
                <a:schemeClr val="tx1">
                  <a:alpha val="80385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9C591-798E-658F-8A16-B3D648E8DBA3}"/>
              </a:ext>
            </a:extLst>
          </p:cNvPr>
          <p:cNvSpPr/>
          <p:nvPr/>
        </p:nvSpPr>
        <p:spPr>
          <a:xfrm>
            <a:off x="204486" y="4844481"/>
            <a:ext cx="1762516" cy="17016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C2BA6-841E-D981-ECC6-BCE4E55A8130}"/>
              </a:ext>
            </a:extLst>
          </p:cNvPr>
          <p:cNvSpPr/>
          <p:nvPr/>
        </p:nvSpPr>
        <p:spPr>
          <a:xfrm>
            <a:off x="204486" y="448406"/>
            <a:ext cx="1762516" cy="1701641"/>
          </a:xfrm>
          <a:prstGeom prst="rect">
            <a:avLst/>
          </a:prstGeom>
          <a:solidFill>
            <a:srgbClr val="C00000"/>
          </a:solidFill>
          <a:ln w="50800">
            <a:solidFill>
              <a:srgbClr val="F10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42;p19">
            <a:extLst>
              <a:ext uri="{FF2B5EF4-FFF2-40B4-BE49-F238E27FC236}">
                <a16:creationId xmlns:a16="http://schemas.microsoft.com/office/drawing/2014/main" id="{E3DC7A3F-0C48-BAB7-50A8-AB9B25128C8D}"/>
              </a:ext>
            </a:extLst>
          </p:cNvPr>
          <p:cNvSpPr txBox="1"/>
          <p:nvPr/>
        </p:nvSpPr>
        <p:spPr>
          <a:xfrm>
            <a:off x="2121703" y="226069"/>
            <a:ext cx="7242266" cy="147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Mia Consalvo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Professor of Communication Studies 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Canada Research Chair for Games Studies &amp; Design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Concordia University, Montreal, Quebec, CAN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43;p19">
            <a:extLst>
              <a:ext uri="{FF2B5EF4-FFF2-40B4-BE49-F238E27FC236}">
                <a16:creationId xmlns:a16="http://schemas.microsoft.com/office/drawing/2014/main" id="{B058E55D-6DE3-814E-8B67-96A3DFDF21EC}"/>
              </a:ext>
            </a:extLst>
          </p:cNvPr>
          <p:cNvSpPr txBox="1"/>
          <p:nvPr/>
        </p:nvSpPr>
        <p:spPr>
          <a:xfrm>
            <a:off x="2134059" y="5127556"/>
            <a:ext cx="9167354" cy="160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Andrew Phelps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Professor of Human Interface Technology, </a:t>
            </a:r>
            <a:r>
              <a:rPr lang="en-US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University of Canterbury, Christchurch, NZ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Professor of Film &amp; Media Arts, Professor of Computer Science, </a:t>
            </a:r>
            <a:r>
              <a:rPr lang="en-US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American University, Washington, DC, USA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Visiting Professor, </a:t>
            </a:r>
            <a:r>
              <a:rPr lang="en-US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Uppsala University, Gotland, Sweden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Director, American University Game Center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President, Higher Education Video Game Alliance</a:t>
            </a:r>
            <a:endParaRPr b="1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Google Shape;144;p19">
            <a:extLst>
              <a:ext uri="{FF2B5EF4-FFF2-40B4-BE49-F238E27FC236}">
                <a16:creationId xmlns:a16="http://schemas.microsoft.com/office/drawing/2014/main" id="{A55EA094-3CE8-103A-E80D-8B979D7C2D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97" y="639530"/>
            <a:ext cx="1371600" cy="1371600"/>
          </a:xfrm>
          <a:prstGeom prst="rect">
            <a:avLst/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45;p19">
            <a:extLst>
              <a:ext uri="{FF2B5EF4-FFF2-40B4-BE49-F238E27FC236}">
                <a16:creationId xmlns:a16="http://schemas.microsoft.com/office/drawing/2014/main" id="{F722A76D-E5EA-67D1-10A2-1D3E89D11A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096" y="5009501"/>
            <a:ext cx="1371600" cy="13716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2D51DC-7887-6BCD-0A6E-CF4648420CCA}"/>
              </a:ext>
            </a:extLst>
          </p:cNvPr>
          <p:cNvSpPr/>
          <p:nvPr/>
        </p:nvSpPr>
        <p:spPr>
          <a:xfrm>
            <a:off x="2237248" y="1383651"/>
            <a:ext cx="1795619" cy="1701641"/>
          </a:xfrm>
          <a:prstGeom prst="rect">
            <a:avLst/>
          </a:prstGeom>
          <a:solidFill>
            <a:srgbClr val="00B050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200F1-6432-371E-DF0E-1BC7403B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97"/>
          <a:stretch/>
        </p:blipFill>
        <p:spPr>
          <a:xfrm>
            <a:off x="2415182" y="1567543"/>
            <a:ext cx="1454689" cy="135871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3" name="Google Shape;142;p19">
            <a:extLst>
              <a:ext uri="{FF2B5EF4-FFF2-40B4-BE49-F238E27FC236}">
                <a16:creationId xmlns:a16="http://schemas.microsoft.com/office/drawing/2014/main" id="{1EBB805D-F2D7-F2FD-93AF-FD1F667D237A}"/>
              </a:ext>
            </a:extLst>
          </p:cNvPr>
          <p:cNvSpPr txBox="1"/>
          <p:nvPr/>
        </p:nvSpPr>
        <p:spPr>
          <a:xfrm>
            <a:off x="4237353" y="1383651"/>
            <a:ext cx="7064059" cy="147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 panose="020B0502020202020204" pitchFamily="34" charset="0"/>
                <a:sym typeface="Century Gothic"/>
              </a:rPr>
              <a:t>Kelly Boudreau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Associate Professor of </a:t>
            </a: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Interactive Media Theory &amp; Design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entury Gothic" panose="020B0502020202020204" pitchFamily="34" charset="0"/>
                <a:sym typeface="Century Gothic"/>
              </a:rPr>
              <a:t>Harrisburg University of Science &amp; Technology, Harrisburg, PA, USA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17817B-5217-DB40-6844-5EB4F796D579}"/>
              </a:ext>
            </a:extLst>
          </p:cNvPr>
          <p:cNvSpPr/>
          <p:nvPr/>
        </p:nvSpPr>
        <p:spPr>
          <a:xfrm>
            <a:off x="2237249" y="3350829"/>
            <a:ext cx="1825128" cy="1701641"/>
          </a:xfrm>
          <a:prstGeom prst="rect">
            <a:avLst/>
          </a:prstGeom>
          <a:solidFill>
            <a:srgbClr val="0070C0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55969D-0359-6F12-F742-A99B129812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16"/>
          <a:stretch/>
        </p:blipFill>
        <p:spPr>
          <a:xfrm>
            <a:off x="2415182" y="3524898"/>
            <a:ext cx="1454689" cy="134714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7" name="Google Shape;142;p19">
            <a:extLst>
              <a:ext uri="{FF2B5EF4-FFF2-40B4-BE49-F238E27FC236}">
                <a16:creationId xmlns:a16="http://schemas.microsoft.com/office/drawing/2014/main" id="{C84F8A74-4488-E963-5CC0-67FA51CFCCD3}"/>
              </a:ext>
            </a:extLst>
          </p:cNvPr>
          <p:cNvSpPr txBox="1"/>
          <p:nvPr/>
        </p:nvSpPr>
        <p:spPr>
          <a:xfrm>
            <a:off x="4237354" y="3423834"/>
            <a:ext cx="7242266" cy="147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entury Gothic" panose="020B0502020202020204" pitchFamily="34" charset="0"/>
                <a:sym typeface="Century Gothic"/>
              </a:rPr>
              <a:t>Nick Bowman</a:t>
            </a:r>
            <a:endParaRPr lang="en-US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Associate Professor of Communication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entury Gothic" panose="020B0502020202020204" pitchFamily="34" charset="0"/>
                <a:sym typeface="Century Gothic"/>
              </a:rPr>
              <a:t>Syracuse University, Syracuse, NY, USA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33DF6-64D0-FBE5-FCD8-D39203FCCF75}"/>
              </a:ext>
            </a:extLst>
          </p:cNvPr>
          <p:cNvSpPr/>
          <p:nvPr/>
        </p:nvSpPr>
        <p:spPr>
          <a:xfrm>
            <a:off x="204486" y="2435022"/>
            <a:ext cx="1762516" cy="2128374"/>
          </a:xfrm>
          <a:prstGeom prst="rect">
            <a:avLst/>
          </a:prstGeom>
          <a:solidFill>
            <a:srgbClr val="7030A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433C10E8-A279-AE8B-8222-949F82FC6E3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799" y="2571046"/>
            <a:ext cx="1419226" cy="18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16B-6A11-6568-603C-B46F73CFA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Streamer Capital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D84C-AE57-2C27-1C44-278EE55EB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know these are the right people to listen to?</a:t>
            </a:r>
          </a:p>
        </p:txBody>
      </p:sp>
    </p:spTree>
    <p:extLst>
      <p:ext uri="{BB962C8B-B14F-4D97-AF65-F5344CB8AC3E}">
        <p14:creationId xmlns:p14="http://schemas.microsoft.com/office/powerpoint/2010/main" val="362984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0328DB-B76A-96D1-E3EE-C2809A08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Markers of Streamer Capital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A799D-7D00-EFC5-5DBB-CA185354C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Subscriber count, views, and likes</a:t>
            </a:r>
          </a:p>
          <a:p>
            <a:r>
              <a:rPr lang="en-US" sz="3200" dirty="0"/>
              <a:t>Audience Response </a:t>
            </a:r>
          </a:p>
          <a:p>
            <a:r>
              <a:rPr lang="en-US" sz="3200" dirty="0"/>
              <a:t>Frequency &amp; Longevity</a:t>
            </a:r>
          </a:p>
          <a:p>
            <a:r>
              <a:rPr lang="en-US" sz="3200" dirty="0"/>
              <a:t>(and $$$, of course)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2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0070-D363-3A5C-8759-9E372C2A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390" y="222952"/>
            <a:ext cx="8610600" cy="1293028"/>
          </a:xfrm>
        </p:spPr>
        <p:txBody>
          <a:bodyPr/>
          <a:lstStyle/>
          <a:p>
            <a:r>
              <a:rPr lang="en-US" dirty="0"/>
              <a:t>And Yet, Microstreamers…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8C37-17D2-18E6-D9FF-DEB1B027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6022" y="875516"/>
            <a:ext cx="8750968" cy="4024125"/>
          </a:xfrm>
        </p:spPr>
        <p:txBody>
          <a:bodyPr/>
          <a:lstStyle/>
          <a:p>
            <a:r>
              <a:rPr lang="en-US" sz="2600" dirty="0"/>
              <a:t>Disguised Toast (and others) describe microstreamers through a </a:t>
            </a:r>
            <a:r>
              <a:rPr lang="en-US" sz="2600" dirty="0">
                <a:solidFill>
                  <a:srgbClr val="00B0F0"/>
                </a:solidFill>
              </a:rPr>
              <a:t>rhetoric of failure</a:t>
            </a:r>
            <a:r>
              <a:rPr lang="en-US" sz="2600" dirty="0"/>
              <a:t> – focusing on discoverability and boring content</a:t>
            </a:r>
          </a:p>
          <a:p>
            <a:r>
              <a:rPr lang="en-US" sz="2600" dirty="0"/>
              <a:t>Yet our prior work would indicate they are very satisfied and ‘happy’ with some of these smaller streaming communities</a:t>
            </a:r>
          </a:p>
          <a:p>
            <a:r>
              <a:rPr lang="en-US" sz="2600" dirty="0"/>
              <a:t>Twitch itself recently </a:t>
            </a:r>
            <a:r>
              <a:rPr lang="en-US" sz="2600" dirty="0">
                <a:solidFill>
                  <a:srgbClr val="00B0F0"/>
                </a:solidFill>
              </a:rPr>
              <a:t>removed the ability to search </a:t>
            </a:r>
            <a:r>
              <a:rPr lang="en-US" sz="2600" dirty="0"/>
              <a:t>the ‘Just Chatting’ area, and seems uninterested in this long-tail of smaller streamers</a:t>
            </a:r>
          </a:p>
          <a:p>
            <a:r>
              <a:rPr lang="en-US" sz="2600" dirty="0"/>
              <a:t>This is all in contrast to the notions of </a:t>
            </a:r>
            <a:r>
              <a:rPr lang="en-US" sz="2600" dirty="0">
                <a:solidFill>
                  <a:srgbClr val="00B0F0"/>
                </a:solidFill>
              </a:rPr>
              <a:t>perpetual growth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B0F0"/>
                </a:solidFill>
              </a:rPr>
              <a:t>content aggregation</a:t>
            </a:r>
            <a:r>
              <a:rPr lang="en-US" sz="2600" dirty="0"/>
              <a:t>, and the idea that ”</a:t>
            </a:r>
            <a:r>
              <a:rPr lang="en-US" sz="2600" dirty="0">
                <a:solidFill>
                  <a:srgbClr val="00B0F0"/>
                </a:solidFill>
              </a:rPr>
              <a:t>streams with large viewer counts have better content</a:t>
            </a:r>
            <a:r>
              <a:rPr lang="en-US" sz="2600" dirty="0"/>
              <a:t>” </a:t>
            </a:r>
            <a:r>
              <a:rPr lang="en-US" sz="1600" dirty="0"/>
              <a:t>(a quote from Disguised Toast)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DC07B-06A4-58D0-C213-3DFF3DB9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3" y="1054100"/>
            <a:ext cx="2960147" cy="185754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A666C-596F-3071-0662-0518AF28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3" y="3150751"/>
            <a:ext cx="2944197" cy="166188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73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3BFD-B635-A541-B942-4F152AC1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5297"/>
            <a:ext cx="8610600" cy="129302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C700-C197-F34C-8E97-1473CDBE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489" y="847053"/>
            <a:ext cx="10820400" cy="4024125"/>
          </a:xfrm>
        </p:spPr>
        <p:txBody>
          <a:bodyPr/>
          <a:lstStyle/>
          <a:p>
            <a:pPr marL="603250" indent="-514350">
              <a:buFont typeface="+mj-lt"/>
              <a:buAutoNum type="arabicPeriod"/>
            </a:pPr>
            <a:r>
              <a:rPr lang="en-US" sz="2600" dirty="0">
                <a:latin typeface="Century Gothic" panose="020B0502020202020204" pitchFamily="34" charset="0"/>
              </a:rPr>
              <a:t>T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he field that comprises live streaming of games has expanded from platforms such as Twitch or YouTube Live to encompass Twitter, Instagram, YouTube and Discord servers—</a:t>
            </a:r>
            <a:r>
              <a:rPr lang="en-US" sz="26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the role of social media has become essential</a:t>
            </a:r>
          </a:p>
          <a:p>
            <a:pPr marL="603250" indent="-514350">
              <a:buFont typeface="+mj-lt"/>
              <a:buAutoNum type="arabicPeriod"/>
            </a:pPr>
            <a:r>
              <a:rPr lang="en-US" sz="2600" dirty="0">
                <a:latin typeface="Century Gothic" panose="020B0502020202020204" pitchFamily="34" charset="0"/>
              </a:rPr>
              <a:t>W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e witness large/successful streamers strategizing how to maintain their</a:t>
            </a:r>
            <a:r>
              <a:rPr lang="en-US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position—with one way being </a:t>
            </a:r>
            <a:r>
              <a:rPr lang="en-US" sz="2600" i="1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acceding to viewer requests to explain their success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, boiled down to a formula. </a:t>
            </a:r>
          </a:p>
          <a:p>
            <a:pPr marL="603250" indent="-514350">
              <a:buFont typeface="+mj-lt"/>
              <a:buAutoNum type="arabicPeriod"/>
            </a:pPr>
            <a:r>
              <a:rPr lang="en-US" sz="2600" dirty="0">
                <a:effectLst/>
                <a:latin typeface="Century Gothic" panose="020B0502020202020204" pitchFamily="34" charset="0"/>
              </a:rPr>
              <a:t>This also results in the </a:t>
            </a:r>
            <a:r>
              <a:rPr lang="en-US" sz="26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collapse of content and marketing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, ensuring all content is marketing material, and all marketing is entertaining content.</a:t>
            </a:r>
          </a:p>
          <a:p>
            <a:pPr marL="603250" indent="-514350">
              <a:buFont typeface="+mj-lt"/>
              <a:buAutoNum type="arabicPeriod"/>
            </a:pPr>
            <a:r>
              <a:rPr lang="en-US" sz="2600" dirty="0">
                <a:latin typeface="Century Gothic" panose="020B0502020202020204" pitchFamily="34" charset="0"/>
              </a:rPr>
              <a:t>V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ideo creators </a:t>
            </a:r>
            <a:r>
              <a:rPr lang="en-US" sz="26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trade in streaming capital </a:t>
            </a:r>
            <a:r>
              <a:rPr lang="en-US" sz="2600" dirty="0">
                <a:effectLst/>
                <a:latin typeface="Century Gothic" panose="020B0502020202020204" pitchFamily="34" charset="0"/>
              </a:rPr>
              <a:t>as part of their work, both demonstrating it and gaining it</a:t>
            </a:r>
          </a:p>
          <a:p>
            <a:endParaRPr lang="en-US" sz="2400" dirty="0">
              <a:effectLst/>
              <a:latin typeface="Century Gothic" panose="020B0502020202020204" pitchFamily="34" charset="0"/>
            </a:endParaRPr>
          </a:p>
          <a:p>
            <a:pPr marL="88900" indent="0">
              <a:buNone/>
            </a:pPr>
            <a:endParaRPr lang="en-US" sz="3200" dirty="0"/>
          </a:p>
          <a:p>
            <a:endParaRPr lang="en-US" sz="3200" dirty="0"/>
          </a:p>
          <a:p>
            <a:pPr marL="88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6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4A018C-F539-4CF2-516E-9F309E46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8C855-FADA-7E60-7CE3-2FA3B6111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1983" y="2155806"/>
            <a:ext cx="5152697" cy="1293028"/>
          </a:xfrm>
        </p:spPr>
        <p:txBody>
          <a:bodyPr/>
          <a:lstStyle/>
          <a:p>
            <a:pPr marL="88900" indent="0">
              <a:buNone/>
            </a:pPr>
            <a:r>
              <a:rPr lang="en-US" sz="2800" dirty="0">
                <a:effectLst/>
                <a:latin typeface="Century Gothic" panose="020B0502020202020204" pitchFamily="34" charset="0"/>
              </a:rPr>
              <a:t>The authors would like to thank Samuel Smyth, graduate assistant at the AU Game Center, for his aid with data collection and preliminary analysis.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C33FC-BF69-B157-6712-924962C0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5" y="331076"/>
            <a:ext cx="5767553" cy="576755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7601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4C4B27CE-CD19-794F-B38C-0BD47F9E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54" b="10128"/>
          <a:stretch/>
        </p:blipFill>
        <p:spPr>
          <a:xfrm>
            <a:off x="7435" y="0"/>
            <a:ext cx="12184565" cy="5932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3956FA-2696-E440-9382-E1F60E60576F}"/>
              </a:ext>
            </a:extLst>
          </p:cNvPr>
          <p:cNvSpPr/>
          <p:nvPr/>
        </p:nvSpPr>
        <p:spPr>
          <a:xfrm>
            <a:off x="-4313" y="504489"/>
            <a:ext cx="12203748" cy="5586822"/>
          </a:xfrm>
          <a:prstGeom prst="rect">
            <a:avLst/>
          </a:prstGeom>
          <a:gradFill>
            <a:gsLst>
              <a:gs pos="885">
                <a:schemeClr val="tx1">
                  <a:alpha val="0"/>
                </a:schemeClr>
              </a:gs>
              <a:gs pos="41000">
                <a:schemeClr val="tx1">
                  <a:alpha val="73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7006C-4C5C-1645-9FE1-E1AC30684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229" y="1940719"/>
            <a:ext cx="12192000" cy="1825096"/>
          </a:xfrm>
        </p:spPr>
        <p:txBody>
          <a:bodyPr/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THANKS &amp; QUESTIONS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F9EE1E-4BE8-8898-0C65-CFF5024B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733" y="4018059"/>
            <a:ext cx="9448800" cy="6858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MIA CONSALVO	@</a:t>
            </a:r>
            <a:r>
              <a:rPr lang="en-US" dirty="0" err="1">
                <a:latin typeface="Century Gothic" panose="020B0502020202020204" pitchFamily="34" charset="0"/>
              </a:rPr>
              <a:t>miaC</a:t>
            </a:r>
            <a:r>
              <a:rPr lang="en-US" dirty="0">
                <a:latin typeface="Century Gothic" panose="020B0502020202020204" pitchFamily="34" charset="0"/>
              </a:rPr>
              <a:t> | </a:t>
            </a:r>
            <a:r>
              <a:rPr lang="en-US" dirty="0" err="1">
                <a:latin typeface="Century Gothic" panose="020B0502020202020204" pitchFamily="34" charset="0"/>
              </a:rPr>
              <a:t>mia.consalvo@concordia.ca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KELLY BOUDREAU	@</a:t>
            </a:r>
            <a:r>
              <a:rPr lang="en-US" dirty="0" err="1">
                <a:latin typeface="Century Gothic" panose="020B0502020202020204" pitchFamily="34" charset="0"/>
              </a:rPr>
              <a:t>velixious</a:t>
            </a:r>
            <a:r>
              <a:rPr lang="en-US" dirty="0">
                <a:latin typeface="Century Gothic" panose="020B0502020202020204" pitchFamily="34" charset="0"/>
              </a:rPr>
              <a:t> | </a:t>
            </a:r>
            <a:r>
              <a:rPr lang="en-US" dirty="0" err="1">
                <a:latin typeface="Century Gothic" panose="020B0502020202020204" pitchFamily="34" charset="0"/>
              </a:rPr>
              <a:t>kboudreau@harrisburg.edu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NICK BOWMAN	@</a:t>
            </a:r>
            <a:r>
              <a:rPr lang="en-US" dirty="0" err="1">
                <a:latin typeface="Century Gothic" panose="020B0502020202020204" pitchFamily="34" charset="0"/>
              </a:rPr>
              <a:t>bowmanspartan</a:t>
            </a:r>
            <a:r>
              <a:rPr lang="en-US" dirty="0">
                <a:latin typeface="Century Gothic" panose="020B0502020202020204" pitchFamily="34" charset="0"/>
              </a:rPr>
              <a:t> | </a:t>
            </a:r>
            <a:r>
              <a:rPr lang="en-US" dirty="0" err="1">
                <a:latin typeface="Century Gothic" panose="020B0502020202020204" pitchFamily="34" charset="0"/>
              </a:rPr>
              <a:t>nbowman@syr.edu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ANDY PHELPS		@</a:t>
            </a:r>
            <a:r>
              <a:rPr lang="en-US" dirty="0" err="1">
                <a:latin typeface="Century Gothic" panose="020B0502020202020204" pitchFamily="34" charset="0"/>
              </a:rPr>
              <a:t>andymphelps</a:t>
            </a:r>
            <a:r>
              <a:rPr lang="en-US" dirty="0">
                <a:latin typeface="Century Gothic" panose="020B0502020202020204" pitchFamily="34" charset="0"/>
              </a:rPr>
              <a:t> | </a:t>
            </a:r>
            <a:r>
              <a:rPr lang="en-US" dirty="0" err="1">
                <a:latin typeface="Century Gothic" panose="020B0502020202020204" pitchFamily="34" charset="0"/>
              </a:rPr>
              <a:t>andymphelps@gmail.com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5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A335A7D4-C519-1544-A8A4-48B8BB8A4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50"/>
          <a:stretch/>
        </p:blipFill>
        <p:spPr>
          <a:xfrm>
            <a:off x="0" y="0"/>
            <a:ext cx="12192000" cy="5779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44E4EE-6577-1B4C-AB9B-7B637E7E94D7}"/>
              </a:ext>
            </a:extLst>
          </p:cNvPr>
          <p:cNvSpPr/>
          <p:nvPr/>
        </p:nvSpPr>
        <p:spPr>
          <a:xfrm>
            <a:off x="0" y="398206"/>
            <a:ext cx="12192000" cy="5473205"/>
          </a:xfrm>
          <a:prstGeom prst="rect">
            <a:avLst/>
          </a:prstGeom>
          <a:gradFill>
            <a:gsLst>
              <a:gs pos="885">
                <a:schemeClr val="tx1">
                  <a:alpha val="0"/>
                </a:schemeClr>
              </a:gs>
              <a:gs pos="44000">
                <a:schemeClr val="tx1">
                  <a:alpha val="73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9CE62-485A-844D-A527-D59481038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940" y="367903"/>
            <a:ext cx="11327732" cy="1036048"/>
          </a:xfrm>
        </p:spPr>
        <p:txBody>
          <a:bodyPr/>
          <a:lstStyle/>
          <a:p>
            <a:r>
              <a:rPr lang="en-US" dirty="0"/>
              <a:t>Last year (not “at”) at HICSS…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22643-EE2B-244E-AEC6-72805A69E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649" y="1459257"/>
            <a:ext cx="8585308" cy="685800"/>
          </a:xfrm>
        </p:spPr>
        <p:txBody>
          <a:bodyPr/>
          <a:lstStyle/>
          <a:p>
            <a:r>
              <a:rPr lang="en-US" sz="2800" dirty="0"/>
              <a:t>We presented on some streaming research in a small study that looked at ‘microstreamers’ entitled “Shared Spaces as Authenticity: Exploring the Connectedness of the Physical Environments of Microstreamers and their Audience.”  </a:t>
            </a:r>
          </a:p>
          <a:p>
            <a:endParaRPr lang="en-US" sz="2800" dirty="0"/>
          </a:p>
          <a:p>
            <a:r>
              <a:rPr lang="en-US" sz="2800" dirty="0"/>
              <a:t>This got us interested in how small streamers think about success, and then </a:t>
            </a:r>
            <a:r>
              <a:rPr lang="en-US" sz="2800" i="1" dirty="0"/>
              <a:t>what BIG streamers think small streamers need to do to be ‘successful’...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7FACD-75BA-E7B1-FEC4-CE0591BE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9" y="1403951"/>
            <a:ext cx="2816257" cy="185616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90D05-B11E-CD98-7F17-579DF527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9" y="3272447"/>
            <a:ext cx="2816257" cy="161643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809CC-9F08-3FA6-74E4-54C0AFFF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19" y="4888879"/>
            <a:ext cx="2816257" cy="159137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4343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16B-6A11-6568-603C-B46F73CFA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D84C-AE57-2C27-1C44-278EE55EB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3BFD-B635-A541-B942-4F152AC1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C700-C197-F34C-8E97-1473CDBE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17048"/>
            <a:ext cx="10820400" cy="4275752"/>
          </a:xfrm>
        </p:spPr>
        <p:txBody>
          <a:bodyPr/>
          <a:lstStyle/>
          <a:p>
            <a:pPr marL="88900" indent="0">
              <a:buNone/>
            </a:pPr>
            <a:r>
              <a:rPr lang="en-US" sz="3200" dirty="0">
                <a:effectLst/>
                <a:latin typeface="Century Gothic" panose="020B0502020202020204" pitchFamily="34" charset="0"/>
              </a:rPr>
              <a:t>RQ1: What advice do top-ranked videos offer for streamers on how to be “more successful” on Twitch?</a:t>
            </a:r>
          </a:p>
          <a:p>
            <a:pPr lvl="1"/>
            <a:r>
              <a:rPr lang="en-US" sz="2400" dirty="0">
                <a:effectLst/>
                <a:latin typeface="Century Gothic" panose="020B0502020202020204" pitchFamily="34" charset="0"/>
              </a:rPr>
              <a:t>How does that advice differ from Twitch’s official advice for how to be successful on the platform?</a:t>
            </a:r>
          </a:p>
          <a:p>
            <a:pPr lvl="1"/>
            <a:endParaRPr lang="en-US" dirty="0">
              <a:effectLst/>
              <a:latin typeface="Century Gothic" panose="020B0502020202020204" pitchFamily="34" charset="0"/>
            </a:endParaRPr>
          </a:p>
          <a:p>
            <a:pPr marL="88900" indent="0">
              <a:buNone/>
            </a:pPr>
            <a:r>
              <a:rPr lang="en-US" sz="3200" dirty="0">
                <a:effectLst/>
                <a:latin typeface="Century Gothic" panose="020B0502020202020204" pitchFamily="34" charset="0"/>
              </a:rPr>
              <a:t>RQ2: What streamer capital, if any, do successful streamers deploy in order to convince others to take their advice?</a:t>
            </a:r>
          </a:p>
          <a:p>
            <a:pPr lvl="1"/>
            <a:r>
              <a:rPr lang="en-US" sz="2400" dirty="0">
                <a:effectLst/>
                <a:latin typeface="Century Gothic" panose="020B0502020202020204" pitchFamily="34" charset="0"/>
              </a:rPr>
              <a:t>How did the rhetoric of authenticity fit this framework?</a:t>
            </a:r>
          </a:p>
          <a:p>
            <a:pPr marL="88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3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16B-6A11-6568-603C-B46F73CFA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D84C-AE57-2C27-1C44-278EE55EB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did we do to try and answer these questions?</a:t>
            </a:r>
          </a:p>
        </p:txBody>
      </p:sp>
    </p:spTree>
    <p:extLst>
      <p:ext uri="{BB962C8B-B14F-4D97-AF65-F5344CB8AC3E}">
        <p14:creationId xmlns:p14="http://schemas.microsoft.com/office/powerpoint/2010/main" val="2613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678E9-D57A-001F-D532-90C1F40A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What did we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E563F-D6D7-14EA-CD3B-CDA109ED7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53420"/>
            <a:ext cx="10820400" cy="4024125"/>
          </a:xfrm>
        </p:spPr>
        <p:txBody>
          <a:bodyPr/>
          <a:lstStyle/>
          <a:p>
            <a:pPr marL="5461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On YouTube, we searched for tutorial videos using relevant key phrases like ‘how to be a bigger streamer’ or ‘how to gain followers on witch’ (we did NOT focus on live streaming of other content)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Given the streaming explosion during the pandemic, we focused on more recent videos, but also wanted to see if advice changed pre-post 2020, so we limited searches to videos 2019-2022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Allowed the YouTube algorithm to aid in selection process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Excluded videos with less than 20k views</a:t>
            </a:r>
          </a:p>
          <a:p>
            <a:pPr marL="5461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Examined videos that were specifically aimed at ‘smaller streamers’ or ‘new streamers’</a:t>
            </a:r>
          </a:p>
        </p:txBody>
      </p:sp>
    </p:spTree>
    <p:extLst>
      <p:ext uri="{BB962C8B-B14F-4D97-AF65-F5344CB8AC3E}">
        <p14:creationId xmlns:p14="http://schemas.microsoft.com/office/powerpoint/2010/main" val="223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headphones&#10;&#10;Description automatically generated">
            <a:extLst>
              <a:ext uri="{FF2B5EF4-FFF2-40B4-BE49-F238E27FC236}">
                <a16:creationId xmlns:a16="http://schemas.microsoft.com/office/drawing/2014/main" id="{865B1F3C-5AF3-5446-460B-7AE4781FC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06"/>
          <a:stretch/>
        </p:blipFill>
        <p:spPr>
          <a:xfrm>
            <a:off x="0" y="-1"/>
            <a:ext cx="12192000" cy="59593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C72CD0-DC42-A36A-80E2-AC3EB891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227" y="480593"/>
            <a:ext cx="6193221" cy="1293028"/>
          </a:xfrm>
        </p:spPr>
        <p:txBody>
          <a:bodyPr/>
          <a:lstStyle/>
          <a:p>
            <a:r>
              <a:rPr lang="en-US" dirty="0"/>
              <a:t>Methods: So, we watched a lot of videos…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BF487-E6CA-0D50-BDC0-0F973B6005D4}"/>
              </a:ext>
            </a:extLst>
          </p:cNvPr>
          <p:cNvCxnSpPr/>
          <p:nvPr/>
        </p:nvCxnSpPr>
        <p:spPr>
          <a:xfrm>
            <a:off x="0" y="594360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5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6BF3-36A0-8C98-AB7E-BA334CE7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and we examined their similarities &amp; differences…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7C521-B3EB-38C5-BF03-5373EE70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119"/>
            <a:ext cx="12192001" cy="26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7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12208</TotalTime>
  <Words>1293</Words>
  <Application>Microsoft Macintosh PowerPoint</Application>
  <PresentationFormat>Widescreen</PresentationFormat>
  <Paragraphs>120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Century Gothic</vt:lpstr>
      <vt:lpstr>Vapor Trail</vt:lpstr>
      <vt:lpstr>PowerPoint Presentation</vt:lpstr>
      <vt:lpstr>PowerPoint Presentation</vt:lpstr>
      <vt:lpstr>Last year (not “at”) at HICSS…</vt:lpstr>
      <vt:lpstr>Research Questions</vt:lpstr>
      <vt:lpstr>Research Questions</vt:lpstr>
      <vt:lpstr>Methods</vt:lpstr>
      <vt:lpstr>Methods: What did we do?</vt:lpstr>
      <vt:lpstr>Methods: So, we watched a lot of videos…</vt:lpstr>
      <vt:lpstr>Methods: and we examined their similarities &amp; differences…</vt:lpstr>
      <vt:lpstr>Methods: and we examined their similarities &amp; differences…</vt:lpstr>
      <vt:lpstr>Methods: and we examined their similarities &amp; differences…</vt:lpstr>
      <vt:lpstr>Data Analysis &amp; Results</vt:lpstr>
      <vt:lpstr>Why Make These Tutorial Videos Anyway?</vt:lpstr>
      <vt:lpstr>Why do streamers make these videos?</vt:lpstr>
      <vt:lpstr>Example: Disguised Toast</vt:lpstr>
      <vt:lpstr>How to be a More Successful Streamer</vt:lpstr>
      <vt:lpstr>How to be more more successful</vt:lpstr>
      <vt:lpstr>How to be more more successful</vt:lpstr>
      <vt:lpstr>How to be more successful</vt:lpstr>
      <vt:lpstr>Streamer Capital</vt:lpstr>
      <vt:lpstr>Markers of Streamer Capital</vt:lpstr>
      <vt:lpstr>And Yet, Microstreamers…</vt:lpstr>
      <vt:lpstr>Conclusions</vt:lpstr>
      <vt:lpstr>Acknowledgements</vt:lpstr>
      <vt:lpstr>THANKS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Andy Phelps</cp:lastModifiedBy>
  <cp:revision>37</cp:revision>
  <dcterms:modified xsi:type="dcterms:W3CDTF">2023-01-05T18:19:51Z</dcterms:modified>
</cp:coreProperties>
</file>