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4"/>
  </p:notesMasterIdLst>
  <p:sldIdLst>
    <p:sldId id="460" r:id="rId2"/>
    <p:sldId id="495" r:id="rId3"/>
    <p:sldId id="389" r:id="rId4"/>
    <p:sldId id="394" r:id="rId5"/>
    <p:sldId id="395" r:id="rId6"/>
    <p:sldId id="396" r:id="rId7"/>
    <p:sldId id="397" r:id="rId8"/>
    <p:sldId id="360" r:id="rId9"/>
    <p:sldId id="371" r:id="rId10"/>
    <p:sldId id="467" r:id="rId11"/>
    <p:sldId id="365" r:id="rId12"/>
    <p:sldId id="366" r:id="rId13"/>
    <p:sldId id="380" r:id="rId14"/>
    <p:sldId id="381" r:id="rId15"/>
    <p:sldId id="392" r:id="rId16"/>
    <p:sldId id="496" r:id="rId17"/>
    <p:sldId id="497" r:id="rId18"/>
    <p:sldId id="370" r:id="rId19"/>
    <p:sldId id="481" r:id="rId20"/>
    <p:sldId id="483" r:id="rId21"/>
    <p:sldId id="484" r:id="rId22"/>
    <p:sldId id="485" r:id="rId23"/>
    <p:sldId id="486" r:id="rId24"/>
    <p:sldId id="487" r:id="rId25"/>
    <p:sldId id="488" r:id="rId26"/>
    <p:sldId id="507" r:id="rId27"/>
    <p:sldId id="489" r:id="rId28"/>
    <p:sldId id="504" r:id="rId29"/>
    <p:sldId id="498" r:id="rId30"/>
    <p:sldId id="499" r:id="rId31"/>
    <p:sldId id="505" r:id="rId32"/>
    <p:sldId id="477" r:id="rId33"/>
    <p:sldId id="503" r:id="rId34"/>
    <p:sldId id="509" r:id="rId35"/>
    <p:sldId id="510" r:id="rId36"/>
    <p:sldId id="478" r:id="rId37"/>
    <p:sldId id="479" r:id="rId38"/>
    <p:sldId id="436" r:id="rId39"/>
    <p:sldId id="492" r:id="rId40"/>
    <p:sldId id="506" r:id="rId41"/>
    <p:sldId id="474" r:id="rId42"/>
    <p:sldId id="491" r:id="rId43"/>
    <p:sldId id="456" r:id="rId44"/>
    <p:sldId id="469" r:id="rId45"/>
    <p:sldId id="470" r:id="rId46"/>
    <p:sldId id="429" r:id="rId47"/>
    <p:sldId id="500" r:id="rId48"/>
    <p:sldId id="501" r:id="rId49"/>
    <p:sldId id="502" r:id="rId50"/>
    <p:sldId id="424" r:id="rId51"/>
    <p:sldId id="508" r:id="rId52"/>
    <p:sldId id="38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FF"/>
    <a:srgbClr val="9966FF"/>
    <a:srgbClr val="006C75"/>
    <a:srgbClr val="00717B"/>
    <a:srgbClr val="999999"/>
    <a:srgbClr val="FF5050"/>
    <a:srgbClr val="FFCCFF"/>
    <a:srgbClr val="BD92D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29" autoAdjust="0"/>
    <p:restoredTop sz="81504" autoAdjust="0"/>
  </p:normalViewPr>
  <p:slideViewPr>
    <p:cSldViewPr>
      <p:cViewPr varScale="1">
        <p:scale>
          <a:sx n="61" d="100"/>
          <a:sy n="61" d="100"/>
        </p:scale>
        <p:origin x="516" y="3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5/15/2018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339611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1960206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highlight those 3 because of the things we learned and as data points</a:t>
            </a:r>
            <a:r>
              <a:rPr lang="en-US" baseline="0" dirty="0"/>
              <a:t> of growth, but the thing is 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73173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9238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7FC94-A29A-4AD7-A9C5-674AC3EAB90F}" type="slidenum">
              <a:rPr lang="en-US" altLang="en-US"/>
              <a:pPr/>
              <a:t>19</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4754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1964C-AB0E-4E76-A688-00C09FE37461}" type="slidenum">
              <a:rPr lang="en-US" altLang="en-US"/>
              <a:pPr/>
              <a:t>20</a:t>
            </a:fld>
            <a:endParaRPr lang="en-US" alt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9455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3FA6B-6665-459D-A916-20020353759A}" type="slidenum">
              <a:rPr lang="en-US" altLang="en-US"/>
              <a:pPr/>
              <a:t>21</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970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28</a:t>
            </a:fld>
            <a:endParaRPr lang="en-US"/>
          </a:p>
        </p:txBody>
      </p:sp>
    </p:spTree>
    <p:extLst>
      <p:ext uri="{BB962C8B-B14F-4D97-AF65-F5344CB8AC3E}">
        <p14:creationId xmlns:p14="http://schemas.microsoft.com/office/powerpoint/2010/main" val="2686760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a:t>
            </a:r>
            <a:r>
              <a:rPr lang="en-US" baseline="0" dirty="0" smtClean="0"/>
              <a:t> from https://pics.onsizzle.com/the-ultimate-q-trump-doom-videogames-arcade-crookedhillary-hillaryclinton-killary-12875002.png</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3320302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http://gawker.com/what-is-gamergate-and-why-an-explainer-for-non-geeks-1642909080</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30</a:t>
            </a:fld>
            <a:endParaRPr lang="en-US"/>
          </a:p>
        </p:txBody>
      </p:sp>
    </p:spTree>
    <p:extLst>
      <p:ext uri="{BB962C8B-B14F-4D97-AF65-F5344CB8AC3E}">
        <p14:creationId xmlns:p14="http://schemas.microsoft.com/office/powerpoint/2010/main" val="2185684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2150A4E-9BF1-4BAD-84B0-B89A8DE868A6}" type="slidenum">
              <a:rPr lang="en-US" smtClean="0"/>
              <a:t>32</a:t>
            </a:fld>
            <a:endParaRPr lang="en-US"/>
          </a:p>
        </p:txBody>
      </p:sp>
    </p:spTree>
    <p:extLst>
      <p:ext uri="{BB962C8B-B14F-4D97-AF65-F5344CB8AC3E}">
        <p14:creationId xmlns:p14="http://schemas.microsoft.com/office/powerpoint/2010/main" val="8257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245395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521 academic programs, 42812</a:t>
            </a:r>
            <a:r>
              <a:rPr lang="en-US" baseline="0" dirty="0" smtClean="0"/>
              <a:t> game jammers in 108 countries…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33</a:t>
            </a:fld>
            <a:endParaRPr lang="en-US"/>
          </a:p>
        </p:txBody>
      </p:sp>
    </p:spTree>
    <p:extLst>
      <p:ext uri="{BB962C8B-B14F-4D97-AF65-F5344CB8AC3E}">
        <p14:creationId xmlns:p14="http://schemas.microsoft.com/office/powerpoint/2010/main" val="292128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36</a:t>
            </a:fld>
            <a:endParaRPr lang="en-US"/>
          </a:p>
        </p:txBody>
      </p:sp>
    </p:spTree>
    <p:extLst>
      <p:ext uri="{BB962C8B-B14F-4D97-AF65-F5344CB8AC3E}">
        <p14:creationId xmlns:p14="http://schemas.microsoft.com/office/powerpoint/2010/main" val="3795938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you’ve been following what we’re doing we’re making an effort to be essentially everywhere: here</a:t>
            </a:r>
            <a:r>
              <a:rPr lang="en-US" baseline="0" dirty="0" smtClean="0"/>
              <a:t> are some of the initiatives and efforts and partners of recent note.  We’re taking that notion of working with communities and networks really seriously at local, state, national, and international levels.</a:t>
            </a:r>
          </a:p>
          <a:p>
            <a:endParaRPr lang="en-US" baseline="0" dirty="0" smtClean="0"/>
          </a:p>
          <a:p>
            <a:r>
              <a:rPr lang="en-US" baseline="0" dirty="0" smtClean="0"/>
              <a:t>The general public doesn’t understand education, doesn’t understand what we do, and is increasingly critical of higher education in specific as overpriced, overblown, and overvalued.  So how do we change any of these perceptions other than by cutting costs (which we need to do as well) ?</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37</a:t>
            </a:fld>
            <a:endParaRPr lang="en-US"/>
          </a:p>
        </p:txBody>
      </p:sp>
    </p:spTree>
    <p:extLst>
      <p:ext uri="{BB962C8B-B14F-4D97-AF65-F5344CB8AC3E}">
        <p14:creationId xmlns:p14="http://schemas.microsoft.com/office/powerpoint/2010/main" val="1207881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38</a:t>
            </a:fld>
            <a:endParaRPr lang="en-US"/>
          </a:p>
        </p:txBody>
      </p:sp>
    </p:spTree>
    <p:extLst>
      <p:ext uri="{BB962C8B-B14F-4D97-AF65-F5344CB8AC3E}">
        <p14:creationId xmlns:p14="http://schemas.microsoft.com/office/powerpoint/2010/main" val="3040446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Hooray for </a:t>
            </a:r>
            <a:r>
              <a:rPr lang="en-US" dirty="0" err="1" smtClean="0"/>
              <a:t>minecraft</a:t>
            </a:r>
            <a:r>
              <a:rPr lang="en-US" dirty="0" smtClean="0"/>
              <a:t>.  You can BUILD things.  </a:t>
            </a:r>
            <a:r>
              <a:rPr lang="en-US" dirty="0" err="1" smtClean="0"/>
              <a:t>Wheee</a:t>
            </a:r>
            <a:r>
              <a:rPr lang="en-US" dirty="0" smtClean="0"/>
              <a:t>.</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236136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41</a:t>
            </a:fld>
            <a:endParaRPr lang="en-US"/>
          </a:p>
        </p:txBody>
      </p:sp>
    </p:spTree>
    <p:extLst>
      <p:ext uri="{BB962C8B-B14F-4D97-AF65-F5344CB8AC3E}">
        <p14:creationId xmlns:p14="http://schemas.microsoft.com/office/powerpoint/2010/main" val="2154894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46</a:t>
            </a:fld>
            <a:endParaRPr lang="en-US"/>
          </a:p>
        </p:txBody>
      </p:sp>
    </p:spTree>
    <p:extLst>
      <p:ext uri="{BB962C8B-B14F-4D97-AF65-F5344CB8AC3E}">
        <p14:creationId xmlns:p14="http://schemas.microsoft.com/office/powerpoint/2010/main" val="2598504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 is King’s Quest 1</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47</a:t>
            </a:fld>
            <a:endParaRPr lang="en-US"/>
          </a:p>
        </p:txBody>
      </p:sp>
    </p:spTree>
    <p:extLst>
      <p:ext uri="{BB962C8B-B14F-4D97-AF65-F5344CB8AC3E}">
        <p14:creationId xmlns:p14="http://schemas.microsoft.com/office/powerpoint/2010/main" val="1691705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http://www.vaporplants.com/blog/growing-seeds-with-hydroponics-in-door-garden-easier-start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48</a:t>
            </a:fld>
            <a:endParaRPr lang="en-US"/>
          </a:p>
        </p:txBody>
      </p:sp>
    </p:spTree>
    <p:extLst>
      <p:ext uri="{BB962C8B-B14F-4D97-AF65-F5344CB8AC3E}">
        <p14:creationId xmlns:p14="http://schemas.microsoft.com/office/powerpoint/2010/main" val="3810937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Anyway, </a:t>
            </a:r>
            <a:r>
              <a:rPr lang="en-US" baseline="0" dirty="0" err="1" smtClean="0"/>
              <a:t>Raph</a:t>
            </a:r>
            <a:r>
              <a:rPr lang="en-US" baseline="0" dirty="0" smtClean="0"/>
              <a:t> Koster closed a recent talk I was at with the notion that we in the games industry, but more broadly the media industry, the technology industry, the computing industry, need to consider the notion of DESIGN WITH INTENT.  That these systems are so important to our culture that the responsibility falls to us as designers and developers to consider the impact and intent of these patterns and interactions.</a:t>
            </a:r>
          </a:p>
          <a:p>
            <a:endParaRPr lang="en-US" baseline="0" dirty="0" smtClean="0"/>
          </a:p>
          <a:p>
            <a:r>
              <a:rPr lang="en-US" baseline="0" dirty="0" smtClean="0"/>
              <a:t>And while this is true it is also equally true that perhaps we must re-examine and re-contextualize what it is to LIVE WITH INTENT in the digital age.  That roles such as ‘citizen’ or ‘neighbor’ or ‘friend’ or ‘human’ carry with them both opportunity and obligation, that our lives are what we make of them, and our digital lives are included.  And wasn’t the role of the university, really, the cultivation of knowledge towards the betterment of the human?  We have grown beyond our bodies, but we must each of us consider the patterns and scales of our expanding digital minds.</a:t>
            </a:r>
          </a:p>
          <a:p>
            <a:endParaRPr lang="en-US" baseline="0" dirty="0" smtClean="0"/>
          </a:p>
          <a:p>
            <a:r>
              <a:rPr lang="en-US" baseline="0" dirty="0" smtClean="0"/>
              <a:t>We must consider the story of what it is to be human, we must consider the stories we tell ourselves about ourselves.  We must consider the stories we tell our children, and the effect those stories have on our society.  And if we don’t like where we are, we must change our stories and how we tell them.</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50</a:t>
            </a:fld>
            <a:endParaRPr lang="en-US"/>
          </a:p>
        </p:txBody>
      </p:sp>
    </p:spTree>
    <p:extLst>
      <p:ext uri="{BB962C8B-B14F-4D97-AF65-F5344CB8AC3E}">
        <p14:creationId xmlns:p14="http://schemas.microsoft.com/office/powerpoint/2010/main" val="235495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334334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188696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413222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47593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398365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85672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364869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5/15/2018</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5/15/2018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5/15/2018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5/15/2018</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5/15/2018</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5/15/2018</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5/15/2018</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5/15/2018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203200" y="6046351"/>
            <a:ext cx="1320800" cy="619350"/>
          </a:xfrm>
          <a:prstGeom prst="rect">
            <a:avLst/>
          </a:prstGeom>
        </p:spPr>
      </p:pic>
      <p:sp>
        <p:nvSpPr>
          <p:cNvPr id="9" name="Rectangle 8"/>
          <p:cNvSpPr/>
          <p:nvPr userDrawn="1"/>
        </p:nvSpPr>
        <p:spPr>
          <a:xfrm>
            <a:off x="1585977" y="6208501"/>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dirty="0" smtClean="0">
                <a:solidFill>
                  <a:schemeClr val="tx2">
                    <a:lumMod val="90000"/>
                  </a:schemeClr>
                </a:solidFill>
                <a:latin typeface="Calibri" panose="020F0502020204030204" pitchFamily="34" charset="0"/>
              </a:rPr>
              <a:t>RIT Center for Media, Arts, Games,</a:t>
            </a:r>
            <a:r>
              <a:rPr lang="en-US" sz="1200" baseline="0" dirty="0" smtClean="0">
                <a:solidFill>
                  <a:schemeClr val="tx2">
                    <a:lumMod val="90000"/>
                  </a:schemeClr>
                </a:solidFill>
                <a:latin typeface="Calibri" panose="020F0502020204030204" pitchFamily="34" charset="0"/>
              </a:rPr>
              <a:t> Interaction &amp; Creativity</a:t>
            </a:r>
          </a:p>
          <a:p>
            <a:pPr algn="l"/>
            <a:r>
              <a:rPr lang="en-US" sz="1200" baseline="0" dirty="0" smtClean="0">
                <a:solidFill>
                  <a:schemeClr val="tx2">
                    <a:lumMod val="90000"/>
                  </a:schemeClr>
                </a:solidFill>
                <a:latin typeface="Calibri" panose="020F0502020204030204" pitchFamily="34" charset="0"/>
              </a:rPr>
              <a:t>MAGIC.RIT.EDU | WWW.RIT.EDU</a:t>
            </a:r>
            <a:endParaRPr lang="en-US" sz="1200" dirty="0">
              <a:solidFill>
                <a:schemeClr val="tx2">
                  <a:lumMod val="90000"/>
                </a:schemeClr>
              </a:solidFill>
              <a:latin typeface="Calibri" panose="020F0502020204030204" pitchFamily="34" charset="0"/>
            </a:endParaRPr>
          </a:p>
        </p:txBody>
      </p:sp>
      <p:pic>
        <p:nvPicPr>
          <p:cNvPr id="10" name="Picture 9"/>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210799" y="6046351"/>
            <a:ext cx="1660143" cy="619350"/>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image" Target="../media/image49.jpeg"/><Relationship Id="rId18" Type="http://schemas.openxmlformats.org/officeDocument/2006/relationships/image" Target="../media/image54.jpeg"/><Relationship Id="rId26" Type="http://schemas.openxmlformats.org/officeDocument/2006/relationships/image" Target="../media/image62.png"/><Relationship Id="rId21" Type="http://schemas.openxmlformats.org/officeDocument/2006/relationships/image" Target="../media/image57.jpeg"/><Relationship Id="rId34" Type="http://schemas.openxmlformats.org/officeDocument/2006/relationships/image" Target="../media/image70.jp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g"/><Relationship Id="rId25" Type="http://schemas.openxmlformats.org/officeDocument/2006/relationships/image" Target="../media/image61.png"/><Relationship Id="rId33" Type="http://schemas.openxmlformats.org/officeDocument/2006/relationships/image" Target="../media/image69.jpg"/><Relationship Id="rId38" Type="http://schemas.openxmlformats.org/officeDocument/2006/relationships/image" Target="../media/image74.png"/><Relationship Id="rId2" Type="http://schemas.openxmlformats.org/officeDocument/2006/relationships/notesSlide" Target="../notesSlides/notesSlide11.xml"/><Relationship Id="rId16" Type="http://schemas.openxmlformats.org/officeDocument/2006/relationships/image" Target="../media/image52.jpeg"/><Relationship Id="rId20" Type="http://schemas.openxmlformats.org/officeDocument/2006/relationships/image" Target="../media/image56.png"/><Relationship Id="rId29"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36" Type="http://schemas.openxmlformats.org/officeDocument/2006/relationships/image" Target="../media/image72.jpg"/><Relationship Id="rId10" Type="http://schemas.openxmlformats.org/officeDocument/2006/relationships/image" Target="../media/image46.png"/><Relationship Id="rId19" Type="http://schemas.openxmlformats.org/officeDocument/2006/relationships/image" Target="../media/image55.jpeg"/><Relationship Id="rId31" Type="http://schemas.openxmlformats.org/officeDocument/2006/relationships/image" Target="../media/image67.pn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 Id="rId22" Type="http://schemas.openxmlformats.org/officeDocument/2006/relationships/image" Target="../media/image58.jpeg"/><Relationship Id="rId27" Type="http://schemas.openxmlformats.org/officeDocument/2006/relationships/image" Target="../media/image63.jpeg"/><Relationship Id="rId30" Type="http://schemas.openxmlformats.org/officeDocument/2006/relationships/image" Target="../media/image66.png"/><Relationship Id="rId35" Type="http://schemas.openxmlformats.org/officeDocument/2006/relationships/image" Target="../media/image71.jpeg"/><Relationship Id="rId8" Type="http://schemas.openxmlformats.org/officeDocument/2006/relationships/image" Target="../media/image44.jpeg"/><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8.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oleObject" Target="../embeddings/oleObject4.bin"/><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78.emf"/><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gif"/><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jpeg"/><Relationship Id="rId4" Type="http://schemas.openxmlformats.org/officeDocument/2006/relationships/image" Target="../media/image100.png"/><Relationship Id="rId9"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99.gif"/><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73"/>
            <a:ext cx="12192000" cy="6181343"/>
          </a:xfrm>
          <a:prstGeom prst="rect">
            <a:avLst/>
          </a:prstGeom>
        </p:spPr>
      </p:pic>
      <p:sp>
        <p:nvSpPr>
          <p:cNvPr id="5" name="Rectangle 4"/>
          <p:cNvSpPr/>
          <p:nvPr/>
        </p:nvSpPr>
        <p:spPr>
          <a:xfrm>
            <a:off x="0" y="6324600"/>
            <a:ext cx="12192000" cy="533400"/>
          </a:xfrm>
          <a:prstGeom prst="rect">
            <a:avLst/>
          </a:prstGeom>
          <a:solidFill>
            <a:srgbClr val="006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4724400"/>
            <a:ext cx="12192000" cy="2133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nchorCtr="0"/>
          <a:lstStyle/>
          <a:p>
            <a:pPr algn="ctr"/>
            <a:endParaRPr lang="en-US" sz="300" b="1" dirty="0" smtClean="0"/>
          </a:p>
          <a:p>
            <a:pPr algn="ctr"/>
            <a:r>
              <a:rPr lang="en-US" sz="2800" b="1" dirty="0" smtClean="0"/>
              <a:t>The Intersection of Games &amp; Youth Culture: A Brief Overview</a:t>
            </a:r>
          </a:p>
          <a:p>
            <a:r>
              <a:rPr lang="en-US" b="1" dirty="0" smtClean="0"/>
              <a:t>		</a:t>
            </a:r>
          </a:p>
          <a:p>
            <a:r>
              <a:rPr lang="en-US" b="1" dirty="0"/>
              <a:t>	</a:t>
            </a:r>
            <a:r>
              <a:rPr lang="en-US" b="1" dirty="0" smtClean="0"/>
              <a:t>		    Andrew Phelps, Professor, RIT College of Imaging Arts &amp; Sciences</a:t>
            </a:r>
          </a:p>
          <a:p>
            <a:r>
              <a:rPr lang="en-US" b="1" dirty="0"/>
              <a:t>	</a:t>
            </a:r>
            <a:r>
              <a:rPr lang="en-US" b="1" dirty="0" smtClean="0"/>
              <a:t>		    </a:t>
            </a:r>
            <a:r>
              <a:rPr lang="en-US" b="1" dirty="0" smtClean="0">
                <a:solidFill>
                  <a:schemeClr val="tx1">
                    <a:lumMod val="85000"/>
                  </a:schemeClr>
                </a:solidFill>
              </a:rPr>
              <a:t>Pediatric Grand Rounds &amp; Spinner Lectureship</a:t>
            </a:r>
          </a:p>
          <a:p>
            <a:r>
              <a:rPr lang="en-US" b="1" dirty="0">
                <a:solidFill>
                  <a:schemeClr val="tx1">
                    <a:lumMod val="85000"/>
                  </a:schemeClr>
                </a:solidFill>
              </a:rPr>
              <a:t>	</a:t>
            </a:r>
            <a:r>
              <a:rPr lang="en-US" b="1" smtClean="0">
                <a:solidFill>
                  <a:schemeClr val="tx1">
                    <a:lumMod val="85000"/>
                  </a:schemeClr>
                </a:solidFill>
              </a:rPr>
              <a:t>		    University </a:t>
            </a:r>
            <a:r>
              <a:rPr lang="en-US" b="1" dirty="0" smtClean="0">
                <a:solidFill>
                  <a:schemeClr val="tx1">
                    <a:lumMod val="85000"/>
                  </a:schemeClr>
                </a:solidFill>
              </a:rPr>
              <a:t>of Rochester Medical Center | 5/16/2018</a:t>
            </a:r>
          </a:p>
          <a:p>
            <a:endParaRPr lang="en-US" b="1" dirty="0"/>
          </a:p>
        </p:txBody>
      </p:sp>
      <p:cxnSp>
        <p:nvCxnSpPr>
          <p:cNvPr id="6" name="Straight Connector 5"/>
          <p:cNvCxnSpPr/>
          <p:nvPr/>
        </p:nvCxnSpPr>
        <p:spPr>
          <a:xfrm>
            <a:off x="0" y="47244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647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4373"/>
            <a:ext cx="11125200" cy="1293028"/>
          </a:xfrm>
        </p:spPr>
        <p:txBody>
          <a:bodyPr/>
          <a:lstStyle/>
          <a:p>
            <a:r>
              <a:rPr lang="en-US" dirty="0" smtClean="0"/>
              <a:t>a bit MORE about Our WORK</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600200"/>
            <a:ext cx="12192000" cy="4191000"/>
          </a:xfrm>
          <a:prstGeom prst="rect">
            <a:avLst/>
          </a:prstGeom>
        </p:spPr>
      </p:pic>
      <p:cxnSp>
        <p:nvCxnSpPr>
          <p:cNvPr id="5" name="Straight Connector 4"/>
          <p:cNvCxnSpPr/>
          <p:nvPr/>
        </p:nvCxnSpPr>
        <p:spPr>
          <a:xfrm>
            <a:off x="0" y="5791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00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63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2209800"/>
            <a:ext cx="12192002" cy="1143000"/>
          </a:xfrm>
          <a:solidFill>
            <a:schemeClr val="bg1">
              <a:alpha val="55000"/>
            </a:schemeClr>
          </a:solidFill>
        </p:spPr>
        <p:txBody>
          <a:bodyPr>
            <a:normAutofit fontScale="90000"/>
          </a:bodyPr>
          <a:lstStyle/>
          <a:p>
            <a:pPr algn="l"/>
            <a:r>
              <a:rPr lang="en-US" dirty="0" smtClean="0"/>
              <a:t>	A Strange Game </a:t>
            </a:r>
            <a:br>
              <a:rPr lang="en-US" dirty="0" smtClean="0"/>
            </a:br>
            <a:r>
              <a:rPr lang="en-US" dirty="0" smtClean="0"/>
              <a:t>	for Strange Reasons</a:t>
            </a:r>
            <a:endParaRPr lang="en-US" dirty="0"/>
          </a:p>
        </p:txBody>
      </p:sp>
      <p:sp>
        <p:nvSpPr>
          <p:cNvPr id="3" name="Content Placeholder 2"/>
          <p:cNvSpPr>
            <a:spLocks noGrp="1"/>
          </p:cNvSpPr>
          <p:nvPr>
            <p:ph idx="1"/>
          </p:nvPr>
        </p:nvSpPr>
        <p:spPr>
          <a:xfrm>
            <a:off x="685800" y="3496732"/>
            <a:ext cx="11049000" cy="2523067"/>
          </a:xfrm>
        </p:spPr>
        <p:txBody>
          <a:bodyPr>
            <a:normAutofit/>
          </a:bodyPr>
          <a:lstStyle/>
          <a:p>
            <a:r>
              <a:rPr lang="en-US" dirty="0" smtClean="0"/>
              <a:t>This game taught us (the campus) about making things, production, and scale</a:t>
            </a:r>
          </a:p>
          <a:p>
            <a:r>
              <a:rPr lang="en-US" dirty="0" smtClean="0"/>
              <a:t>This game allowed us to explore using typical game forms for telling a unique story to a very targeted audience</a:t>
            </a:r>
          </a:p>
          <a:p>
            <a:r>
              <a:rPr lang="en-US" dirty="0" smtClean="0"/>
              <a:t>Finalist at GLS Education Arcade, accepted to </a:t>
            </a:r>
            <a:r>
              <a:rPr lang="en-US" dirty="0" err="1" smtClean="0"/>
              <a:t>DiGRA</a:t>
            </a:r>
            <a:r>
              <a:rPr lang="en-US" dirty="0" smtClean="0"/>
              <a:t> Blank Arcade, and </a:t>
            </a:r>
            <a:r>
              <a:rPr lang="en-US" dirty="0" err="1" smtClean="0"/>
              <a:t>IndieArcade</a:t>
            </a:r>
            <a:r>
              <a:rPr lang="en-US" dirty="0" smtClean="0"/>
              <a:t> at the Smithsonian American Museum of Art</a:t>
            </a:r>
          </a:p>
          <a:p>
            <a:r>
              <a:rPr lang="en-US" dirty="0" smtClean="0"/>
              <a:t>SPLATTERSHMUP.RIT.EDU – PLAY TODAY!  MAKE ART!</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3397614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1736158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9326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
            <a:ext cx="9136049" cy="6852037"/>
          </a:xfr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33418" y="-5964"/>
            <a:ext cx="4555932" cy="6858000"/>
          </a:xfrm>
          <a:prstGeom prst="rect">
            <a:avLst/>
          </a:prstGeom>
        </p:spPr>
      </p:pic>
      <p:cxnSp>
        <p:nvCxnSpPr>
          <p:cNvPr id="7" name="Straight Connector 6"/>
          <p:cNvCxnSpPr/>
          <p:nvPr/>
        </p:nvCxnSpPr>
        <p:spPr>
          <a:xfrm>
            <a:off x="7629475"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1"/>
            <a:ext cx="12174513" cy="426720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764373"/>
            <a:ext cx="10972800" cy="1293028"/>
          </a:xfrm>
        </p:spPr>
        <p:txBody>
          <a:bodyPr/>
          <a:lstStyle/>
          <a:p>
            <a:r>
              <a:rPr lang="en-US" dirty="0" smtClean="0"/>
              <a:t>FIRST UNIVERSITY TO PUBLISH DIRECTLY ON XBOX ONE.  BRAGGING RIGHTS++</a:t>
            </a:r>
            <a:endParaRPr lang="en-US" dirty="0"/>
          </a:p>
        </p:txBody>
      </p:sp>
    </p:spTree>
    <p:extLst>
      <p:ext uri="{BB962C8B-B14F-4D97-AF65-F5344CB8AC3E}">
        <p14:creationId xmlns:p14="http://schemas.microsoft.com/office/powerpoint/2010/main" val="2061974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SUMMER WITH THE</a:t>
            </a:r>
            <a:br>
              <a:rPr lang="en-US" dirty="0" smtClean="0"/>
            </a:br>
            <a:r>
              <a:rPr lang="en-US" dirty="0" smtClean="0"/>
              <a:t>BUFFALO BILLS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4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1168400"/>
            <a:ext cx="6096000" cy="4064001"/>
          </a:xfrm>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1168400"/>
            <a:ext cx="6096000" cy="4064000"/>
          </a:xfrm>
          <a:prstGeom prst="rect">
            <a:avLst/>
          </a:prstGeom>
        </p:spPr>
      </p:pic>
      <p:cxnSp>
        <p:nvCxnSpPr>
          <p:cNvPr id="10" name="Straight Connector 9"/>
          <p:cNvCxnSpPr/>
          <p:nvPr/>
        </p:nvCxnSpPr>
        <p:spPr>
          <a:xfrm>
            <a:off x="0" y="5249092"/>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13429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59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40" y="1790699"/>
            <a:ext cx="891779"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381" y="890587"/>
            <a:ext cx="909638"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0" y="-14288"/>
            <a:ext cx="923926" cy="923926"/>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6348403" y="2706685"/>
            <a:ext cx="5843598"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86955" y="911223"/>
            <a:ext cx="2433645"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val="0"/>
              </a:ext>
            </a:extLst>
          </a:blip>
          <a:srcRect/>
          <a:stretch/>
        </p:blipFill>
        <p:spPr>
          <a:xfrm>
            <a:off x="0" y="2708278"/>
            <a:ext cx="2733676"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3715283"/>
            <a:ext cx="2724150"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val="0"/>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3381728" y="5547340"/>
            <a:ext cx="8590844"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5 YEARS OF PROJECTS &amp; MEDIA.</a:t>
            </a:r>
          </a:p>
        </p:txBody>
      </p:sp>
    </p:spTree>
    <p:extLst>
      <p:ext uri="{BB962C8B-B14F-4D97-AF65-F5344CB8AC3E}">
        <p14:creationId xmlns:p14="http://schemas.microsoft.com/office/powerpoint/2010/main" val="153676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43400" y="0"/>
            <a:ext cx="7848600" cy="5875734"/>
          </a:xfrm>
          <a:prstGeom prst="rect">
            <a:avLst/>
          </a:prstGeom>
        </p:spPr>
      </p:pic>
      <p:sp>
        <p:nvSpPr>
          <p:cNvPr id="5" name="Rectangle 4"/>
          <p:cNvSpPr/>
          <p:nvPr/>
        </p:nvSpPr>
        <p:spPr>
          <a:xfrm>
            <a:off x="4343400" y="0"/>
            <a:ext cx="3657600" cy="5875734"/>
          </a:xfrm>
          <a:prstGeom prst="rect">
            <a:avLst/>
          </a:prstGeom>
          <a:gradFill>
            <a:gsLst>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764373"/>
            <a:ext cx="7162800" cy="1293028"/>
          </a:xfrm>
        </p:spPr>
        <p:txBody>
          <a:bodyPr/>
          <a:lstStyle/>
          <a:p>
            <a:pPr algn="l"/>
            <a:r>
              <a:rPr lang="en-US" dirty="0" smtClean="0"/>
              <a:t>But more important than tools OR PLATFORM OR CLIENT IS STORY</a:t>
            </a:r>
            <a:endParaRPr lang="en-US" dirty="0"/>
          </a:p>
        </p:txBody>
      </p:sp>
      <p:cxnSp>
        <p:nvCxnSpPr>
          <p:cNvPr id="6" name="Straight Connector 5"/>
          <p:cNvCxnSpPr/>
          <p:nvPr/>
        </p:nvCxnSpPr>
        <p:spPr>
          <a:xfrm>
            <a:off x="0" y="5875734"/>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100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Perceptions &amp; Personas</a:t>
            </a:r>
          </a:p>
        </p:txBody>
      </p:sp>
      <p:sp>
        <p:nvSpPr>
          <p:cNvPr id="3075" name="Rectangle 3"/>
          <p:cNvSpPr>
            <a:spLocks noGrp="1" noChangeArrowheads="1"/>
          </p:cNvSpPr>
          <p:nvPr>
            <p:ph type="body" idx="1"/>
          </p:nvPr>
        </p:nvSpPr>
        <p:spPr/>
        <p:txBody>
          <a:bodyPr/>
          <a:lstStyle/>
          <a:p>
            <a:pPr>
              <a:buFontTx/>
              <a:buNone/>
            </a:pPr>
            <a:r>
              <a:rPr lang="en-US" altLang="en-US" sz="3200" dirty="0"/>
              <a:t>“The best that can be said of them [video games] is that they may help promote eye-hand coordination in children.  The worst that can be said is that they sanction, and even promote aggression and violent responses to conflict.  But what can be said with much greater certainty is this: most computer games are a colossal waste of time” </a:t>
            </a:r>
            <a:r>
              <a:rPr lang="en-US" altLang="en-US" sz="3200" dirty="0">
                <a:solidFill>
                  <a:schemeClr val="bg2"/>
                </a:solidFill>
              </a:rPr>
              <a:t>- Dr. Spock, 2004 ed.</a:t>
            </a:r>
          </a:p>
        </p:txBody>
      </p:sp>
    </p:spTree>
    <p:extLst>
      <p:ext uri="{BB962C8B-B14F-4D97-AF65-F5344CB8AC3E}">
        <p14:creationId xmlns:p14="http://schemas.microsoft.com/office/powerpoint/2010/main" val="841671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fun game of past &amp; Present</a:t>
            </a:r>
            <a:endParaRPr lang="en-US" dirty="0"/>
          </a:p>
        </p:txBody>
      </p:sp>
      <p:sp>
        <p:nvSpPr>
          <p:cNvPr id="3" name="Content Placeholder 2"/>
          <p:cNvSpPr>
            <a:spLocks noGrp="1"/>
          </p:cNvSpPr>
          <p:nvPr>
            <p:ph idx="1"/>
          </p:nvPr>
        </p:nvSpPr>
        <p:spPr/>
        <p:txBody>
          <a:bodyPr/>
          <a:lstStyle/>
          <a:p>
            <a:r>
              <a:rPr lang="en-US" sz="3600" dirty="0" smtClean="0"/>
              <a:t>I gave a talk here at Grand Rounds in 2006.  </a:t>
            </a:r>
          </a:p>
          <a:p>
            <a:r>
              <a:rPr lang="en-US" sz="3600" dirty="0" smtClean="0"/>
              <a:t>Some of these slides are from that talk.  Some of them aren’t.</a:t>
            </a:r>
          </a:p>
          <a:p>
            <a:r>
              <a:rPr lang="en-US" sz="3600" dirty="0" smtClean="0"/>
              <a:t>Let’s see how much has changed…</a:t>
            </a:r>
            <a:endParaRPr lang="en-US" sz="3600" dirty="0"/>
          </a:p>
        </p:txBody>
      </p:sp>
    </p:spTree>
    <p:extLst>
      <p:ext uri="{BB962C8B-B14F-4D97-AF65-F5344CB8AC3E}">
        <p14:creationId xmlns:p14="http://schemas.microsoft.com/office/powerpoint/2010/main" val="366567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Perceptions &amp; Personas</a:t>
            </a:r>
          </a:p>
        </p:txBody>
      </p:sp>
      <p:sp>
        <p:nvSpPr>
          <p:cNvPr id="4099" name="Rectangle 3"/>
          <p:cNvSpPr>
            <a:spLocks noGrp="1" noChangeArrowheads="1"/>
          </p:cNvSpPr>
          <p:nvPr>
            <p:ph type="body" idx="1"/>
          </p:nvPr>
        </p:nvSpPr>
        <p:spPr>
          <a:xfrm>
            <a:off x="1981200" y="1600200"/>
            <a:ext cx="8229600" cy="2971800"/>
          </a:xfrm>
        </p:spPr>
        <p:txBody>
          <a:bodyPr/>
          <a:lstStyle/>
          <a:p>
            <a:pPr>
              <a:buFontTx/>
              <a:buNone/>
            </a:pPr>
            <a:r>
              <a:rPr lang="en-US" altLang="en-US"/>
              <a:t>Capitol Hill &amp; the “Rise of Violent Video Games”</a:t>
            </a:r>
          </a:p>
          <a:p>
            <a:pPr lvl="1"/>
            <a:r>
              <a:rPr lang="en-US" altLang="en-US"/>
              <a:t>Hillary Clinton</a:t>
            </a:r>
          </a:p>
          <a:p>
            <a:pPr lvl="1"/>
            <a:r>
              <a:rPr lang="en-US" altLang="en-US"/>
              <a:t>Joe Lieberman </a:t>
            </a:r>
          </a:p>
        </p:txBody>
      </p:sp>
      <p:sp>
        <p:nvSpPr>
          <p:cNvPr id="4100" name="Text Box 4"/>
          <p:cNvSpPr txBox="1">
            <a:spLocks noChangeArrowheads="1"/>
          </p:cNvSpPr>
          <p:nvPr/>
        </p:nvSpPr>
        <p:spPr bwMode="auto">
          <a:xfrm>
            <a:off x="5486400" y="2362201"/>
            <a:ext cx="4572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Researchers from the University of Oklahoma recently found that two-thirds of school fights were instigated by regular video game players, but only 4% were started by children who had never played such games. </a:t>
            </a:r>
          </a:p>
          <a:p>
            <a:endParaRPr lang="en-US" altLang="en-US"/>
          </a:p>
          <a:p>
            <a:r>
              <a:rPr lang="en-US" altLang="en-US"/>
              <a:t>Other studies showed that violent games would not cause serious problems in healthy families, but could do so in families where children were left alone for many hours. [2]</a:t>
            </a:r>
          </a:p>
        </p:txBody>
      </p:sp>
      <p:pic>
        <p:nvPicPr>
          <p:cNvPr id="4101" name="Picture 5" descr="grand-theft-auto-liberty-city-stori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76400" y="2970213"/>
            <a:ext cx="3429000" cy="194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1646830" y="4972843"/>
            <a:ext cx="3429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000" dirty="0">
                <a:solidFill>
                  <a:schemeClr val="bg2"/>
                </a:solidFill>
              </a:rPr>
              <a:t>Grand Theft Auto: Liberty City  </a:t>
            </a:r>
            <a:r>
              <a:rPr lang="en-US" altLang="en-US" sz="1000" dirty="0" err="1">
                <a:solidFill>
                  <a:schemeClr val="bg2"/>
                </a:solidFill>
              </a:rPr>
              <a:t>Rockstar</a:t>
            </a:r>
            <a:r>
              <a:rPr lang="en-US" altLang="en-US" sz="1000" dirty="0">
                <a:solidFill>
                  <a:schemeClr val="bg2"/>
                </a:solidFill>
              </a:rPr>
              <a:t> Entertainment</a:t>
            </a:r>
          </a:p>
        </p:txBody>
      </p:sp>
    </p:spTree>
    <p:extLst>
      <p:ext uri="{BB962C8B-B14F-4D97-AF65-F5344CB8AC3E}">
        <p14:creationId xmlns:p14="http://schemas.microsoft.com/office/powerpoint/2010/main" val="3528195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Perceptions &amp; Personas</a:t>
            </a:r>
          </a:p>
        </p:txBody>
      </p:sp>
      <p:sp>
        <p:nvSpPr>
          <p:cNvPr id="7171" name="Rectangle 3"/>
          <p:cNvSpPr>
            <a:spLocks noGrp="1" noChangeArrowheads="1"/>
          </p:cNvSpPr>
          <p:nvPr>
            <p:ph type="body" idx="1"/>
          </p:nvPr>
        </p:nvSpPr>
        <p:spPr>
          <a:xfrm>
            <a:off x="1981200" y="1828801"/>
            <a:ext cx="4876800" cy="4525963"/>
          </a:xfrm>
        </p:spPr>
        <p:txBody>
          <a:bodyPr/>
          <a:lstStyle/>
          <a:p>
            <a:pPr>
              <a:lnSpc>
                <a:spcPct val="90000"/>
              </a:lnSpc>
              <a:buFontTx/>
              <a:buNone/>
            </a:pPr>
            <a:r>
              <a:rPr lang="en-US" altLang="en-US" sz="2400"/>
              <a:t>“ALL children play violent video games”</a:t>
            </a:r>
          </a:p>
          <a:p>
            <a:pPr>
              <a:lnSpc>
                <a:spcPct val="90000"/>
              </a:lnSpc>
              <a:buFontTx/>
              <a:buNone/>
            </a:pPr>
            <a:r>
              <a:rPr lang="en-US" altLang="en-US" sz="2400"/>
              <a:t>“ALL video games are violent”</a:t>
            </a:r>
          </a:p>
          <a:p>
            <a:pPr>
              <a:lnSpc>
                <a:spcPct val="90000"/>
              </a:lnSpc>
              <a:buFontTx/>
              <a:buNone/>
            </a:pPr>
            <a:r>
              <a:rPr lang="en-US" altLang="en-US" sz="2400"/>
              <a:t>“THE INDUSTRY is to blame for peddling violence to children”</a:t>
            </a:r>
          </a:p>
          <a:p>
            <a:pPr>
              <a:lnSpc>
                <a:spcPct val="90000"/>
              </a:lnSpc>
              <a:buFontTx/>
              <a:buNone/>
            </a:pPr>
            <a:r>
              <a:rPr lang="en-US" altLang="en-US" sz="2400"/>
              <a:t>“GAMES are co-opting American education and ruining our youth”</a:t>
            </a:r>
          </a:p>
          <a:p>
            <a:pPr>
              <a:lnSpc>
                <a:spcPct val="90000"/>
              </a:lnSpc>
              <a:buFontTx/>
              <a:buNone/>
            </a:pPr>
            <a:r>
              <a:rPr lang="en-US" altLang="en-US" sz="2400"/>
              <a:t>“GAMES are the cause of childhood obesity”</a:t>
            </a:r>
          </a:p>
        </p:txBody>
      </p:sp>
      <p:pic>
        <p:nvPicPr>
          <p:cNvPr id="7172" name="Picture 4" descr="ske_couch_potato_l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1800" y="1905000"/>
            <a:ext cx="3309938"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6781800" y="5257800"/>
            <a:ext cx="33528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000">
                <a:solidFill>
                  <a:schemeClr val="bg2"/>
                </a:solidFill>
              </a:rPr>
              <a:t>“couch potato” from www.pushingdaisies.com</a:t>
            </a:r>
          </a:p>
        </p:txBody>
      </p:sp>
    </p:spTree>
    <p:extLst>
      <p:ext uri="{BB962C8B-B14F-4D97-AF65-F5344CB8AC3E}">
        <p14:creationId xmlns:p14="http://schemas.microsoft.com/office/powerpoint/2010/main" val="1899010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7"/>
          <p:cNvGraphicFramePr>
            <a:graphicFrameLocks noGrp="1"/>
          </p:cNvGraphicFramePr>
          <p:nvPr userDrawn="1"/>
        </p:nvGraphicFramePr>
        <p:xfrm>
          <a:off x="3733800" y="6019800"/>
          <a:ext cx="4876800" cy="641350"/>
        </p:xfrm>
        <a:graphic>
          <a:graphicData uri="http://schemas.openxmlformats.org/presentationml/2006/ole">
            <mc:AlternateContent xmlns:mc="http://schemas.openxmlformats.org/markup-compatibility/2006">
              <mc:Choice xmlns:v="urn:schemas-microsoft-com:vml" Requires="v">
                <p:oleObj spid="_x0000_s2057" name="Document" r:id="rId3" imgW="5635136" imgH="690885" progId="Word.Document.8">
                  <p:embed/>
                </p:oleObj>
              </mc:Choice>
              <mc:Fallback>
                <p:oleObj name="Document" r:id="rId3" imgW="5635136" imgH="690885" progId="Word.Documen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19800"/>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6" name="Rectangle 2"/>
          <p:cNvSpPr>
            <a:spLocks noGrp="1" noChangeArrowheads="1"/>
          </p:cNvSpPr>
          <p:nvPr>
            <p:ph type="title"/>
          </p:nvPr>
        </p:nvSpPr>
        <p:spPr/>
        <p:txBody>
          <a:bodyPr/>
          <a:lstStyle/>
          <a:p>
            <a:r>
              <a:rPr lang="en-US" altLang="en-US"/>
              <a:t>…with a capital “T”…</a:t>
            </a:r>
          </a:p>
        </p:txBody>
      </p:sp>
      <p:pic>
        <p:nvPicPr>
          <p:cNvPr id="26629" name="Picture 5" descr="mgs_collage2_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676400"/>
            <a:ext cx="3733800" cy="2795588"/>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1524000" y="764373"/>
            <a:ext cx="41148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dirty="0"/>
              <a:t>“And if there is one cultural form that is subjected to this debate, it is the often-despised phenomenon of videogames. Almost since their inception, videogames have been met with rampant prejudice, legislation and stigma. Indeed, they are often 'beneath popular culture'. This is usually related to violence, children and education, or diminished social skills.”</a:t>
            </a:r>
            <a:r>
              <a:rPr lang="en-US" altLang="en-US" dirty="0"/>
              <a:t> </a:t>
            </a:r>
            <a:r>
              <a:rPr lang="en-US" altLang="en-US" sz="1400" dirty="0">
                <a:solidFill>
                  <a:schemeClr val="bg2"/>
                </a:solidFill>
              </a:rPr>
              <a:t>[25]</a:t>
            </a:r>
          </a:p>
        </p:txBody>
      </p:sp>
      <p:pic>
        <p:nvPicPr>
          <p:cNvPr id="26628" name="Picture 4" descr="gdc_exp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43600" y="4038601"/>
            <a:ext cx="2590800" cy="1751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38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7"/>
          <p:cNvGraphicFramePr>
            <a:graphicFrameLocks noGrp="1"/>
          </p:cNvGraphicFramePr>
          <p:nvPr userDrawn="1"/>
        </p:nvGraphicFramePr>
        <p:xfrm>
          <a:off x="3733800" y="6019800"/>
          <a:ext cx="4876800" cy="641350"/>
        </p:xfrm>
        <a:graphic>
          <a:graphicData uri="http://schemas.openxmlformats.org/presentationml/2006/ole">
            <mc:AlternateContent xmlns:mc="http://schemas.openxmlformats.org/markup-compatibility/2006">
              <mc:Choice xmlns:v="urn:schemas-microsoft-com:vml" Requires="v">
                <p:oleObj spid="_x0000_s3081" name="Document" r:id="rId3" imgW="5635136" imgH="690885" progId="Word.Document.8">
                  <p:embed/>
                </p:oleObj>
              </mc:Choice>
              <mc:Fallback>
                <p:oleObj name="Document" r:id="rId3" imgW="5635136" imgH="690885" progId="Word.Documen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19800"/>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8" name="Rectangle 2"/>
          <p:cNvSpPr>
            <a:spLocks noGrp="1" noChangeArrowheads="1"/>
          </p:cNvSpPr>
          <p:nvPr>
            <p:ph type="title"/>
          </p:nvPr>
        </p:nvSpPr>
        <p:spPr/>
        <p:txBody>
          <a:bodyPr/>
          <a:lstStyle/>
          <a:p>
            <a:r>
              <a:rPr lang="en-US" altLang="en-US"/>
              <a:t>Notions of Media Valuation</a:t>
            </a:r>
          </a:p>
        </p:txBody>
      </p:sp>
      <p:sp>
        <p:nvSpPr>
          <p:cNvPr id="9219" name="Rectangle 3"/>
          <p:cNvSpPr>
            <a:spLocks noGrp="1" noChangeArrowheads="1"/>
          </p:cNvSpPr>
          <p:nvPr>
            <p:ph type="body" idx="1"/>
          </p:nvPr>
        </p:nvSpPr>
        <p:spPr>
          <a:xfrm>
            <a:off x="1981200" y="1600200"/>
            <a:ext cx="8229600" cy="3048000"/>
          </a:xfrm>
        </p:spPr>
        <p:txBody>
          <a:bodyPr/>
          <a:lstStyle/>
          <a:p>
            <a:pPr>
              <a:buFontTx/>
              <a:buNone/>
            </a:pPr>
            <a:r>
              <a:rPr lang="en-US" altLang="en-US"/>
              <a:t>[  ] True</a:t>
            </a:r>
          </a:p>
          <a:p>
            <a:pPr>
              <a:buFontTx/>
              <a:buNone/>
            </a:pPr>
            <a:r>
              <a:rPr lang="en-US" altLang="en-US"/>
              <a:t>[  ] False</a:t>
            </a:r>
          </a:p>
          <a:p>
            <a:pPr>
              <a:buFontTx/>
              <a:buNone/>
            </a:pPr>
            <a:endParaRPr lang="en-US" altLang="en-US"/>
          </a:p>
          <a:p>
            <a:pPr>
              <a:buFontTx/>
              <a:buNone/>
            </a:pPr>
            <a:r>
              <a:rPr lang="en-US" altLang="en-US"/>
              <a:t>Reading books is a better way for a child to spend their time than playing games.</a:t>
            </a:r>
          </a:p>
        </p:txBody>
      </p:sp>
      <p:sp>
        <p:nvSpPr>
          <p:cNvPr id="9220" name="Text Box 4"/>
          <p:cNvSpPr txBox="1">
            <a:spLocks noChangeArrowheads="1"/>
          </p:cNvSpPr>
          <p:nvPr/>
        </p:nvSpPr>
        <p:spPr bwMode="auto">
          <a:xfrm>
            <a:off x="1981200" y="4724401"/>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Tree>
    <p:extLst>
      <p:ext uri="{BB962C8B-B14F-4D97-AF65-F5344CB8AC3E}">
        <p14:creationId xmlns:p14="http://schemas.microsoft.com/office/powerpoint/2010/main" val="3092444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7"/>
          <p:cNvGraphicFramePr>
            <a:graphicFrameLocks noGrp="1"/>
          </p:cNvGraphicFramePr>
          <p:nvPr userDrawn="1"/>
        </p:nvGraphicFramePr>
        <p:xfrm>
          <a:off x="3733800" y="6019800"/>
          <a:ext cx="4876800" cy="641350"/>
        </p:xfrm>
        <a:graphic>
          <a:graphicData uri="http://schemas.openxmlformats.org/presentationml/2006/ole">
            <mc:AlternateContent xmlns:mc="http://schemas.openxmlformats.org/markup-compatibility/2006">
              <mc:Choice xmlns:v="urn:schemas-microsoft-com:vml" Requires="v">
                <p:oleObj spid="_x0000_s4105" name="Document" r:id="rId3" imgW="5635136" imgH="690885" progId="Word.Document.8">
                  <p:embed/>
                </p:oleObj>
              </mc:Choice>
              <mc:Fallback>
                <p:oleObj name="Document" r:id="rId3" imgW="5635136" imgH="690885" progId="Word.Documen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19800"/>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2" name="Rectangle 2"/>
          <p:cNvSpPr>
            <a:spLocks noGrp="1" noChangeArrowheads="1"/>
          </p:cNvSpPr>
          <p:nvPr>
            <p:ph type="title"/>
          </p:nvPr>
        </p:nvSpPr>
        <p:spPr/>
        <p:txBody>
          <a:bodyPr/>
          <a:lstStyle/>
          <a:p>
            <a:r>
              <a:rPr lang="en-US" altLang="en-US"/>
              <a:t>Notions of Media Valuation</a:t>
            </a:r>
          </a:p>
        </p:txBody>
      </p:sp>
      <p:sp>
        <p:nvSpPr>
          <p:cNvPr id="10244" name="Rectangle 4"/>
          <p:cNvSpPr>
            <a:spLocks noGrp="1" noChangeArrowheads="1"/>
          </p:cNvSpPr>
          <p:nvPr>
            <p:ph type="body" idx="1"/>
          </p:nvPr>
        </p:nvSpPr>
        <p:spPr>
          <a:noFill/>
          <a:ln/>
        </p:spPr>
        <p:txBody>
          <a:bodyPr/>
          <a:lstStyle/>
          <a:p>
            <a:pPr>
              <a:buFontTx/>
              <a:buNone/>
            </a:pPr>
            <a:r>
              <a:rPr lang="en-US" altLang="en-US"/>
              <a:t>[  ] True</a:t>
            </a:r>
          </a:p>
          <a:p>
            <a:pPr>
              <a:buFontTx/>
              <a:buNone/>
            </a:pPr>
            <a:r>
              <a:rPr lang="en-US" altLang="en-US"/>
              <a:t>[  ] False</a:t>
            </a:r>
          </a:p>
          <a:p>
            <a:endParaRPr lang="en-US" altLang="en-US"/>
          </a:p>
          <a:p>
            <a:pPr>
              <a:buFontTx/>
              <a:buNone/>
            </a:pPr>
            <a:r>
              <a:rPr lang="en-US" altLang="en-US"/>
              <a:t>The Book = The Chronicles of Conan #8: Brothers of the Blade &amp; Other Stories</a:t>
            </a:r>
          </a:p>
          <a:p>
            <a:pPr>
              <a:buFontTx/>
              <a:buNone/>
            </a:pPr>
            <a:r>
              <a:rPr lang="en-US" altLang="en-US"/>
              <a:t>The Game = 1890 historical world recreation by the MIT Education Arcade</a:t>
            </a:r>
          </a:p>
        </p:txBody>
      </p:sp>
    </p:spTree>
    <p:extLst>
      <p:ext uri="{BB962C8B-B14F-4D97-AF65-F5344CB8AC3E}">
        <p14:creationId xmlns:p14="http://schemas.microsoft.com/office/powerpoint/2010/main" val="1410710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…and that rhymes with “P”, and that stands for “Pool”</a:t>
            </a:r>
          </a:p>
        </p:txBody>
      </p:sp>
      <p:sp>
        <p:nvSpPr>
          <p:cNvPr id="11267" name="Rectangle 3"/>
          <p:cNvSpPr>
            <a:spLocks noGrp="1" noChangeArrowheads="1"/>
          </p:cNvSpPr>
          <p:nvPr>
            <p:ph type="body" idx="1"/>
          </p:nvPr>
        </p:nvSpPr>
        <p:spPr/>
        <p:txBody>
          <a:bodyPr/>
          <a:lstStyle/>
          <a:p>
            <a:pPr>
              <a:lnSpc>
                <a:spcPct val="80000"/>
              </a:lnSpc>
              <a:buFontTx/>
              <a:buNone/>
            </a:pPr>
            <a:r>
              <a:rPr lang="en-US" altLang="en-US" sz="2800" i="1" dirty="0"/>
              <a:t>H1, The ‘River City’ Hypothesis</a:t>
            </a:r>
            <a:r>
              <a:rPr lang="en-US" altLang="en-US" sz="2800" dirty="0"/>
              <a:t>. The advent of a new medium will first give rise to fears of displacement of ‘constructive’ activities and of associations with deviant behavior.</a:t>
            </a:r>
          </a:p>
          <a:p>
            <a:pPr>
              <a:lnSpc>
                <a:spcPct val="80000"/>
              </a:lnSpc>
              <a:buFontTx/>
              <a:buNone/>
            </a:pPr>
            <a:endParaRPr lang="en-US" altLang="en-US" sz="2800" dirty="0"/>
          </a:p>
          <a:p>
            <a:pPr>
              <a:lnSpc>
                <a:spcPct val="80000"/>
              </a:lnSpc>
              <a:buFontTx/>
              <a:buNone/>
            </a:pPr>
            <a:r>
              <a:rPr lang="en-US" altLang="en-US" sz="2800" dirty="0"/>
              <a:t> </a:t>
            </a:r>
            <a:r>
              <a:rPr lang="en-US" altLang="en-US" sz="2800" i="1" dirty="0"/>
              <a:t>H2 , The Fear Order Hypothesis</a:t>
            </a:r>
            <a:r>
              <a:rPr lang="en-US" altLang="en-US" sz="2800" dirty="0"/>
              <a:t>.  With the advent of video games, news frames involving children will occur in the following order: fears of destructive displacement of worthwhile activities (</a:t>
            </a:r>
            <a:r>
              <a:rPr lang="en-US" altLang="en-US" sz="2800" i="1" dirty="0"/>
              <a:t>H1</a:t>
            </a:r>
            <a:r>
              <a:rPr lang="en-US" altLang="en-US" sz="2800" dirty="0"/>
              <a:t>); fears of negative health effects; and, then, fears about the effects of content on values, attitudes and behavior. </a:t>
            </a:r>
            <a:r>
              <a:rPr lang="en-US" altLang="en-US" sz="2800" dirty="0">
                <a:solidFill>
                  <a:schemeClr val="bg2"/>
                </a:solidFill>
              </a:rPr>
              <a:t>[4]</a:t>
            </a:r>
          </a:p>
          <a:p>
            <a:pPr>
              <a:lnSpc>
                <a:spcPct val="80000"/>
              </a:lnSpc>
              <a:buFontTx/>
              <a:buNone/>
            </a:pPr>
            <a:endParaRPr lang="en-US" altLang="en-US" sz="2800" dirty="0"/>
          </a:p>
        </p:txBody>
      </p:sp>
    </p:spTree>
    <p:extLst>
      <p:ext uri="{BB962C8B-B14F-4D97-AF65-F5344CB8AC3E}">
        <p14:creationId xmlns:p14="http://schemas.microsoft.com/office/powerpoint/2010/main" val="1714625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7"/>
          <p:cNvGraphicFramePr>
            <a:graphicFrameLocks noGrp="1"/>
          </p:cNvGraphicFramePr>
          <p:nvPr userDrawn="1"/>
        </p:nvGraphicFramePr>
        <p:xfrm>
          <a:off x="3733800" y="6019800"/>
          <a:ext cx="4876800" cy="641350"/>
        </p:xfrm>
        <a:graphic>
          <a:graphicData uri="http://schemas.openxmlformats.org/presentationml/2006/ole">
            <mc:AlternateContent xmlns:mc="http://schemas.openxmlformats.org/markup-compatibility/2006">
              <mc:Choice xmlns:v="urn:schemas-microsoft-com:vml" Requires="v">
                <p:oleObj spid="_x0000_s8199" name="Document" r:id="rId3" imgW="5635136" imgH="690885" progId="Word.Document.8">
                  <p:embed/>
                </p:oleObj>
              </mc:Choice>
              <mc:Fallback>
                <p:oleObj name="Document" r:id="rId3" imgW="5635136" imgH="690885" progId="Word.Documen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19800"/>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6" name="Rectangle 2"/>
          <p:cNvSpPr>
            <a:spLocks noGrp="1" noChangeArrowheads="1"/>
          </p:cNvSpPr>
          <p:nvPr>
            <p:ph type="title"/>
          </p:nvPr>
        </p:nvSpPr>
        <p:spPr/>
        <p:txBody>
          <a:bodyPr/>
          <a:lstStyle/>
          <a:p>
            <a:r>
              <a:rPr lang="en-US" altLang="en-US"/>
              <a:t>Parent Education</a:t>
            </a:r>
          </a:p>
        </p:txBody>
      </p:sp>
      <p:pic>
        <p:nvPicPr>
          <p:cNvPr id="31748" name="Picture 4" descr="ratingsymbol_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ratingsymbol_e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81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ratingsymbol_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3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7" descr="ratingsymbol_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ratingsymbol_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57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ratingsymbol_a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24900" y="1752600"/>
            <a:ext cx="11811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ratingsymbol_r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314" y="3581400"/>
            <a:ext cx="1182687" cy="1752600"/>
          </a:xfrm>
          <a:prstGeom prst="rect">
            <a:avLst/>
          </a:prstGeom>
          <a:noFill/>
          <a:extLst>
            <a:ext uri="{909E8E84-426E-40DD-AFC4-6F175D3DCCD1}">
              <a14:hiddenFill xmlns:a14="http://schemas.microsoft.com/office/drawing/2010/main">
                <a:solidFill>
                  <a:srgbClr val="FFFFFF"/>
                </a:solidFill>
              </a14:hiddenFill>
            </a:ext>
          </a:extLst>
        </p:spPr>
      </p:pic>
      <p:sp>
        <p:nvSpPr>
          <p:cNvPr id="31755" name="Text Box 11"/>
          <p:cNvSpPr txBox="1">
            <a:spLocks noChangeArrowheads="1"/>
          </p:cNvSpPr>
          <p:nvPr/>
        </p:nvSpPr>
        <p:spPr bwMode="auto">
          <a:xfrm>
            <a:off x="3886200" y="3581400"/>
            <a:ext cx="6019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The entire GTA Controversy took place between a game rating that specifies that a game may “have content that may be suitable for persons ages 17 and older” and a rating that specifies a game “has content that should only be played by persons 18 years and older.” </a:t>
            </a:r>
          </a:p>
        </p:txBody>
      </p:sp>
    </p:spTree>
    <p:extLst>
      <p:ext uri="{BB962C8B-B14F-4D97-AF65-F5344CB8AC3E}">
        <p14:creationId xmlns:p14="http://schemas.microsoft.com/office/powerpoint/2010/main" val="4228695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62000" y="764373"/>
            <a:ext cx="10744200" cy="1293028"/>
          </a:xfrm>
        </p:spPr>
        <p:txBody>
          <a:bodyPr/>
          <a:lstStyle/>
          <a:p>
            <a:r>
              <a:rPr lang="en-US" altLang="en-US" dirty="0"/>
              <a:t>Prof. Jenkins Goes to Washington</a:t>
            </a:r>
          </a:p>
        </p:txBody>
      </p:sp>
      <p:sp>
        <p:nvSpPr>
          <p:cNvPr id="12291" name="Rectangle 3"/>
          <p:cNvSpPr>
            <a:spLocks noGrp="1" noChangeArrowheads="1"/>
          </p:cNvSpPr>
          <p:nvPr>
            <p:ph type="body" idx="1"/>
          </p:nvPr>
        </p:nvSpPr>
        <p:spPr>
          <a:xfrm>
            <a:off x="1981200" y="1600201"/>
            <a:ext cx="3962400" cy="4525963"/>
          </a:xfrm>
        </p:spPr>
        <p:txBody>
          <a:bodyPr/>
          <a:lstStyle/>
          <a:p>
            <a:pPr>
              <a:buFontTx/>
              <a:buNone/>
            </a:pPr>
            <a:r>
              <a:rPr lang="en-US" altLang="en-US"/>
              <a:t>Henry Jenkins</a:t>
            </a:r>
          </a:p>
          <a:p>
            <a:pPr>
              <a:buFontTx/>
              <a:buNone/>
            </a:pPr>
            <a:r>
              <a:rPr lang="en-US" altLang="en-US" sz="2000">
                <a:solidFill>
                  <a:schemeClr val="bg2"/>
                </a:solidFill>
              </a:rPr>
              <a:t>Director of Comparative Media Studies @ MIT</a:t>
            </a:r>
          </a:p>
          <a:p>
            <a:pPr>
              <a:buFontTx/>
              <a:buNone/>
            </a:pPr>
            <a:endParaRPr lang="en-US" altLang="en-US" sz="2000">
              <a:solidFill>
                <a:schemeClr val="bg2"/>
              </a:solidFill>
            </a:endParaRPr>
          </a:p>
          <a:p>
            <a:pPr>
              <a:buFontTx/>
              <a:buNone/>
            </a:pPr>
            <a:endParaRPr lang="en-US" altLang="en-US" sz="2000">
              <a:solidFill>
                <a:schemeClr val="bg2"/>
              </a:solidFill>
            </a:endParaRPr>
          </a:p>
        </p:txBody>
      </p:sp>
      <p:sp>
        <p:nvSpPr>
          <p:cNvPr id="12292" name="Text Box 4"/>
          <p:cNvSpPr txBox="1">
            <a:spLocks noChangeArrowheads="1"/>
          </p:cNvSpPr>
          <p:nvPr/>
        </p:nvSpPr>
        <p:spPr bwMode="auto">
          <a:xfrm>
            <a:off x="6019800" y="1676401"/>
            <a:ext cx="4343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 increased visibility of youth culture. Children fourteen and under now constitute roughly 30 percent of The American population, a demographic group larger than the baby boom itself. Adults are feeling more and more estranged from the dominant forms of popular culture, which now reflect their children's values rather than their own. Despite our unfamiliarity with this new technology, the fantasies shaping contemporary video games are not profoundly different from those that shaped backyard play a generation ago.” [6] </a:t>
            </a:r>
          </a:p>
        </p:txBody>
      </p:sp>
      <p:pic>
        <p:nvPicPr>
          <p:cNvPr id="12293" name="Picture 5" descr="henry jenkin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7400" y="2971800"/>
            <a:ext cx="35052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61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76400" y="533400"/>
            <a:ext cx="9220200" cy="5291929"/>
          </a:xfrm>
          <a:prstGeom prst="rect">
            <a:avLst/>
          </a:prstGeom>
          <a:ln w="22225">
            <a:solidFill>
              <a:schemeClr val="tx1"/>
            </a:solidFill>
          </a:ln>
        </p:spPr>
      </p:pic>
    </p:spTree>
    <p:extLst>
      <p:ext uri="{BB962C8B-B14F-4D97-AF65-F5344CB8AC3E}">
        <p14:creationId xmlns:p14="http://schemas.microsoft.com/office/powerpoint/2010/main" val="2302576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a:stretch/>
        </p:blipFill>
        <p:spPr>
          <a:xfrm>
            <a:off x="0" y="0"/>
            <a:ext cx="12198350" cy="5336776"/>
          </a:xfrm>
          <a:prstGeom prst="rect">
            <a:avLst/>
          </a:prstGeom>
        </p:spPr>
      </p:pic>
      <p:sp>
        <p:nvSpPr>
          <p:cNvPr id="6" name="Rectangle 5"/>
          <p:cNvSpPr/>
          <p:nvPr/>
        </p:nvSpPr>
        <p:spPr>
          <a:xfrm>
            <a:off x="0" y="1447800"/>
            <a:ext cx="12198350" cy="3888976"/>
          </a:xfrm>
          <a:prstGeom prst="rect">
            <a:avLst/>
          </a:prstGeom>
          <a:gradFill>
            <a:gsLst>
              <a:gs pos="0">
                <a:schemeClr val="bg1">
                  <a:alpha val="0"/>
                </a:schemeClr>
              </a:gs>
              <a:gs pos="84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650875" y="4343400"/>
            <a:ext cx="10896600" cy="1216828"/>
          </a:xfrm>
        </p:spPr>
        <p:txBody>
          <a:bodyPr/>
          <a:lstStyle/>
          <a:p>
            <a:r>
              <a:rPr lang="en-US" dirty="0" smtClean="0"/>
              <a:t>…AND THEN THERE’S THIS GUY SAYING STUFF ABOUT VIDEO GAMES AS IF IT WERE FACT…</a:t>
            </a:r>
            <a:endParaRPr lang="en-US" dirty="0"/>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l="6243" t="15556" r="8222" b="71793"/>
          <a:stretch/>
        </p:blipFill>
        <p:spPr>
          <a:xfrm>
            <a:off x="0" y="27250"/>
            <a:ext cx="12198350" cy="4239950"/>
          </a:xfrm>
          <a:prstGeom prst="rect">
            <a:avLst/>
          </a:prstGeom>
        </p:spPr>
      </p:pic>
      <p:sp>
        <p:nvSpPr>
          <p:cNvPr id="3" name="Rectangle 2"/>
          <p:cNvSpPr/>
          <p:nvPr/>
        </p:nvSpPr>
        <p:spPr>
          <a:xfrm>
            <a:off x="0" y="5562600"/>
            <a:ext cx="1219835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https://medium.com/@Andy_at_RITMAGIC/of-fake-guns-and-real-hope-a6b1af02c05f</a:t>
            </a:r>
          </a:p>
        </p:txBody>
      </p:sp>
    </p:spTree>
    <p:extLst>
      <p:ext uri="{BB962C8B-B14F-4D97-AF65-F5344CB8AC3E}">
        <p14:creationId xmlns:p14="http://schemas.microsoft.com/office/powerpoint/2010/main" val="387465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smtClean="0"/>
              <a:t>Hi, I’m andy.  I make things.</a:t>
            </a:r>
            <a:endParaRPr lang="en-US" dirty="0"/>
          </a:p>
        </p:txBody>
      </p:sp>
    </p:spTree>
    <p:extLst>
      <p:ext uri="{BB962C8B-B14F-4D97-AF65-F5344CB8AC3E}">
        <p14:creationId xmlns:p14="http://schemas.microsoft.com/office/powerpoint/2010/main" val="300412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 FROM GAMERGATE, IF ANYTHING?  </a:t>
            </a:r>
            <a:endParaRPr lang="en-US" dirty="0"/>
          </a:p>
        </p:txBody>
      </p:sp>
      <p:sp>
        <p:nvSpPr>
          <p:cNvPr id="3" name="Content Placeholder 2"/>
          <p:cNvSpPr>
            <a:spLocks noGrp="1"/>
          </p:cNvSpPr>
          <p:nvPr>
            <p:ph idx="1"/>
          </p:nvPr>
        </p:nvSpPr>
        <p:spPr/>
        <p:txBody>
          <a:bodyPr/>
          <a:lstStyle/>
          <a:p>
            <a:pPr marL="0" indent="0">
              <a:buNone/>
            </a:pPr>
            <a:r>
              <a:rPr lang="en-US" sz="2800" dirty="0" smtClean="0"/>
              <a:t>“And </a:t>
            </a:r>
            <a:r>
              <a:rPr lang="en-US" sz="2800" dirty="0"/>
              <a:t>so while I am saddened by </a:t>
            </a:r>
            <a:r>
              <a:rPr lang="en-US" sz="2800" dirty="0" err="1"/>
              <a:t>GamerGate</a:t>
            </a:r>
            <a:r>
              <a:rPr lang="en-US" sz="2800" dirty="0"/>
              <a:t>, I am not surprised. It is part and parcel of a focus on technology without similar attention on the ethical frameworks and historical roots of that technology, without concern or consideration for its societal impacts, and without a sustained national focus on integrating technology, arts, sciences, and humanities</a:t>
            </a:r>
            <a:r>
              <a:rPr lang="en-US" sz="2800" dirty="0" smtClean="0"/>
              <a:t>.”</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533400"/>
            <a:ext cx="2495550" cy="1404728"/>
          </a:xfrm>
          <a:prstGeom prst="rect">
            <a:avLst/>
          </a:prstGeom>
        </p:spPr>
      </p:pic>
      <p:sp>
        <p:nvSpPr>
          <p:cNvPr id="5" name="Rectangle 4"/>
          <p:cNvSpPr/>
          <p:nvPr/>
        </p:nvSpPr>
        <p:spPr>
          <a:xfrm>
            <a:off x="0" y="5181600"/>
            <a:ext cx="12192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https://medium.com/@Andy_at_RITMAGIC/a-few-thoughts-on-gamergate-62c151c0eebb</a:t>
            </a:r>
          </a:p>
        </p:txBody>
      </p:sp>
    </p:spTree>
    <p:extLst>
      <p:ext uri="{BB962C8B-B14F-4D97-AF65-F5344CB8AC3E}">
        <p14:creationId xmlns:p14="http://schemas.microsoft.com/office/powerpoint/2010/main" val="4182154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SO THAT’S HOW THE MEDIA OFTEN TALKS ABOUT VIDEO GAMES.  YAY.</a:t>
            </a:r>
            <a:endParaRPr lang="en-US" dirty="0"/>
          </a:p>
        </p:txBody>
      </p:sp>
    </p:spTree>
    <p:extLst>
      <p:ext uri="{BB962C8B-B14F-4D97-AF65-F5344CB8AC3E}">
        <p14:creationId xmlns:p14="http://schemas.microsoft.com/office/powerpoint/2010/main" val="2298043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3838435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THAT IS JUST A LITTLE MICROCOSM in upstate NY…</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50" y="2133600"/>
            <a:ext cx="5056495" cy="326802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50145" y="2133601"/>
            <a:ext cx="7160363" cy="3268024"/>
          </a:xfrm>
          <a:prstGeom prst="rect">
            <a:avLst/>
          </a:prstGeom>
        </p:spPr>
      </p:pic>
    </p:spTree>
    <p:extLst>
      <p:ext uri="{BB962C8B-B14F-4D97-AF65-F5344CB8AC3E}">
        <p14:creationId xmlns:p14="http://schemas.microsoft.com/office/powerpoint/2010/main" val="2359933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Rise of a platform</a:t>
            </a:r>
          </a:p>
        </p:txBody>
      </p:sp>
      <p:sp>
        <p:nvSpPr>
          <p:cNvPr id="3" name="Content Placeholder 2"/>
          <p:cNvSpPr>
            <a:spLocks noGrp="1"/>
          </p:cNvSpPr>
          <p:nvPr>
            <p:ph idx="1"/>
          </p:nvPr>
        </p:nvSpPr>
        <p:spPr/>
        <p:txBody>
          <a:bodyPr/>
          <a:lstStyle/>
          <a:p>
            <a:r>
              <a:rPr lang="en-US" dirty="0" err="1"/>
              <a:t>Justin.tv</a:t>
            </a:r>
            <a:r>
              <a:rPr lang="en-US" dirty="0"/>
              <a:t> in </a:t>
            </a:r>
            <a:r>
              <a:rPr lang="en-US" dirty="0" smtClean="0"/>
              <a:t>2006/2007</a:t>
            </a:r>
            <a:endParaRPr lang="en-US" dirty="0"/>
          </a:p>
          <a:p>
            <a:r>
              <a:rPr lang="en-US" dirty="0" smtClean="0"/>
              <a:t>Rebranded “gaming” section as </a:t>
            </a:r>
            <a:r>
              <a:rPr lang="en-US" dirty="0" err="1"/>
              <a:t>Twitch.tv</a:t>
            </a:r>
            <a:r>
              <a:rPr lang="en-US" dirty="0"/>
              <a:t> in </a:t>
            </a:r>
            <a:r>
              <a:rPr lang="en-US" dirty="0" smtClean="0"/>
              <a:t>2011</a:t>
            </a:r>
          </a:p>
          <a:p>
            <a:r>
              <a:rPr lang="en-US" dirty="0" err="1" smtClean="0"/>
              <a:t>Justin.tv</a:t>
            </a:r>
            <a:r>
              <a:rPr lang="en-US" dirty="0" smtClean="0"/>
              <a:t> itself ceased operations in 2014</a:t>
            </a:r>
            <a:endParaRPr lang="en-US" dirty="0"/>
          </a:p>
          <a:p>
            <a:r>
              <a:rPr lang="en-US" dirty="0" smtClean="0"/>
              <a:t>Twitch sold </a:t>
            </a:r>
            <a:r>
              <a:rPr lang="en-US" dirty="0"/>
              <a:t>to Amazon in 2014 for $970 million USD</a:t>
            </a:r>
          </a:p>
          <a:p>
            <a:r>
              <a:rPr lang="en-US" dirty="0"/>
              <a:t>In 2014 4</a:t>
            </a:r>
            <a:r>
              <a:rPr lang="en-US" baseline="30000" dirty="0"/>
              <a:t>th</a:t>
            </a:r>
            <a:r>
              <a:rPr lang="en-US" dirty="0"/>
              <a:t> largest driver of Internet traffic in the US</a:t>
            </a:r>
          </a:p>
        </p:txBody>
      </p:sp>
    </p:spTree>
    <p:extLst>
      <p:ext uri="{BB962C8B-B14F-4D97-AF65-F5344CB8AC3E}">
        <p14:creationId xmlns:p14="http://schemas.microsoft.com/office/powerpoint/2010/main" val="1723976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8200" y="764373"/>
            <a:ext cx="3048000" cy="1293028"/>
          </a:xfrm>
        </p:spPr>
        <p:txBody>
          <a:bodyPr/>
          <a:lstStyle/>
          <a:p>
            <a:r>
              <a:rPr lang="en-US" dirty="0" smtClean="0"/>
              <a:t>The rise of variety streaming</a:t>
            </a:r>
            <a:endParaRPr lang="en-US" dirty="0"/>
          </a:p>
        </p:txBody>
      </p:sp>
      <p:pic>
        <p:nvPicPr>
          <p:cNvPr id="4" name="Content Placeholder 3" descr="Screenshot 2018-04-04 15.22.06.png"/>
          <p:cNvPicPr>
            <a:picLocks noGrp="1" noChangeAspect="1"/>
          </p:cNvPicPr>
          <p:nvPr>
            <p:ph idx="1"/>
          </p:nvPr>
        </p:nvPicPr>
        <p:blipFill>
          <a:blip r:embed="rId2" cstate="email">
            <a:extLst>
              <a:ext uri="{28A0092B-C50C-407E-A947-70E740481C1C}">
                <a14:useLocalDpi xmlns:a14="http://schemas.microsoft.com/office/drawing/2010/main" val="0"/>
              </a:ext>
            </a:extLst>
          </a:blip>
          <a:srcRect l="-6745" r="-6745"/>
          <a:stretch>
            <a:fillRect/>
          </a:stretch>
        </p:blipFill>
        <p:spPr>
          <a:xfrm>
            <a:off x="-609600" y="0"/>
            <a:ext cx="9539111" cy="5246143"/>
          </a:xfrm>
        </p:spPr>
      </p:pic>
    </p:spTree>
    <p:extLst>
      <p:ext uri="{BB962C8B-B14F-4D97-AF65-F5344CB8AC3E}">
        <p14:creationId xmlns:p14="http://schemas.microsoft.com/office/powerpoint/2010/main" val="3206192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083308"/>
          </a:xfrm>
          <a:prstGeom prst="rect">
            <a:avLst/>
          </a:prstGeom>
        </p:spPr>
      </p:pic>
      <p:sp>
        <p:nvSpPr>
          <p:cNvPr id="5" name="Rectangle 4"/>
          <p:cNvSpPr/>
          <p:nvPr/>
        </p:nvSpPr>
        <p:spPr>
          <a:xfrm flipV="1">
            <a:off x="0" y="0"/>
            <a:ext cx="12192000" cy="24384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4373"/>
            <a:ext cx="11049000" cy="1293028"/>
          </a:xfrm>
        </p:spPr>
        <p:txBody>
          <a:bodyPr/>
          <a:lstStyle/>
          <a:p>
            <a:r>
              <a:rPr lang="en-US" b="1" dirty="0" smtClean="0"/>
              <a:t>MAGIC is a NY STATE GAMES HUB</a:t>
            </a:r>
            <a:r>
              <a:rPr lang="en-US" dirty="0" smtClean="0"/>
              <a:t>,</a:t>
            </a:r>
            <a:br>
              <a:rPr lang="en-US" dirty="0" smtClean="0"/>
            </a:br>
            <a:r>
              <a:rPr lang="en-US" dirty="0" smtClean="0"/>
              <a:t>(TO GROW THE STATE ECONOMY, but also to tell the state *STORY*)</a:t>
            </a:r>
            <a:endParaRPr lang="en-US" dirty="0"/>
          </a:p>
        </p:txBody>
      </p:sp>
      <p:cxnSp>
        <p:nvCxnSpPr>
          <p:cNvPr id="7" name="Straight Connector 6"/>
          <p:cNvCxnSpPr/>
          <p:nvPr/>
        </p:nvCxnSpPr>
        <p:spPr>
          <a:xfrm>
            <a:off x="-46076" y="5105400"/>
            <a:ext cx="12238076" cy="8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400" y="3032760"/>
            <a:ext cx="5486400" cy="3291840"/>
          </a:xfrm>
          <a:prstGeom prst="rect">
            <a:avLst/>
          </a:prstGeom>
        </p:spPr>
      </p:pic>
    </p:spTree>
    <p:extLst>
      <p:ext uri="{BB962C8B-B14F-4D97-AF65-F5344CB8AC3E}">
        <p14:creationId xmlns:p14="http://schemas.microsoft.com/office/powerpoint/2010/main" val="1169634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057401"/>
            <a:ext cx="12192000" cy="3581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786" y="3581400"/>
            <a:ext cx="2771775" cy="971550"/>
          </a:xfrm>
          <a:prstGeom prst="rect">
            <a:avLst/>
          </a:prstGeom>
        </p:spPr>
      </p:pic>
      <p:sp>
        <p:nvSpPr>
          <p:cNvPr id="2" name="Title 1"/>
          <p:cNvSpPr>
            <a:spLocks noGrp="1"/>
          </p:cNvSpPr>
          <p:nvPr>
            <p:ph type="title"/>
          </p:nvPr>
        </p:nvSpPr>
        <p:spPr>
          <a:xfrm>
            <a:off x="685800" y="685800"/>
            <a:ext cx="10820400" cy="1293028"/>
          </a:xfrm>
        </p:spPr>
        <p:txBody>
          <a:bodyPr/>
          <a:lstStyle/>
          <a:p>
            <a:r>
              <a:rPr lang="en-US" dirty="0" smtClean="0"/>
              <a:t>FREE &amp; OPEN SOURCE SOFTWARE</a:t>
            </a:r>
            <a:br>
              <a:rPr lang="en-US" dirty="0" smtClean="0"/>
            </a:br>
            <a:r>
              <a:rPr lang="en-US" dirty="0" smtClean="0"/>
              <a:t>DIGITAL &amp; PHYSICAL MAKER COMMUNITIES</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 y="2209800"/>
            <a:ext cx="2836883" cy="327660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17883" y="2209801"/>
            <a:ext cx="2554897" cy="251459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6600" y="4648200"/>
            <a:ext cx="3200400" cy="75742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72780" y="2117174"/>
            <a:ext cx="3518928" cy="1689713"/>
          </a:xfrm>
          <a:prstGeom prst="rect">
            <a:avLst/>
          </a:prstGeom>
        </p:spPr>
      </p:pic>
      <p:pic>
        <p:nvPicPr>
          <p:cNvPr id="12" name="Picture 1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391275" y="4572000"/>
            <a:ext cx="2600325" cy="914400"/>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448799" y="2209800"/>
            <a:ext cx="2504099" cy="2362200"/>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304388" y="4629732"/>
            <a:ext cx="903768" cy="951335"/>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304709" y="4724399"/>
            <a:ext cx="731521" cy="731521"/>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9005417" y="4572000"/>
            <a:ext cx="1236344" cy="914400"/>
          </a:xfrm>
          <a:prstGeom prst="rect">
            <a:avLst/>
          </a:prstGeom>
        </p:spPr>
      </p:pic>
    </p:spTree>
    <p:extLst>
      <p:ext uri="{BB962C8B-B14F-4D97-AF65-F5344CB8AC3E}">
        <p14:creationId xmlns:p14="http://schemas.microsoft.com/office/powerpoint/2010/main" val="2403006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28600"/>
            <a:ext cx="8115300" cy="969771"/>
          </a:xfrm>
        </p:spPr>
        <p:txBody>
          <a:bodyPr>
            <a:normAutofit/>
          </a:bodyPr>
          <a:lstStyle/>
          <a:p>
            <a:r>
              <a:rPr lang="en-US" dirty="0" smtClean="0"/>
              <a:t>WE NEED A BETTER STORY</a:t>
            </a:r>
            <a:endParaRPr lang="en-US" dirty="0"/>
          </a:p>
        </p:txBody>
      </p:sp>
      <p:sp>
        <p:nvSpPr>
          <p:cNvPr id="3" name="Content Placeholder 2"/>
          <p:cNvSpPr>
            <a:spLocks noGrp="1"/>
          </p:cNvSpPr>
          <p:nvPr>
            <p:ph idx="1"/>
          </p:nvPr>
        </p:nvSpPr>
        <p:spPr>
          <a:xfrm>
            <a:off x="4343400" y="874746"/>
            <a:ext cx="7391400" cy="5449854"/>
          </a:xfrm>
        </p:spPr>
        <p:txBody>
          <a:bodyPr>
            <a:normAutofit/>
          </a:bodyPr>
          <a:lstStyle/>
          <a:p>
            <a:r>
              <a:rPr lang="en-US" dirty="0" smtClean="0"/>
              <a:t>STEM created a story, and there is not [yet] a strong, public counter-narrative.  Yet we enable ‘tech-bro’ silicon valley culture in our divisions</a:t>
            </a:r>
          </a:p>
          <a:p>
            <a:endParaRPr lang="en-US" dirty="0"/>
          </a:p>
          <a:p>
            <a:r>
              <a:rPr lang="en-US" dirty="0" smtClean="0"/>
              <a:t>We added ‘A’ for STE(A)M, some places took the plunge to ‘digital humanities’ or added ‘H’– but we never (re)addressed the core value proposition of education rooted in something other than immediate commercial placement in a post-industrial economy</a:t>
            </a:r>
          </a:p>
          <a:p>
            <a:pPr marL="0" indent="0">
              <a:buNone/>
            </a:pPr>
            <a:endParaRPr lang="en-US" dirty="0" smtClean="0"/>
          </a:p>
          <a:p>
            <a:r>
              <a:rPr lang="en-US" dirty="0"/>
              <a:t>The role and form of education is currently under attack and increasingly devalued on arguments of relevancy (by applying commercialism to all value </a:t>
            </a:r>
            <a:r>
              <a:rPr lang="en-US" dirty="0" smtClean="0"/>
              <a:t>contexts and skills-based lenses to learning)</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381000"/>
            <a:ext cx="3880802" cy="5181600"/>
          </a:xfrm>
          <a:prstGeom prst="rect">
            <a:avLst/>
          </a:prstGeom>
          <a:ln w="25400">
            <a:solidFill>
              <a:schemeClr val="tx1"/>
            </a:solidFill>
          </a:ln>
        </p:spPr>
      </p:pic>
    </p:spTree>
    <p:extLst>
      <p:ext uri="{BB962C8B-B14F-4D97-AF65-F5344CB8AC3E}">
        <p14:creationId xmlns:p14="http://schemas.microsoft.com/office/powerpoint/2010/main" val="4030193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764373"/>
            <a:ext cx="10744200" cy="1293028"/>
          </a:xfrm>
        </p:spPr>
        <p:txBody>
          <a:bodyPr/>
          <a:lstStyle/>
          <a:p>
            <a:r>
              <a:rPr lang="en-US" altLang="en-US" dirty="0"/>
              <a:t>Games = Motivation?  Inspiration?</a:t>
            </a:r>
          </a:p>
        </p:txBody>
      </p:sp>
      <p:sp>
        <p:nvSpPr>
          <p:cNvPr id="23555" name="Rectangle 3"/>
          <p:cNvSpPr>
            <a:spLocks noGrp="1" noChangeArrowheads="1"/>
          </p:cNvSpPr>
          <p:nvPr>
            <p:ph type="body" idx="1"/>
          </p:nvPr>
        </p:nvSpPr>
        <p:spPr>
          <a:xfrm>
            <a:off x="4267200" y="1905000"/>
            <a:ext cx="3962400" cy="3611563"/>
          </a:xfrm>
        </p:spPr>
        <p:txBody>
          <a:bodyPr/>
          <a:lstStyle/>
          <a:p>
            <a:pPr>
              <a:lnSpc>
                <a:spcPct val="80000"/>
              </a:lnSpc>
              <a:buFontTx/>
              <a:buNone/>
            </a:pPr>
            <a:r>
              <a:rPr lang="en-US" altLang="en-US" sz="2800" dirty="0"/>
              <a:t>“I want to be a game developer when I grow up” – #2 national survey of 5</a:t>
            </a:r>
            <a:r>
              <a:rPr lang="en-US" altLang="en-US" sz="2800" baseline="30000" dirty="0"/>
              <a:t>th</a:t>
            </a:r>
            <a:r>
              <a:rPr lang="en-US" altLang="en-US" sz="2800" dirty="0"/>
              <a:t> graders</a:t>
            </a:r>
          </a:p>
          <a:p>
            <a:pPr>
              <a:lnSpc>
                <a:spcPct val="80000"/>
              </a:lnSpc>
              <a:buFontTx/>
              <a:buNone/>
            </a:pPr>
            <a:endParaRPr lang="en-US" altLang="en-US" sz="2800" dirty="0"/>
          </a:p>
          <a:p>
            <a:pPr>
              <a:lnSpc>
                <a:spcPct val="80000"/>
              </a:lnSpc>
              <a:buFontTx/>
              <a:buNone/>
            </a:pPr>
            <a:r>
              <a:rPr lang="en-US" altLang="en-US" sz="2800" dirty="0"/>
              <a:t>Games as a “hard problem</a:t>
            </a:r>
            <a:r>
              <a:rPr lang="en-US" altLang="en-US" sz="2800" dirty="0" smtClean="0"/>
              <a:t>” and a “created artifact”</a:t>
            </a:r>
            <a:endParaRPr lang="en-US" altLang="en-US" sz="2800" dirty="0"/>
          </a:p>
        </p:txBody>
      </p:sp>
    </p:spTree>
    <p:extLst>
      <p:ext uri="{BB962C8B-B14F-4D97-AF65-F5344CB8AC3E}">
        <p14:creationId xmlns:p14="http://schemas.microsoft.com/office/powerpoint/2010/main" val="586135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688172"/>
            <a:ext cx="9144000" cy="1293028"/>
          </a:xfrm>
        </p:spPr>
        <p:txBody>
          <a:bodyPr/>
          <a:lstStyle/>
          <a:p>
            <a:pPr algn="ctr"/>
            <a:r>
              <a:rPr lang="en-US" dirty="0" smtClean="0"/>
              <a:t>AND I GREW UP A GAMER</a:t>
            </a:r>
            <a:endParaRPr lang="en-US" dirty="0"/>
          </a:p>
        </p:txBody>
      </p:sp>
    </p:spTree>
    <p:extLst>
      <p:ext uri="{BB962C8B-B14F-4D97-AF65-F5344CB8AC3E}">
        <p14:creationId xmlns:p14="http://schemas.microsoft.com/office/powerpoint/2010/main" val="4039072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6511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95600" y="1991934"/>
            <a:ext cx="9296400" cy="3873500"/>
          </a:xfrm>
          <a:prstGeom prst="rect">
            <a:avLst/>
          </a:prstGeom>
        </p:spPr>
      </p:pic>
      <p:sp>
        <p:nvSpPr>
          <p:cNvPr id="7" name="Rectangle 6"/>
          <p:cNvSpPr/>
          <p:nvPr/>
        </p:nvSpPr>
        <p:spPr>
          <a:xfrm>
            <a:off x="2895600" y="1991934"/>
            <a:ext cx="7924800" cy="3850258"/>
          </a:xfrm>
          <a:prstGeom prst="rect">
            <a:avLst/>
          </a:prstGeom>
          <a:gradFill>
            <a:gsLst>
              <a:gs pos="0">
                <a:schemeClr val="bg1">
                  <a:alpha val="0"/>
                </a:schemeClr>
              </a:gs>
              <a:gs pos="5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764373"/>
            <a:ext cx="10820400" cy="1293028"/>
          </a:xfrm>
        </p:spPr>
        <p:txBody>
          <a:bodyPr/>
          <a:lstStyle/>
          <a:p>
            <a:r>
              <a:rPr lang="en-US" dirty="0" smtClean="0"/>
              <a:t>A FOCUS ON STORY IS A FOCUS ON HUMANS, WITH OBVIOUS IMPLICATIONS</a:t>
            </a:r>
            <a:endParaRPr lang="en-US" dirty="0"/>
          </a:p>
        </p:txBody>
      </p:sp>
      <p:sp>
        <p:nvSpPr>
          <p:cNvPr id="3" name="Content Placeholder 2"/>
          <p:cNvSpPr>
            <a:spLocks noGrp="1"/>
          </p:cNvSpPr>
          <p:nvPr>
            <p:ph idx="1"/>
          </p:nvPr>
        </p:nvSpPr>
        <p:spPr>
          <a:xfrm>
            <a:off x="152400" y="2071875"/>
            <a:ext cx="6172200" cy="4024125"/>
          </a:xfrm>
        </p:spPr>
        <p:txBody>
          <a:bodyPr/>
          <a:lstStyle/>
          <a:p>
            <a:pPr marL="0" indent="0">
              <a:buNone/>
            </a:pPr>
            <a:r>
              <a:rPr lang="en-US" sz="4400" b="1" dirty="0" smtClean="0">
                <a:solidFill>
                  <a:srgbClr val="FF0000"/>
                </a:solidFill>
              </a:rPr>
              <a:t>Healthcare</a:t>
            </a:r>
            <a:r>
              <a:rPr lang="en-US" sz="4400" b="1" dirty="0" smtClean="0"/>
              <a:t> </a:t>
            </a:r>
            <a:r>
              <a:rPr lang="en-US" sz="2800" b="1" dirty="0" smtClean="0"/>
              <a:t>– MAGIC has more sustained research interest from health and behavior verticals than any other…</a:t>
            </a:r>
          </a:p>
          <a:p>
            <a:pPr marL="0" indent="0">
              <a:buNone/>
            </a:pPr>
            <a:r>
              <a:rPr lang="en-US" sz="4400" b="1" dirty="0" smtClean="0">
                <a:solidFill>
                  <a:srgbClr val="00B0F0"/>
                </a:solidFill>
              </a:rPr>
              <a:t>Education</a:t>
            </a:r>
            <a:r>
              <a:rPr lang="en-US" sz="4400" b="1" dirty="0" smtClean="0"/>
              <a:t> </a:t>
            </a:r>
            <a:r>
              <a:rPr lang="en-US" sz="2800" b="1" dirty="0" smtClean="0"/>
              <a:t>– followed closely by the application of media interventions in formal and informal education</a:t>
            </a:r>
            <a:endParaRPr lang="en-US" sz="2800" b="1" dirty="0"/>
          </a:p>
        </p:txBody>
      </p:sp>
      <p:cxnSp>
        <p:nvCxnSpPr>
          <p:cNvPr id="4" name="Straight Connector 3"/>
          <p:cNvCxnSpPr/>
          <p:nvPr/>
        </p:nvCxnSpPr>
        <p:spPr>
          <a:xfrm flipV="1">
            <a:off x="-42531" y="5856666"/>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2531" y="1981200"/>
            <a:ext cx="12215038" cy="10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498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Could Games be an Answer?</a:t>
            </a:r>
          </a:p>
        </p:txBody>
      </p:sp>
      <p:pic>
        <p:nvPicPr>
          <p:cNvPr id="27652" name="Picture 4" descr="dd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16775" y="1524000"/>
            <a:ext cx="5486400" cy="388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1733835" y="5498957"/>
            <a:ext cx="548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dirty="0">
                <a:solidFill>
                  <a:schemeClr val="bg2"/>
                </a:solidFill>
              </a:rPr>
              <a:t>DDR Image Google Search Result: http://www.8ttb.com/_images/pics/pictures/mini-6%20-%20injik%20is%20a%20DDR%20junkie.JPG</a:t>
            </a:r>
          </a:p>
        </p:txBody>
      </p:sp>
      <p:sp>
        <p:nvSpPr>
          <p:cNvPr id="27654" name="Text Box 6"/>
          <p:cNvSpPr txBox="1">
            <a:spLocks noChangeArrowheads="1"/>
          </p:cNvSpPr>
          <p:nvPr/>
        </p:nvSpPr>
        <p:spPr bwMode="auto">
          <a:xfrm>
            <a:off x="7620000" y="1676401"/>
            <a:ext cx="28194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  ] Social Activity</a:t>
            </a:r>
          </a:p>
          <a:p>
            <a:pPr>
              <a:spcBef>
                <a:spcPct val="50000"/>
              </a:spcBef>
            </a:pPr>
            <a:r>
              <a:rPr lang="en-US" altLang="en-US" dirty="0"/>
              <a:t>[  ] Aerobic Activity</a:t>
            </a:r>
          </a:p>
          <a:p>
            <a:pPr>
              <a:spcBef>
                <a:spcPct val="50000"/>
              </a:spcBef>
            </a:pPr>
            <a:r>
              <a:rPr lang="en-US" altLang="en-US" dirty="0"/>
              <a:t>[  ] Obesity Prevention</a:t>
            </a:r>
          </a:p>
          <a:p>
            <a:pPr>
              <a:spcBef>
                <a:spcPct val="50000"/>
              </a:spcBef>
            </a:pPr>
            <a:r>
              <a:rPr lang="en-US" altLang="en-US" dirty="0"/>
              <a:t>[  ] Fun</a:t>
            </a:r>
          </a:p>
          <a:p>
            <a:pPr>
              <a:spcBef>
                <a:spcPct val="50000"/>
              </a:spcBef>
            </a:pPr>
            <a:r>
              <a:rPr lang="en-US" altLang="en-US" dirty="0"/>
              <a:t>[  ] Best-Selling Game</a:t>
            </a:r>
          </a:p>
        </p:txBody>
      </p:sp>
    </p:spTree>
    <p:extLst>
      <p:ext uri="{BB962C8B-B14F-4D97-AF65-F5344CB8AC3E}">
        <p14:creationId xmlns:p14="http://schemas.microsoft.com/office/powerpoint/2010/main" val="2110145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715000"/>
          </a:xfrm>
        </p:spPr>
      </p:pic>
      <p:sp>
        <p:nvSpPr>
          <p:cNvPr id="2" name="Title 1"/>
          <p:cNvSpPr>
            <a:spLocks noGrp="1"/>
          </p:cNvSpPr>
          <p:nvPr>
            <p:ph type="title"/>
          </p:nvPr>
        </p:nvSpPr>
        <p:spPr>
          <a:xfrm>
            <a:off x="0" y="764373"/>
            <a:ext cx="12192000" cy="1293028"/>
          </a:xfrm>
          <a:solidFill>
            <a:schemeClr val="bg1">
              <a:alpha val="51000"/>
            </a:schemeClr>
          </a:solidFill>
        </p:spPr>
        <p:txBody>
          <a:bodyPr anchor="ctr" anchorCtr="0"/>
          <a:lstStyle/>
          <a:p>
            <a:r>
              <a:rPr lang="en-US" dirty="0" smtClean="0"/>
              <a:t>ELECTION NIGHT HACKATHON	</a:t>
            </a:r>
            <a:br>
              <a:rPr lang="en-US" dirty="0" smtClean="0"/>
            </a:br>
            <a:r>
              <a:rPr lang="en-US" dirty="0" smtClean="0"/>
              <a:t>MAGIC &amp; PUBLIC POLICY </a:t>
            </a:r>
            <a:r>
              <a:rPr lang="en-US" dirty="0"/>
              <a:t>	</a:t>
            </a:r>
            <a:r>
              <a:rPr lang="en-US" dirty="0" smtClean="0"/>
              <a:t>	 </a:t>
            </a:r>
            <a:endParaRPr lang="en-US" dirty="0"/>
          </a:p>
        </p:txBody>
      </p:sp>
      <p:cxnSp>
        <p:nvCxnSpPr>
          <p:cNvPr id="5" name="Straight Connector 4"/>
          <p:cNvCxnSpPr/>
          <p:nvPr/>
        </p:nvCxnSpPr>
        <p:spPr>
          <a:xfrm>
            <a:off x="0" y="5708469"/>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265" y="2054135"/>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66982"/>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13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943600"/>
          </a:xfrm>
          <a:prstGeom prst="rect">
            <a:avLst/>
          </a:prstGeom>
        </p:spPr>
      </p:pic>
      <p:sp>
        <p:nvSpPr>
          <p:cNvPr id="2" name="Title 1"/>
          <p:cNvSpPr>
            <a:spLocks noGrp="1"/>
          </p:cNvSpPr>
          <p:nvPr>
            <p:ph type="title"/>
          </p:nvPr>
        </p:nvSpPr>
        <p:spPr>
          <a:xfrm>
            <a:off x="0" y="5343525"/>
            <a:ext cx="12192000" cy="609600"/>
          </a:xfrm>
          <a:solidFill>
            <a:schemeClr val="bg1">
              <a:alpha val="56000"/>
            </a:schemeClr>
          </a:solidFill>
        </p:spPr>
        <p:txBody>
          <a:bodyPr/>
          <a:lstStyle/>
          <a:p>
            <a:r>
              <a:rPr lang="en-US" dirty="0" smtClean="0"/>
              <a:t>RILEY &amp; Make a wish FOUNDATION		</a:t>
            </a:r>
            <a:endParaRPr lang="en-US" dirty="0"/>
          </a:p>
        </p:txBody>
      </p:sp>
      <p:cxnSp>
        <p:nvCxnSpPr>
          <p:cNvPr id="7" name="Straight Connector 6"/>
          <p:cNvCxnSpPr/>
          <p:nvPr/>
        </p:nvCxnSpPr>
        <p:spPr>
          <a:xfrm>
            <a:off x="0" y="5334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943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2828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390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76200"/>
            <a:ext cx="12192000" cy="5922819"/>
          </a:xfrm>
          <a:prstGeom prst="rect">
            <a:avLst/>
          </a:prstGeom>
        </p:spPr>
      </p:pic>
      <p:sp>
        <p:nvSpPr>
          <p:cNvPr id="2" name="Title 1"/>
          <p:cNvSpPr>
            <a:spLocks noGrp="1"/>
          </p:cNvSpPr>
          <p:nvPr>
            <p:ph type="title"/>
          </p:nvPr>
        </p:nvSpPr>
        <p:spPr>
          <a:xfrm>
            <a:off x="0" y="304800"/>
            <a:ext cx="11658600" cy="609600"/>
          </a:xfrm>
          <a:solidFill>
            <a:schemeClr val="bg1">
              <a:alpha val="37000"/>
            </a:schemeClr>
          </a:solidFill>
        </p:spPr>
        <p:txBody>
          <a:bodyPr/>
          <a:lstStyle/>
          <a:p>
            <a:r>
              <a:rPr lang="en-US" sz="3600" dirty="0" err="1" smtClean="0"/>
              <a:t>Artech</a:t>
            </a:r>
            <a:r>
              <a:rPr lang="en-US" sz="3600" dirty="0" smtClean="0"/>
              <a:t> CRE8-A-THON: CHANGING JAM CULTURE</a:t>
            </a:r>
            <a:endParaRPr lang="en-US" dirty="0"/>
          </a:p>
        </p:txBody>
      </p:sp>
      <p:sp>
        <p:nvSpPr>
          <p:cNvPr id="5" name="Title 1"/>
          <p:cNvSpPr txBox="1">
            <a:spLocks/>
          </p:cNvSpPr>
          <p:nvPr/>
        </p:nvSpPr>
        <p:spPr>
          <a:xfrm>
            <a:off x="11658600" y="304800"/>
            <a:ext cx="533400" cy="609600"/>
          </a:xfrm>
          <a:prstGeom prst="rect">
            <a:avLst/>
          </a:prstGeom>
          <a:solidFill>
            <a:schemeClr val="bg1">
              <a:alpha val="37000"/>
            </a:schemeClr>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en-US" dirty="0"/>
          </a:p>
        </p:txBody>
      </p:sp>
      <p:cxnSp>
        <p:nvCxnSpPr>
          <p:cNvPr id="7" name="Straight Connector 6"/>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304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720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950" y="0"/>
            <a:ext cx="12207949" cy="4038600"/>
          </a:xfrm>
          <a:prstGeom prst="rect">
            <a:avLst/>
          </a:prstGeom>
        </p:spPr>
      </p:pic>
      <p:sp>
        <p:nvSpPr>
          <p:cNvPr id="5" name="Rectangle 4"/>
          <p:cNvSpPr/>
          <p:nvPr/>
        </p:nvSpPr>
        <p:spPr>
          <a:xfrm>
            <a:off x="0" y="483704"/>
            <a:ext cx="12192000" cy="3554896"/>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1782315"/>
            <a:ext cx="11582400" cy="2713485"/>
          </a:xfrm>
        </p:spPr>
        <p:txBody>
          <a:bodyPr/>
          <a:lstStyle/>
          <a:p>
            <a:pPr marL="0" indent="0">
              <a:buNone/>
            </a:pPr>
            <a:r>
              <a:rPr lang="en-US" sz="3200" b="1" dirty="0" smtClean="0"/>
              <a:t>Democratizing access isn’t enough </a:t>
            </a:r>
            <a:r>
              <a:rPr lang="en-US" dirty="0" smtClean="0"/>
              <a:t>– working with students to tell stories is of paramount importance, enabling storytelling and working with them on content, designs and experiences, generation to generation, mind to mind.</a:t>
            </a:r>
          </a:p>
          <a:p>
            <a:pPr marL="0" indent="0">
              <a:buNone/>
            </a:pPr>
            <a:endParaRPr lang="en-US" dirty="0"/>
          </a:p>
          <a:p>
            <a:pPr marL="0" indent="0">
              <a:buNone/>
            </a:pPr>
            <a:r>
              <a:rPr lang="en-US" sz="3200" b="1" dirty="0" smtClean="0"/>
              <a:t>‘Job readiness’ isn’t a path for economic impact by itself </a:t>
            </a:r>
            <a:r>
              <a:rPr lang="en-US" sz="2000" dirty="0" smtClean="0"/>
              <a:t>– movements like CS4All, Code.org, etc., and sometimes our own metrics and ideals, stop short of providing a contextual, expressive relationship between computing and the arts, between the machine and the human.  They don’t contextualize STEM in a flyover state, a gentrified city, or a world at war.  </a:t>
            </a:r>
            <a:r>
              <a:rPr lang="en-US" sz="2000" b="1" dirty="0" smtClean="0"/>
              <a:t>Job readiness doesn’t change the world by itself – empowering young people with both tools and skills (which we do), vision, process, experience and empathy does that...</a:t>
            </a:r>
            <a:endParaRPr lang="en-US" sz="3200" b="1" dirty="0"/>
          </a:p>
        </p:txBody>
      </p:sp>
    </p:spTree>
    <p:extLst>
      <p:ext uri="{BB962C8B-B14F-4D97-AF65-F5344CB8AC3E}">
        <p14:creationId xmlns:p14="http://schemas.microsoft.com/office/powerpoint/2010/main" val="4108625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2" name="Title 1"/>
          <p:cNvSpPr>
            <a:spLocks noGrp="1"/>
          </p:cNvSpPr>
          <p:nvPr>
            <p:ph type="title"/>
          </p:nvPr>
        </p:nvSpPr>
        <p:spPr>
          <a:xfrm>
            <a:off x="0" y="764373"/>
            <a:ext cx="12192000" cy="1293028"/>
          </a:xfrm>
          <a:solidFill>
            <a:schemeClr val="bg1">
              <a:alpha val="67000"/>
            </a:schemeClr>
          </a:solidFill>
        </p:spPr>
        <p:txBody>
          <a:bodyPr/>
          <a:lstStyle/>
          <a:p>
            <a:r>
              <a:rPr lang="en-US" dirty="0" smtClean="0"/>
              <a:t>Games teach us something profound in	 dealing with the world	</a:t>
            </a:r>
            <a:endParaRPr lang="en-US" dirty="0"/>
          </a:p>
        </p:txBody>
      </p:sp>
      <p:sp>
        <p:nvSpPr>
          <p:cNvPr id="3" name="Content Placeholder 2"/>
          <p:cNvSpPr>
            <a:spLocks noGrp="1"/>
          </p:cNvSpPr>
          <p:nvPr>
            <p:ph idx="1"/>
          </p:nvPr>
        </p:nvSpPr>
        <p:spPr>
          <a:xfrm>
            <a:off x="0" y="5410200"/>
            <a:ext cx="12192000" cy="457200"/>
          </a:xfrm>
          <a:solidFill>
            <a:schemeClr val="bg1">
              <a:alpha val="56000"/>
            </a:schemeClr>
          </a:solidFill>
        </p:spPr>
        <p:txBody>
          <a:bodyPr anchor="ctr" anchorCtr="0"/>
          <a:lstStyle/>
          <a:p>
            <a:pPr marL="0" indent="0" algn="ctr">
              <a:buNone/>
            </a:pPr>
            <a:r>
              <a:rPr lang="en-US" dirty="0" smtClean="0"/>
              <a:t>START SMALL.   JOURNEY WELL.   SAVE EVERYTHING.   PRACTICE.    STEP BY STEP.</a:t>
            </a:r>
            <a:endParaRPr lang="en-US" dirty="0"/>
          </a:p>
        </p:txBody>
      </p:sp>
      <p:cxnSp>
        <p:nvCxnSpPr>
          <p:cNvPr id="5" name="Straight Connector 4"/>
          <p:cNvCxnSpPr/>
          <p:nvPr/>
        </p:nvCxnSpPr>
        <p:spPr>
          <a:xfrm>
            <a:off x="-21265" y="5867400"/>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265" y="5410200"/>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265" y="2057400"/>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265" y="762000"/>
            <a:ext cx="12192000" cy="6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560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02106"/>
          </a:xfrm>
          <a:prstGeom prst="rect">
            <a:avLst/>
          </a:prstGeom>
        </p:spPr>
      </p:pic>
      <p:sp>
        <p:nvSpPr>
          <p:cNvPr id="5" name="Rectangle 4"/>
          <p:cNvSpPr/>
          <p:nvPr/>
        </p:nvSpPr>
        <p:spPr>
          <a:xfrm>
            <a:off x="0" y="3429000"/>
            <a:ext cx="12192000" cy="1873106"/>
          </a:xfrm>
          <a:prstGeom prst="rect">
            <a:avLst/>
          </a:prstGeom>
          <a:gradFill>
            <a:gsLst>
              <a:gs pos="0">
                <a:schemeClr val="bg1">
                  <a:alpha val="0"/>
                </a:schemeClr>
              </a:gs>
              <a:gs pos="84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5800" y="4343400"/>
            <a:ext cx="10820400" cy="1951485"/>
          </a:xfrm>
        </p:spPr>
        <p:txBody>
          <a:bodyPr/>
          <a:lstStyle/>
          <a:p>
            <a:pPr marL="0" indent="0">
              <a:buNone/>
            </a:pPr>
            <a:r>
              <a:rPr lang="en-US" dirty="0" smtClean="0"/>
              <a:t>Put </a:t>
            </a:r>
            <a:r>
              <a:rPr lang="en-US" b="1" dirty="0" smtClean="0">
                <a:solidFill>
                  <a:srgbClr val="FF0000"/>
                </a:solidFill>
              </a:rPr>
              <a:t>PEOPLE</a:t>
            </a:r>
            <a:r>
              <a:rPr lang="en-US" dirty="0" smtClean="0"/>
              <a:t> in a </a:t>
            </a:r>
            <a:r>
              <a:rPr lang="en-US" b="1" dirty="0" smtClean="0">
                <a:solidFill>
                  <a:srgbClr val="FFC000"/>
                </a:solidFill>
              </a:rPr>
              <a:t>SHARED ENVIRONMENT </a:t>
            </a:r>
            <a:r>
              <a:rPr lang="en-US" dirty="0" smtClean="0"/>
              <a:t>with some </a:t>
            </a:r>
            <a:r>
              <a:rPr lang="en-US" b="1" dirty="0" smtClean="0">
                <a:solidFill>
                  <a:srgbClr val="92D050"/>
                </a:solidFill>
              </a:rPr>
              <a:t>FOOD &amp; CONVERSATION</a:t>
            </a:r>
            <a:r>
              <a:rPr lang="en-US" dirty="0" smtClean="0"/>
              <a:t>, some </a:t>
            </a:r>
            <a:r>
              <a:rPr lang="en-US" b="1" dirty="0" smtClean="0">
                <a:solidFill>
                  <a:srgbClr val="00B0F0"/>
                </a:solidFill>
              </a:rPr>
              <a:t>SIMPLE SHARED GOALS</a:t>
            </a:r>
            <a:r>
              <a:rPr lang="en-US" dirty="0" smtClean="0"/>
              <a:t>, and a purposeful </a:t>
            </a:r>
            <a:r>
              <a:rPr lang="en-US" b="1" dirty="0" smtClean="0">
                <a:solidFill>
                  <a:srgbClr val="FF00FF"/>
                </a:solidFill>
              </a:rPr>
              <a:t>LACK OF STRUCTURE</a:t>
            </a:r>
            <a:r>
              <a:rPr lang="en-US" dirty="0" smtClean="0"/>
              <a:t>.</a:t>
            </a:r>
            <a:endParaRPr lang="en-US" sz="1000" dirty="0"/>
          </a:p>
          <a:p>
            <a:pPr marL="0" indent="0">
              <a:buNone/>
            </a:pPr>
            <a:r>
              <a:rPr lang="en-US" sz="3200" b="1" dirty="0" smtClean="0"/>
              <a:t>WAIT for SEEDS of GREATNESS amidst FUN &amp; FAILURE</a:t>
            </a:r>
            <a:endParaRPr lang="en-US" sz="3200" dirty="0" smtClean="0"/>
          </a:p>
        </p:txBody>
      </p:sp>
    </p:spTree>
    <p:extLst>
      <p:ext uri="{BB962C8B-B14F-4D97-AF65-F5344CB8AC3E}">
        <p14:creationId xmlns:p14="http://schemas.microsoft.com/office/powerpoint/2010/main" val="4254704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619" y="412989"/>
            <a:ext cx="10820400" cy="2103885"/>
          </a:xfrm>
        </p:spPr>
        <p:txBody>
          <a:bodyPr/>
          <a:lstStyle/>
          <a:p>
            <a:pPr marL="0" indent="0">
              <a:buNone/>
            </a:pPr>
            <a:r>
              <a:rPr lang="en-US" dirty="0" smtClean="0"/>
              <a:t>Rochester Institute of Technology</a:t>
            </a:r>
          </a:p>
          <a:p>
            <a:pPr marL="0" indent="0">
              <a:buNone/>
            </a:pPr>
            <a:r>
              <a:rPr lang="en-US" dirty="0" smtClean="0"/>
              <a:t>University of Rochester</a:t>
            </a:r>
          </a:p>
          <a:p>
            <a:pPr marL="0" indent="0">
              <a:buNone/>
            </a:pPr>
            <a:r>
              <a:rPr lang="en-US" dirty="0" smtClean="0"/>
              <a:t>Eastman School of Music</a:t>
            </a:r>
          </a:p>
          <a:p>
            <a:pPr marL="0" indent="0">
              <a:buNone/>
            </a:pPr>
            <a:r>
              <a:rPr lang="en-US" dirty="0" smtClean="0"/>
              <a:t>St. John Fisher</a:t>
            </a:r>
          </a:p>
          <a:p>
            <a:pPr marL="0" indent="0">
              <a:buNone/>
            </a:pPr>
            <a:r>
              <a:rPr lang="en-US" dirty="0" smtClean="0"/>
              <a:t>Nazareth College </a:t>
            </a:r>
          </a:p>
          <a:p>
            <a:pPr marL="0" indent="0">
              <a:buNone/>
            </a:pPr>
            <a:r>
              <a:rPr lang="en-US" dirty="0" err="1" smtClean="0"/>
              <a:t>Workinman</a:t>
            </a:r>
            <a:r>
              <a:rPr lang="en-US" dirty="0" smtClean="0"/>
              <a:t> Interactive</a:t>
            </a:r>
          </a:p>
          <a:p>
            <a:pPr marL="0" indent="0">
              <a:buNone/>
            </a:pPr>
            <a:r>
              <a:rPr lang="en-US" dirty="0" err="1" smtClean="0"/>
              <a:t>Darkwind</a:t>
            </a:r>
            <a:r>
              <a:rPr lang="en-US" dirty="0" smtClean="0"/>
              <a:t> Media</a:t>
            </a:r>
          </a:p>
          <a:p>
            <a:pPr marL="0" indent="0">
              <a:buNone/>
            </a:pPr>
            <a:r>
              <a:rPr lang="en-US" dirty="0" smtClean="0"/>
              <a:t>Second Ave Software</a:t>
            </a:r>
          </a:p>
          <a:p>
            <a:pPr marL="0" indent="0">
              <a:buNone/>
            </a:pPr>
            <a:r>
              <a:rPr lang="en-US" dirty="0" smtClean="0"/>
              <a:t>ROC Game Dev</a:t>
            </a:r>
          </a:p>
          <a:p>
            <a:pPr marL="0" indent="0">
              <a:buNone/>
            </a:pPr>
            <a:r>
              <a:rPr lang="en-US" dirty="0" smtClean="0"/>
              <a:t>IGDA* (coming soon)</a:t>
            </a:r>
          </a:p>
          <a:p>
            <a:pPr marL="0" indent="0">
              <a:buNone/>
            </a:pPr>
            <a:r>
              <a:rPr lang="en-US" dirty="0" smtClean="0"/>
              <a:t>Digital Rochester</a:t>
            </a:r>
          </a:p>
          <a:p>
            <a:pPr marL="0" indent="0">
              <a:buNone/>
            </a:pPr>
            <a:r>
              <a:rPr lang="en-US" dirty="0" smtClean="0"/>
              <a:t>Rochester Downtown Development Corp</a:t>
            </a:r>
          </a:p>
          <a:p>
            <a:pPr marL="0" indent="0">
              <a:buNone/>
            </a:pPr>
            <a:r>
              <a:rPr lang="en-US" dirty="0" smtClean="0"/>
              <a:t>Lots of other companies, second-and third-party work, optics, hardware, etc.</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58819" y="508379"/>
            <a:ext cx="6731000" cy="403860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5933" y="1732706"/>
            <a:ext cx="1426890" cy="1404384"/>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953000" y="3438074"/>
            <a:ext cx="1452260" cy="51068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39656" y="4138914"/>
            <a:ext cx="896790" cy="845972"/>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172200" y="4138914"/>
            <a:ext cx="1144571" cy="846525"/>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53200" y="650016"/>
            <a:ext cx="2283614" cy="800442"/>
          </a:xfrm>
          <a:prstGeom prst="rect">
            <a:avLst/>
          </a:prstGeom>
        </p:spPr>
      </p:pic>
    </p:spTree>
    <p:extLst>
      <p:ext uri="{BB962C8B-B14F-4D97-AF65-F5344CB8AC3E}">
        <p14:creationId xmlns:p14="http://schemas.microsoft.com/office/powerpoint/2010/main" val="64760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23846" y="7381"/>
            <a:ext cx="5168154" cy="5936220"/>
          </a:xfrm>
          <a:prstGeom prst="rect">
            <a:avLst/>
          </a:prstGeom>
        </p:spPr>
      </p:pic>
      <p:sp>
        <p:nvSpPr>
          <p:cNvPr id="5" name="Rectangle 4"/>
          <p:cNvSpPr/>
          <p:nvPr/>
        </p:nvSpPr>
        <p:spPr>
          <a:xfrm flipH="1">
            <a:off x="6967657" y="0"/>
            <a:ext cx="3200402" cy="6096000"/>
          </a:xfrm>
          <a:prstGeom prst="rect">
            <a:avLst/>
          </a:prstGeom>
          <a:gradFill>
            <a:gsLst>
              <a:gs pos="0">
                <a:schemeClr val="bg1">
                  <a:alpha val="0"/>
                </a:schemeClr>
              </a:gs>
              <a:gs pos="68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3862" y="381000"/>
            <a:ext cx="11539538" cy="994172"/>
          </a:xfrm>
          <a:noFill/>
        </p:spPr>
        <p:txBody>
          <a:bodyPr/>
          <a:lstStyle/>
          <a:p>
            <a:pPr algn="l"/>
            <a:r>
              <a:rPr lang="en-US" dirty="0" smtClean="0"/>
              <a:t> LUCKY TO HAVE MADE THINGS AT RIT</a:t>
            </a:r>
            <a:endParaRPr lang="en-US" dirty="0"/>
          </a:p>
        </p:txBody>
      </p:sp>
      <p:sp>
        <p:nvSpPr>
          <p:cNvPr id="3" name="Content Placeholder 2"/>
          <p:cNvSpPr>
            <a:spLocks noGrp="1"/>
          </p:cNvSpPr>
          <p:nvPr>
            <p:ph idx="1"/>
          </p:nvPr>
        </p:nvSpPr>
        <p:spPr>
          <a:xfrm>
            <a:off x="409575" y="1219200"/>
            <a:ext cx="11249025" cy="4572000"/>
          </a:xfrm>
          <a:noFill/>
        </p:spPr>
        <p:txBody>
          <a:bodyPr>
            <a:normAutofit/>
          </a:bodyPr>
          <a:lstStyle/>
          <a:p>
            <a:r>
              <a:rPr lang="en-US" dirty="0" smtClean="0"/>
              <a:t>FIRST graduate course in games at RIT (2001-2002!)</a:t>
            </a:r>
          </a:p>
          <a:p>
            <a:r>
              <a:rPr lang="en-US" dirty="0"/>
              <a:t>U</a:t>
            </a:r>
            <a:r>
              <a:rPr lang="en-US" dirty="0" smtClean="0"/>
              <a:t>ndergraduate course and later concentration in game design and technology</a:t>
            </a:r>
          </a:p>
          <a:p>
            <a:r>
              <a:rPr lang="en-US" dirty="0"/>
              <a:t>D</a:t>
            </a:r>
            <a:r>
              <a:rPr lang="en-US" dirty="0" smtClean="0"/>
              <a:t>egree programs in game design &amp; development (bachelors and masters)</a:t>
            </a:r>
          </a:p>
          <a:p>
            <a:r>
              <a:rPr lang="en-US" dirty="0" err="1" smtClean="0"/>
              <a:t>Dept</a:t>
            </a:r>
            <a:r>
              <a:rPr lang="en-US" dirty="0" smtClean="0"/>
              <a:t> / School of Interactive Games and Media</a:t>
            </a:r>
          </a:p>
          <a:p>
            <a:r>
              <a:rPr lang="en-US" dirty="0" smtClean="0"/>
              <a:t>Research &amp; Scholarship practices for Game Design &amp; Development</a:t>
            </a:r>
          </a:p>
          <a:p>
            <a:r>
              <a:rPr lang="en-US" dirty="0" smtClean="0"/>
              <a:t>The MAGIC Center &amp; MAGIC Spell Studios</a:t>
            </a:r>
          </a:p>
          <a:p>
            <a:r>
              <a:rPr lang="en-US" dirty="0" smtClean="0"/>
              <a:t>FIRST university to ship on XBOX One </a:t>
            </a:r>
          </a:p>
          <a:p>
            <a:r>
              <a:rPr lang="en-US" dirty="0" smtClean="0"/>
              <a:t>Higher Education Video Game Alliance</a:t>
            </a:r>
          </a:p>
          <a:p>
            <a:r>
              <a:rPr lang="en-US" dirty="0" smtClean="0"/>
              <a:t>NY State Games HUB</a:t>
            </a:r>
          </a:p>
          <a:p>
            <a:r>
              <a:rPr lang="en-US" dirty="0" smtClean="0"/>
              <a:t>New MAGIC Spell Studios campus facility (fall 2018)</a:t>
            </a:r>
          </a:p>
        </p:txBody>
      </p:sp>
      <p:sp>
        <p:nvSpPr>
          <p:cNvPr id="6" name="Rectangle 5"/>
          <p:cNvSpPr/>
          <p:nvPr/>
        </p:nvSpPr>
        <p:spPr>
          <a:xfrm>
            <a:off x="4267200" y="5943601"/>
            <a:ext cx="6400800" cy="152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81000" y="5943600"/>
            <a:ext cx="125730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6234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23813"/>
            <a:ext cx="12192000" cy="5764696"/>
          </a:xfrm>
          <a:prstGeom prst="rect">
            <a:avLst/>
          </a:prstGeom>
        </p:spPr>
      </p:pic>
      <p:sp>
        <p:nvSpPr>
          <p:cNvPr id="7" name="Rectangle 6"/>
          <p:cNvSpPr/>
          <p:nvPr/>
        </p:nvSpPr>
        <p:spPr>
          <a:xfrm>
            <a:off x="0" y="533400"/>
            <a:ext cx="12192000" cy="5307496"/>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495800"/>
            <a:ext cx="121920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Computing is not about computers anymore. It is about living. </a:t>
            </a:r>
          </a:p>
          <a:p>
            <a:pPr algn="ctr"/>
            <a:r>
              <a:rPr lang="en-US" sz="2800" b="1" dirty="0"/>
              <a:t>~Nicholas Negroponte, </a:t>
            </a:r>
            <a:r>
              <a:rPr lang="en-US" sz="2800" b="1" i="1" dirty="0"/>
              <a:t>Being Digital</a:t>
            </a:r>
            <a:r>
              <a:rPr lang="en-US" sz="2800" b="1" dirty="0"/>
              <a:t>, 1995</a:t>
            </a:r>
          </a:p>
        </p:txBody>
      </p:sp>
      <p:sp>
        <p:nvSpPr>
          <p:cNvPr id="2" name="Rectangle 1"/>
          <p:cNvSpPr/>
          <p:nvPr/>
        </p:nvSpPr>
        <p:spPr>
          <a:xfrm>
            <a:off x="0" y="3962400"/>
            <a:ext cx="12192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IN THE RISE OF THE MACHINE-BRAINS, THIS IS EVER MORE TRUE:</a:t>
            </a:r>
            <a:endParaRPr lang="en-US" sz="2800" b="1" dirty="0"/>
          </a:p>
        </p:txBody>
      </p:sp>
      <p:cxnSp>
        <p:nvCxnSpPr>
          <p:cNvPr id="9" name="Straight Connector 8"/>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9624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70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altLang="en-US" smtClean="0"/>
              <a:t>Thank You</a:t>
            </a:r>
          </a:p>
        </p:txBody>
      </p:sp>
      <p:sp>
        <p:nvSpPr>
          <p:cNvPr id="36868" name="Rectangle 3"/>
          <p:cNvSpPr>
            <a:spLocks noGrp="1" noChangeArrowheads="1"/>
          </p:cNvSpPr>
          <p:nvPr>
            <p:ph type="body" idx="1"/>
          </p:nvPr>
        </p:nvSpPr>
        <p:spPr>
          <a:xfrm>
            <a:off x="457200" y="809013"/>
            <a:ext cx="4419600" cy="4221163"/>
          </a:xfrm>
        </p:spPr>
        <p:txBody>
          <a:bodyPr/>
          <a:lstStyle/>
          <a:p>
            <a:pPr eaLnBrk="1" hangingPunct="1">
              <a:buFontTx/>
              <a:buNone/>
            </a:pPr>
            <a:r>
              <a:rPr lang="en-US" altLang="en-US" sz="2800" dirty="0"/>
              <a:t>Thanks for having me,</a:t>
            </a:r>
          </a:p>
          <a:p>
            <a:pPr eaLnBrk="1" hangingPunct="1">
              <a:buFontTx/>
              <a:buNone/>
            </a:pPr>
            <a:r>
              <a:rPr lang="en-US" altLang="en-US" sz="2800" dirty="0"/>
              <a:t>and for all of your truly important work.</a:t>
            </a:r>
          </a:p>
          <a:p>
            <a:pPr eaLnBrk="1" hangingPunct="1">
              <a:buFontTx/>
              <a:buNone/>
            </a:pPr>
            <a:endParaRPr lang="en-US" altLang="en-US" sz="2800" dirty="0"/>
          </a:p>
          <a:p>
            <a:pPr eaLnBrk="1" hangingPunct="1">
              <a:buFontTx/>
              <a:buNone/>
            </a:pPr>
            <a:r>
              <a:rPr lang="en-US" altLang="en-US" sz="2800" dirty="0">
                <a:solidFill>
                  <a:srgbClr val="FF99FF"/>
                </a:solidFill>
              </a:rPr>
              <a:t>[ Strong NICU “Pod D2” weeks 1-2, surgery day 3, perfectly happy gamer at age 2.5</a:t>
            </a:r>
            <a:r>
              <a:rPr lang="en-US" altLang="en-US" sz="2800" dirty="0" smtClean="0">
                <a:solidFill>
                  <a:srgbClr val="FF99FF"/>
                </a:solidFill>
              </a:rPr>
              <a:t>…</a:t>
            </a:r>
          </a:p>
          <a:p>
            <a:pPr eaLnBrk="1" hangingPunct="1">
              <a:buFontTx/>
              <a:buNone/>
            </a:pPr>
            <a:endParaRPr lang="en-US" altLang="en-US" sz="2800" dirty="0">
              <a:solidFill>
                <a:srgbClr val="FF99FF"/>
              </a:solidFill>
            </a:endParaRPr>
          </a:p>
          <a:p>
            <a:pPr eaLnBrk="1" hangingPunct="1">
              <a:buFontTx/>
              <a:buNone/>
            </a:pPr>
            <a:r>
              <a:rPr lang="en-US" altLang="en-US" sz="2800" dirty="0" smtClean="0">
                <a:solidFill>
                  <a:srgbClr val="FF99FF"/>
                </a:solidFill>
              </a:rPr>
              <a:t>…now she’s 14, so, yeah. </a:t>
            </a:r>
            <a:r>
              <a:rPr lang="en-US" altLang="en-US" sz="2800" dirty="0">
                <a:solidFill>
                  <a:srgbClr val="FF99FF"/>
                </a:solidFill>
              </a:rPr>
              <a:t>]</a:t>
            </a:r>
          </a:p>
          <a:p>
            <a:pPr eaLnBrk="1" hangingPunct="1">
              <a:buFontTx/>
              <a:buNone/>
            </a:pPr>
            <a:endParaRPr lang="en-US" altLang="en-US" sz="2800" dirty="0">
              <a:solidFill>
                <a:schemeClr val="bg2"/>
              </a:solidFill>
            </a:endParaRPr>
          </a:p>
          <a:p>
            <a:pPr eaLnBrk="1" hangingPunct="1">
              <a:buFontTx/>
              <a:buNone/>
            </a:pPr>
            <a:endParaRPr lang="en-US" altLang="en-US" sz="2800" dirty="0"/>
          </a:p>
        </p:txBody>
      </p:sp>
      <p:sp>
        <p:nvSpPr>
          <p:cNvPr id="36869" name="Rectangle 4"/>
          <p:cNvSpPr>
            <a:spLocks noChangeArrowheads="1"/>
          </p:cNvSpPr>
          <p:nvPr/>
        </p:nvSpPr>
        <p:spPr bwMode="auto">
          <a:xfrm>
            <a:off x="5410200" y="1752600"/>
            <a:ext cx="6094863" cy="4038600"/>
          </a:xfrm>
          <a:prstGeom prst="rect">
            <a:avLst/>
          </a:prstGeom>
          <a:solidFill>
            <a:schemeClr val="tx1">
              <a:alpha val="3098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36870" name="Picture 5" descr="emma 02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334000" y="1524000"/>
            <a:ext cx="5867400" cy="4022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7876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886" y="-31805"/>
            <a:ext cx="12185206" cy="5376474"/>
          </a:xfrm>
          <a:prstGeom prst="rect">
            <a:avLst/>
          </a:prstGeom>
        </p:spPr>
      </p:pic>
      <p:sp>
        <p:nvSpPr>
          <p:cNvPr id="5" name="Rectangle 4"/>
          <p:cNvSpPr/>
          <p:nvPr/>
        </p:nvSpPr>
        <p:spPr>
          <a:xfrm>
            <a:off x="0" y="4564912"/>
            <a:ext cx="12199092" cy="8382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rPr>
              <a:t>andy@magic.rit.edu | magic.rit.edu | @</a:t>
            </a:r>
            <a:r>
              <a:rPr lang="en-US" sz="2800" dirty="0" err="1">
                <a:solidFill>
                  <a:schemeClr val="tx1">
                    <a:lumMod val="65000"/>
                    <a:lumOff val="35000"/>
                  </a:schemeClr>
                </a:solidFill>
              </a:rPr>
              <a:t>ritmagic</a:t>
            </a:r>
            <a:endParaRPr lang="en-US" sz="2800" dirty="0">
              <a:solidFill>
                <a:schemeClr val="tx1">
                  <a:lumMod val="65000"/>
                  <a:lumOff val="35000"/>
                </a:schemeClr>
              </a:solidFill>
            </a:endParaRPr>
          </a:p>
        </p:txBody>
      </p:sp>
      <p:sp>
        <p:nvSpPr>
          <p:cNvPr id="8" name="Rectangle 7"/>
          <p:cNvSpPr/>
          <p:nvPr/>
        </p:nvSpPr>
        <p:spPr>
          <a:xfrm>
            <a:off x="0" y="3726712"/>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7" name="Straight Connector 6"/>
          <p:cNvCxnSpPr/>
          <p:nvPr/>
        </p:nvCxnSpPr>
        <p:spPr>
          <a:xfrm>
            <a:off x="0" y="456491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8778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733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672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82475" cy="5767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80054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dirty="0"/>
              <a:t>'protecting “making as a </a:t>
            </a:r>
            <a:r>
              <a:rPr lang="en-US" sz="6600" dirty="0" smtClean="0"/>
              <a:t>  </a:t>
            </a:r>
          </a:p>
          <a:p>
            <a:pPr marL="0" indent="0">
              <a:buNone/>
            </a:pPr>
            <a:r>
              <a:rPr lang="en-US" sz="6600" dirty="0"/>
              <a:t> </a:t>
            </a:r>
            <a:r>
              <a:rPr lang="en-US" sz="6600" dirty="0" smtClean="0"/>
              <a:t>   mode </a:t>
            </a:r>
            <a:r>
              <a:rPr lang="en-US" sz="6600" dirty="0"/>
              <a:t>of inquiry”’</a:t>
            </a:r>
          </a:p>
          <a:p>
            <a:pPr marL="0" indent="0" algn="r">
              <a:buNone/>
            </a:pPr>
            <a:r>
              <a:rPr lang="en-US" dirty="0"/>
              <a:t>-Ian </a:t>
            </a:r>
            <a:r>
              <a:rPr lang="en-US" dirty="0" err="1"/>
              <a:t>Horswill</a:t>
            </a:r>
            <a:r>
              <a:rPr lang="en-US" dirty="0"/>
              <a:t>, Northwestern</a:t>
            </a:r>
          </a:p>
          <a:p>
            <a:endParaRPr lang="en-US" dirty="0"/>
          </a:p>
        </p:txBody>
      </p:sp>
      <p:sp>
        <p:nvSpPr>
          <p:cNvPr id="2" name="Title 1"/>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1858494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4763"/>
            <a:ext cx="12192000" cy="5795963"/>
          </a:xfrm>
        </p:spPr>
      </p:pic>
      <p:sp>
        <p:nvSpPr>
          <p:cNvPr id="2" name="Title 1"/>
          <p:cNvSpPr>
            <a:spLocks noGrp="1"/>
          </p:cNvSpPr>
          <p:nvPr>
            <p:ph type="title"/>
          </p:nvPr>
        </p:nvSpPr>
        <p:spPr>
          <a:xfrm>
            <a:off x="0" y="4726772"/>
            <a:ext cx="12192000" cy="1064428"/>
          </a:xfrm>
          <a:solidFill>
            <a:schemeClr val="bg1">
              <a:alpha val="57000"/>
            </a:schemeClr>
          </a:solidFill>
        </p:spPr>
        <p:txBody>
          <a:bodyPr/>
          <a:lstStyle/>
          <a:p>
            <a:pPr algn="ctr"/>
            <a:r>
              <a:rPr lang="en-US" dirty="0" smtClean="0"/>
              <a:t>WE LEARN BY MAKING THINGS</a:t>
            </a:r>
            <a:endParaRPr lang="en-US" dirty="0"/>
          </a:p>
        </p:txBody>
      </p:sp>
      <p:cxnSp>
        <p:nvCxnSpPr>
          <p:cNvPr id="7" name="Straight Connector 6"/>
          <p:cNvCxnSpPr/>
          <p:nvPr/>
        </p:nvCxnSpPr>
        <p:spPr>
          <a:xfrm>
            <a:off x="0" y="57912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5334000"/>
            <a:ext cx="12268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 y="4722009"/>
            <a:ext cx="12268200" cy="47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2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15025"/>
            <a:ext cx="3048000" cy="17068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0" y="4937311"/>
            <a:ext cx="3028950" cy="192751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44001" y="1146715"/>
            <a:ext cx="3048000" cy="1133155"/>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144000" y="3611860"/>
            <a:ext cx="3051503" cy="1722140"/>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144000" y="2289715"/>
            <a:ext cx="3048000" cy="1325860"/>
          </a:xfrm>
          <a:prstGeom prst="rect">
            <a:avLst/>
          </a:prstGeom>
          <a:ln>
            <a:solidFill>
              <a:schemeClr val="tx1"/>
            </a:solidFill>
          </a:ln>
        </p:spPr>
      </p:pic>
    </p:spTree>
    <p:extLst>
      <p:ext uri="{BB962C8B-B14F-4D97-AF65-F5344CB8AC3E}">
        <p14:creationId xmlns:p14="http://schemas.microsoft.com/office/powerpoint/2010/main" val="132150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88" y="4736778"/>
            <a:ext cx="10515600" cy="1325563"/>
          </a:xfrm>
        </p:spPr>
        <p:txBody>
          <a:bodyPr/>
          <a:lstStyle/>
          <a:p>
            <a:r>
              <a:rPr lang="en-US" dirty="0" smtClean="0"/>
              <a:t>…The M is for Messy</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51382" y="1939797"/>
            <a:ext cx="5764191" cy="2602841"/>
          </a:xfrm>
          <a:prstGeom prst="rect">
            <a:avLst/>
          </a:prstGeom>
        </p:spPr>
      </p:pic>
      <p:sp>
        <p:nvSpPr>
          <p:cNvPr id="5" name="Title 1"/>
          <p:cNvSpPr txBox="1">
            <a:spLocks/>
          </p:cNvSpPr>
          <p:nvPr/>
        </p:nvSpPr>
        <p:spPr>
          <a:xfrm>
            <a:off x="875677" y="762000"/>
            <a:ext cx="10515600" cy="1325563"/>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dirty="0" smtClean="0"/>
              <a:t>PART I: WHAT DO WE DO?</a:t>
            </a:r>
            <a:endParaRPr lang="en-US" dirty="0"/>
          </a:p>
        </p:txBody>
      </p:sp>
    </p:spTree>
    <p:extLst>
      <p:ext uri="{BB962C8B-B14F-4D97-AF65-F5344CB8AC3E}">
        <p14:creationId xmlns:p14="http://schemas.microsoft.com/office/powerpoint/2010/main" val="2552181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10958</TotalTime>
  <Words>2233</Words>
  <Application>Microsoft Office PowerPoint</Application>
  <PresentationFormat>Widescreen</PresentationFormat>
  <Paragraphs>195</Paragraphs>
  <Slides>52</Slides>
  <Notes>29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7" baseType="lpstr">
      <vt:lpstr>Arial</vt:lpstr>
      <vt:lpstr>Calibri</vt:lpstr>
      <vt:lpstr>Century Gothic</vt:lpstr>
      <vt:lpstr>Vapor Trail</vt:lpstr>
      <vt:lpstr>Document</vt:lpstr>
      <vt:lpstr>PowerPoint Presentation</vt:lpstr>
      <vt:lpstr>A fun game of past &amp; Present</vt:lpstr>
      <vt:lpstr>Hi, I’m andy.  I make things.</vt:lpstr>
      <vt:lpstr>AND I GREW UP A GAMER</vt:lpstr>
      <vt:lpstr> LUCKY TO HAVE MADE THINGS AT RIT</vt:lpstr>
      <vt:lpstr> </vt:lpstr>
      <vt:lpstr>WE LEARN BY MAKING THINGS</vt:lpstr>
      <vt:lpstr>PowerPoint Presentation</vt:lpstr>
      <vt:lpstr>…The M is for Messy</vt:lpstr>
      <vt:lpstr>a bit MORE about Our WORK</vt:lpstr>
      <vt:lpstr> A Strange Game   for Strange Reasons</vt:lpstr>
      <vt:lpstr>PowerPoint Presentation</vt:lpstr>
      <vt:lpstr>PowerPoint Presentation</vt:lpstr>
      <vt:lpstr>FIRST UNIVERSITY TO PUBLISH DIRECTLY ON XBOX ONE.  BRAGGING RIGHTS++</vt:lpstr>
      <vt:lpstr>A SUMMER WITH THE BUFFALO BILLS</vt:lpstr>
      <vt:lpstr>PowerPoint Presentation</vt:lpstr>
      <vt:lpstr>PowerPoint Presentation</vt:lpstr>
      <vt:lpstr>But more important than tools OR PLATFORM OR CLIENT IS STORY</vt:lpstr>
      <vt:lpstr>Perceptions &amp; Personas</vt:lpstr>
      <vt:lpstr>Perceptions &amp; Personas</vt:lpstr>
      <vt:lpstr>Perceptions &amp; Personas</vt:lpstr>
      <vt:lpstr>…with a capital “T”…</vt:lpstr>
      <vt:lpstr>Notions of Media Valuation</vt:lpstr>
      <vt:lpstr>Notions of Media Valuation</vt:lpstr>
      <vt:lpstr>…and that rhymes with “P”, and that stands for “Pool”</vt:lpstr>
      <vt:lpstr>Parent Education</vt:lpstr>
      <vt:lpstr>Prof. Jenkins Goes to Washington</vt:lpstr>
      <vt:lpstr>PowerPoint Presentation</vt:lpstr>
      <vt:lpstr>…AND THEN THERE’S THIS GUY SAYING STUFF ABOUT VIDEO GAMES AS IF IT WERE FACT…</vt:lpstr>
      <vt:lpstr>WHAT DID WE LEARN FROM GAMERGATE, IF ANYTHING?  </vt:lpstr>
      <vt:lpstr>AND SO THAT’S HOW THE MEDIA OFTEN TALKS ABOUT VIDEO GAMES.  YAY.</vt:lpstr>
      <vt:lpstr>PowerPoint Presentation</vt:lpstr>
      <vt:lpstr>…AND THAT IS JUST A LITTLE MICROCOSM in upstate NY…</vt:lpstr>
      <vt:lpstr>Rise of a platform</vt:lpstr>
      <vt:lpstr>The rise of variety streaming</vt:lpstr>
      <vt:lpstr>MAGIC is a NY STATE GAMES HUB, (TO GROW THE STATE ECONOMY, but also to tell the state *STORY*)</vt:lpstr>
      <vt:lpstr>FREE &amp; OPEN SOURCE SOFTWARE DIGITAL &amp; PHYSICAL MAKER COMMUNITIES</vt:lpstr>
      <vt:lpstr>WE NEED A BETTER STORY</vt:lpstr>
      <vt:lpstr>Games = Motivation?  Inspiration?</vt:lpstr>
      <vt:lpstr>PowerPoint Presentation</vt:lpstr>
      <vt:lpstr>A FOCUS ON STORY IS A FOCUS ON HUMANS, WITH OBVIOUS IMPLICATIONS</vt:lpstr>
      <vt:lpstr>Could Games be an Answer?</vt:lpstr>
      <vt:lpstr>ELECTION NIGHT HACKATHON  MAGIC &amp; PUBLIC POLICY    </vt:lpstr>
      <vt:lpstr>RILEY &amp; Make a wish FOUNDATION  </vt:lpstr>
      <vt:lpstr>Artech CRE8-A-THON: CHANGING JAM CULTURE</vt:lpstr>
      <vt:lpstr>PowerPoint Presentation</vt:lpstr>
      <vt:lpstr>Games teach us something profound in  dealing with the world </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Andrew Phelps</cp:lastModifiedBy>
  <cp:revision>317</cp:revision>
  <dcterms:created xsi:type="dcterms:W3CDTF">2009-06-02T00:38:38Z</dcterms:created>
  <dcterms:modified xsi:type="dcterms:W3CDTF">2018-05-15T23:07:43Z</dcterms:modified>
</cp:coreProperties>
</file>