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0"/>
  </p:notesMasterIdLst>
  <p:sldIdLst>
    <p:sldId id="557" r:id="rId2"/>
    <p:sldId id="394" r:id="rId3"/>
    <p:sldId id="560" r:id="rId4"/>
    <p:sldId id="561" r:id="rId5"/>
    <p:sldId id="566" r:id="rId6"/>
    <p:sldId id="568" r:id="rId7"/>
    <p:sldId id="569" r:id="rId8"/>
    <p:sldId id="574" r:id="rId9"/>
    <p:sldId id="567" r:id="rId10"/>
    <p:sldId id="570" r:id="rId11"/>
    <p:sldId id="572" r:id="rId12"/>
    <p:sldId id="573" r:id="rId13"/>
    <p:sldId id="578" r:id="rId14"/>
    <p:sldId id="575" r:id="rId15"/>
    <p:sldId id="571" r:id="rId16"/>
    <p:sldId id="576" r:id="rId17"/>
    <p:sldId id="577" r:id="rId18"/>
    <p:sldId id="5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2CF8"/>
    <a:srgbClr val="CD0110"/>
    <a:srgbClr val="FF00FF"/>
    <a:srgbClr val="FF99FF"/>
    <a:srgbClr val="82F1F9"/>
    <a:srgbClr val="E25A24"/>
    <a:srgbClr val="266998"/>
    <a:srgbClr val="1683C3"/>
    <a:srgbClr val="317A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75" autoAdjust="0"/>
    <p:restoredTop sz="61020" autoAdjust="0"/>
  </p:normalViewPr>
  <p:slideViewPr>
    <p:cSldViewPr>
      <p:cViewPr varScale="1">
        <p:scale>
          <a:sx n="75" d="100"/>
          <a:sy n="75" d="100"/>
        </p:scale>
        <p:origin x="560" y="176"/>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5/9/24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798379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176751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2292617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31516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412357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3531053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371310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a:t>
            </a:fld>
            <a:endParaRPr lang="en-US"/>
          </a:p>
        </p:txBody>
      </p:sp>
    </p:spTree>
    <p:extLst>
      <p:ext uri="{BB962C8B-B14F-4D97-AF65-F5344CB8AC3E}">
        <p14:creationId xmlns:p14="http://schemas.microsoft.com/office/powerpoint/2010/main" val="23841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Activision | Blizzard walkout was yet another highlight of the misogyny and sexism that runs rampant through games and games culture. This damages the credibility and engagement with games by other sectors, and it places games as an ‘other’ for which regulation and control are more sought after by legislators and governments as easy political points in democratic arenas, or conversely as ‘ruining’ children re: playtime and socialization in conservative areas.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People have figured out that games industry has done pretty darn well during all of this, better than, well almost everyone. So there will be some scrutiny of how any of that money goes to public good rather than only shareholders. (There will also be scrutiny by shareholders…) – DESPERATE PLEA FOR R&amp;D?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 is a perception there are ‘too many games’ – this is NOT true, we’re actually in a content glut, but what is happening because some games are so lucrative right now is there are large numbers of copies of basically the SAME game, rather than studios really innovating, and this is dangerous because people get bored and sales slump until someone does something amazing again.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could ignore 40 years of research into games and virtual worlds and jump on the “new” metaverse in ways where most people think the metaverse is complete garbage right now. Apparently including Elon Musk, whatever that means.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could rush to market with unproven tech and destroy a lot of public trust: The blockchain system running the popular NFT game </a:t>
            </a:r>
            <a:r>
              <a:rPr lang="en-US" sz="1200" b="0" i="0" kern="1200" dirty="0" err="1">
                <a:solidFill>
                  <a:schemeClr val="tx1"/>
                </a:solidFill>
                <a:effectLst/>
                <a:latin typeface="+mn-lt"/>
                <a:ea typeface="+mn-ea"/>
                <a:cs typeface="+mn-cs"/>
              </a:rPr>
              <a:t>Axie</a:t>
            </a:r>
            <a:r>
              <a:rPr lang="en-US" sz="1200" b="0" i="0" kern="1200" dirty="0">
                <a:solidFill>
                  <a:schemeClr val="tx1"/>
                </a:solidFill>
                <a:effectLst/>
                <a:latin typeface="+mn-lt"/>
                <a:ea typeface="+mn-ea"/>
                <a:cs typeface="+mn-cs"/>
              </a:rPr>
              <a:t> Infinity has been hacked in a digital heist of around $625 million in digital assets.</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a:t>
            </a:fld>
            <a:endParaRPr lang="en-US"/>
          </a:p>
        </p:txBody>
      </p:sp>
    </p:spTree>
    <p:extLst>
      <p:ext uri="{BB962C8B-B14F-4D97-AF65-F5344CB8AC3E}">
        <p14:creationId xmlns:p14="http://schemas.microsoft.com/office/powerpoint/2010/main" val="293715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Metaverse: What if instead of focusing on what we can BUY and what we can OWN in the metaverse, we looked at WHO we could MEET and WHAT we could LEARN?</a:t>
            </a:r>
          </a:p>
          <a:p>
            <a:endParaRPr lang="en-US" dirty="0"/>
          </a:p>
          <a:p>
            <a:r>
              <a:rPr lang="en-US" dirty="0"/>
              <a:t>Content Moderation: What if instead of sidestepping content moderation and seeking to avoid entanglement we really thought about how to use games and virtual worlds to HELP IMPROVE THE REAL ONE? What if instead of walled gardens we specifically tried to build into games scenarios that got us all to learn a little more about other cultures, other people, and other ways of thinking?</a:t>
            </a:r>
          </a:p>
          <a:p>
            <a:endParaRPr lang="en-US" dirty="0"/>
          </a:p>
          <a:p>
            <a:r>
              <a:rPr lang="en-US" dirty="0"/>
              <a:t>Post-Pandemic: What if we really tried to remember WHAT GAMES DID FOR US during the pandemic and to CARRY THOSE LESSONS FORWARD, to deeply consider the role of games in our society, to continue to RESEARCH and GROW OUR UNDERSTANDING of games and media and their role in being human. </a:t>
            </a:r>
          </a:p>
          <a:p>
            <a:endParaRPr lang="en-US" dirty="0"/>
          </a:p>
          <a:p>
            <a:r>
              <a:rPr lang="en-US" dirty="0"/>
              <a:t>Political Power and Changemaking: What if we APPLIED GAMES to our most serious problems, our most vexing issues, and our widest divides to bring people TOGETHER, to find NEW SOLUTIONS, and to give POWER and VOICE to players and creators alike all over the world.</a:t>
            </a:r>
          </a:p>
          <a:p>
            <a:endParaRPr lang="en-US" dirty="0"/>
          </a:p>
          <a:p>
            <a:r>
              <a:rPr lang="en-US" dirty="0"/>
              <a:t>https://</a:t>
            </a:r>
            <a:r>
              <a:rPr lang="en-US" dirty="0" err="1"/>
              <a:t>www.playstationlifestyle.net</a:t>
            </a:r>
            <a:r>
              <a:rPr lang="en-US" dirty="0"/>
              <a:t>/2022/03/22/</a:t>
            </a:r>
            <a:r>
              <a:rPr lang="en-US" dirty="0" err="1"/>
              <a:t>fortnite</a:t>
            </a:r>
            <a:r>
              <a:rPr lang="en-US" dirty="0"/>
              <a:t>-</a:t>
            </a:r>
            <a:r>
              <a:rPr lang="en-US" dirty="0" err="1"/>
              <a:t>ukraine</a:t>
            </a:r>
            <a:r>
              <a:rPr lang="en-US" dirty="0"/>
              <a:t>-donations-relief-epic-games/</a:t>
            </a:r>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387567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416535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95209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317871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139397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222579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5/9/24</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5/9/24</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5/9/24</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5/9/24</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5/9/24</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5/9/24</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5/9/24</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5/9/24</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11430474" y="6069787"/>
            <a:ext cx="532926" cy="559613"/>
          </a:xfrm>
          <a:prstGeom prst="rect">
            <a:avLst/>
          </a:prstGeom>
          <a:ln w="12700">
            <a:solidFill>
              <a:schemeClr val="tx1"/>
            </a:solidFill>
          </a:ln>
        </p:spPr>
      </p:pic>
      <p:pic>
        <p:nvPicPr>
          <p:cNvPr id="8" name="Picture 7" descr="Logo, company name&#10;&#10;Description automatically generated">
            <a:extLst>
              <a:ext uri="{FF2B5EF4-FFF2-40B4-BE49-F238E27FC236}">
                <a16:creationId xmlns:a16="http://schemas.microsoft.com/office/drawing/2014/main" id="{714A78FE-84BE-E847-891D-85EFC36BF21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363200" y="6062901"/>
            <a:ext cx="990600" cy="566499"/>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0.jpeg"/><Relationship Id="rId7" Type="http://schemas.openxmlformats.org/officeDocument/2006/relationships/image" Target="../media/image10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with a bridge and a clock tower&#10;&#10;Description automatically generated">
            <a:extLst>
              <a:ext uri="{FF2B5EF4-FFF2-40B4-BE49-F238E27FC236}">
                <a16:creationId xmlns:a16="http://schemas.microsoft.com/office/drawing/2014/main" id="{8861AE2D-2A98-0D09-200D-2BFA58618D57}"/>
              </a:ext>
            </a:extLst>
          </p:cNvPr>
          <p:cNvPicPr>
            <a:picLocks noChangeAspect="1"/>
          </p:cNvPicPr>
          <p:nvPr/>
        </p:nvPicPr>
        <p:blipFill rotWithShape="1">
          <a:blip r:embed="rId3">
            <a:extLst>
              <a:ext uri="{28A0092B-C50C-407E-A947-70E740481C1C}">
                <a14:useLocalDpi xmlns:a14="http://schemas.microsoft.com/office/drawing/2010/main" val="0"/>
              </a:ext>
            </a:extLst>
          </a:blip>
          <a:srcRect t="3719" b="57143"/>
          <a:stretch/>
        </p:blipFill>
        <p:spPr>
          <a:xfrm>
            <a:off x="-1251" y="-15010"/>
            <a:ext cx="12191999" cy="3711322"/>
          </a:xfrm>
          <a:prstGeom prst="rect">
            <a:avLst/>
          </a:prstGeom>
        </p:spPr>
      </p:pic>
      <p:sp>
        <p:nvSpPr>
          <p:cNvPr id="17" name="Rectangle 16">
            <a:extLst>
              <a:ext uri="{FF2B5EF4-FFF2-40B4-BE49-F238E27FC236}">
                <a16:creationId xmlns:a16="http://schemas.microsoft.com/office/drawing/2014/main" id="{5EC125D9-D7D7-46BF-BF1B-08D7BFE3740D}"/>
              </a:ext>
            </a:extLst>
          </p:cNvPr>
          <p:cNvSpPr/>
          <p:nvPr/>
        </p:nvSpPr>
        <p:spPr>
          <a:xfrm>
            <a:off x="-13242" y="-15009"/>
            <a:ext cx="12248158" cy="3576384"/>
          </a:xfrm>
          <a:prstGeom prst="rect">
            <a:avLst/>
          </a:prstGeom>
          <a:gradFill flip="none" rotWithShape="1">
            <a:gsLst>
              <a:gs pos="0">
                <a:schemeClr val="bg1">
                  <a:alpha val="4300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757459" y="4292585"/>
            <a:ext cx="10205941" cy="1651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1"/>
                </a:solidFill>
              </a:rPr>
              <a:t>Andrew M. Phelps</a:t>
            </a:r>
          </a:p>
          <a:p>
            <a:pPr marL="0" indent="0">
              <a:spcBef>
                <a:spcPts val="0"/>
              </a:spcBef>
              <a:buNone/>
            </a:pPr>
            <a:r>
              <a:rPr lang="en-US" sz="1400" b="1" dirty="0">
                <a:solidFill>
                  <a:schemeClr val="tx1"/>
                </a:solidFill>
              </a:rPr>
              <a:t>Professor, Film &amp; Media Arts, School of Communication, American University, USA</a:t>
            </a:r>
          </a:p>
          <a:p>
            <a:pPr marL="0" indent="0">
              <a:spcBef>
                <a:spcPts val="0"/>
              </a:spcBef>
              <a:buNone/>
            </a:pPr>
            <a:r>
              <a:rPr lang="en-US" sz="1400" b="1" dirty="0">
                <a:solidFill>
                  <a:schemeClr val="tx1"/>
                </a:solidFill>
              </a:rPr>
              <a:t>Chief Learning Officer, Endless Studios</a:t>
            </a:r>
          </a:p>
          <a:p>
            <a:pPr marL="0" indent="0">
              <a:spcBef>
                <a:spcPts val="0"/>
              </a:spcBef>
              <a:buNone/>
            </a:pPr>
            <a:r>
              <a:rPr lang="en-US" sz="1400" b="1" dirty="0">
                <a:solidFill>
                  <a:schemeClr val="tx1"/>
                </a:solidFill>
              </a:rPr>
              <a:t>Visiting Faculty, Department of Game Design, Uppsala University, Gotland Sweden</a:t>
            </a:r>
          </a:p>
          <a:p>
            <a:pPr marL="0" indent="0">
              <a:spcBef>
                <a:spcPts val="0"/>
              </a:spcBef>
              <a:buNone/>
            </a:pPr>
            <a:r>
              <a:rPr lang="en-US" sz="1400" dirty="0">
                <a:solidFill>
                  <a:schemeClr val="tx1"/>
                </a:solidFill>
              </a:rPr>
              <a:t>President, Higher Education Video Game Alliance</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75348" y="2342111"/>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Black" panose="020B0604020202020204" pitchFamily="34" charset="0"/>
                <a:cs typeface="Arial Black" panose="020B0604020202020204" pitchFamily="34" charset="0"/>
              </a:rPr>
              <a:t>Video Games, Culture &amp; Society: When Principles Collide  </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gradFill>
            <a:gsLst>
              <a:gs pos="0">
                <a:srgbClr val="FF0000"/>
              </a:gs>
              <a:gs pos="71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More than Just a Game 2024| May 2024 | London UK</a:t>
            </a:r>
          </a:p>
        </p:txBody>
      </p:sp>
      <p:pic>
        <p:nvPicPr>
          <p:cNvPr id="3" name="Picture 2" descr="Text&#10;&#10;Description automatically generated">
            <a:extLst>
              <a:ext uri="{FF2B5EF4-FFF2-40B4-BE49-F238E27FC236}">
                <a16:creationId xmlns:a16="http://schemas.microsoft.com/office/drawing/2014/main" id="{3470C04A-9062-8440-97E6-A8AB2B6C5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400" y="6056352"/>
            <a:ext cx="800100" cy="576816"/>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6C417B61-603F-FD48-B3AD-614717356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00" y="4572000"/>
            <a:ext cx="2590800" cy="1021172"/>
          </a:xfrm>
          <a:prstGeom prst="rect">
            <a:avLst/>
          </a:prstGeom>
        </p:spPr>
      </p:pic>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orful diagram with icons and a game controller&#10;&#10;Description automatically generated">
            <a:extLst>
              <a:ext uri="{FF2B5EF4-FFF2-40B4-BE49-F238E27FC236}">
                <a16:creationId xmlns:a16="http://schemas.microsoft.com/office/drawing/2014/main" id="{5C2D3962-944D-1519-5815-01AD80682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086" y="15616"/>
            <a:ext cx="6224669" cy="5744356"/>
          </a:xfrm>
          <a:prstGeom prst="rect">
            <a:avLst/>
          </a:prstGeom>
        </p:spPr>
      </p:pic>
      <p:pic>
        <p:nvPicPr>
          <p:cNvPr id="7" name="Picture 6" descr="A cartoon of a person with headphones and a game controller surrounded by coins&#10;&#10;Description automatically generated">
            <a:extLst>
              <a:ext uri="{FF2B5EF4-FFF2-40B4-BE49-F238E27FC236}">
                <a16:creationId xmlns:a16="http://schemas.microsoft.com/office/drawing/2014/main" id="{101EA849-70F1-9084-8D1E-D53DE2A75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2" y="-31236"/>
            <a:ext cx="5932353" cy="5822430"/>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12485" y="-31236"/>
            <a:ext cx="5943600" cy="5851793"/>
          </a:xfrm>
          <a:solidFill>
            <a:srgbClr val="FF0000">
              <a:alpha val="50000"/>
            </a:srgbClr>
          </a:solidFill>
        </p:spPr>
        <p:txBody>
          <a:bodyPr anchor="b" anchorCtr="0"/>
          <a:lstStyle/>
          <a:p>
            <a:pPr marL="0" indent="0" algn="r">
              <a:buNone/>
            </a:pPr>
            <a:r>
              <a:rPr lang="en-US" sz="4400" b="1" dirty="0">
                <a:highlight>
                  <a:srgbClr val="FF0000"/>
                </a:highlight>
                <a:latin typeface="Arial Black" panose="020B0604020202020204" pitchFamily="34" charset="0"/>
                <a:cs typeface="Arial Black" panose="020B0604020202020204" pitchFamily="34" charset="0"/>
              </a:rPr>
              <a:t>GAMES CAUSE YOUNG MEN NOT TO WORK AND ARE A DRAIN ON THE ECONOMY</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600" y="0"/>
            <a:ext cx="6248400" cy="5791199"/>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6000" b="1" dirty="0">
                <a:highlight>
                  <a:srgbClr val="0000FF"/>
                </a:highlight>
                <a:latin typeface="Arial Black" panose="020B0604020202020204" pitchFamily="34" charset="0"/>
                <a:cs typeface="Arial Black" panose="020B0604020202020204" pitchFamily="34" charset="0"/>
              </a:rPr>
              <a:t>GAMES INSPIRE BIG TECH &amp; INNOVATION</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59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deo game art of a monster in a cave&#10;&#10;Description automatically generated">
            <a:extLst>
              <a:ext uri="{FF2B5EF4-FFF2-40B4-BE49-F238E27FC236}">
                <a16:creationId xmlns:a16="http://schemas.microsoft.com/office/drawing/2014/main" id="{1A021D83-BF3C-70F0-EF45-028CA0945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9994"/>
            <a:ext cx="6248400" cy="5791199"/>
          </a:xfrm>
          <a:prstGeom prst="rect">
            <a:avLst/>
          </a:prstGeom>
        </p:spPr>
      </p:pic>
      <p:pic>
        <p:nvPicPr>
          <p:cNvPr id="7" name="Picture 6" descr="A group of people standing around a game controller&#10;&#10;Description automatically generated">
            <a:extLst>
              <a:ext uri="{FF2B5EF4-FFF2-40B4-BE49-F238E27FC236}">
                <a16:creationId xmlns:a16="http://schemas.microsoft.com/office/drawing/2014/main" id="{274189A0-391E-88E5-4862-5BB927872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943600" cy="5791201"/>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0" y="-9994"/>
            <a:ext cx="5943600" cy="5832424"/>
          </a:xfrm>
          <a:solidFill>
            <a:srgbClr val="FF0000">
              <a:alpha val="50000"/>
            </a:srgbClr>
          </a:solidFill>
        </p:spPr>
        <p:txBody>
          <a:bodyPr anchor="b" anchorCtr="0"/>
          <a:lstStyle/>
          <a:p>
            <a:pPr marL="0" indent="0" algn="r">
              <a:buNone/>
            </a:pPr>
            <a:r>
              <a:rPr lang="en-US" sz="4400" b="1" dirty="0">
                <a:highlight>
                  <a:srgbClr val="FF0000"/>
                </a:highlight>
                <a:latin typeface="Arial Black" panose="020B0604020202020204" pitchFamily="34" charset="0"/>
                <a:cs typeface="Arial Black" panose="020B0604020202020204" pitchFamily="34" charset="0"/>
              </a:rPr>
              <a:t>GAMES &amp; ESPORTS PROMOTE COLLABORATION, TEAMWORK, &amp; FAIR PLAY</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600" y="0"/>
            <a:ext cx="6248400" cy="5791199"/>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4000" b="1" dirty="0">
                <a:highlight>
                  <a:srgbClr val="0000FF"/>
                </a:highlight>
                <a:latin typeface="Arial Black" panose="020B0604020202020204" pitchFamily="34" charset="0"/>
                <a:cs typeface="Arial Black" panose="020B0604020202020204" pitchFamily="34" charset="0"/>
              </a:rPr>
              <a:t>GAMES ARE A WASTELAND OF TOXICITY, HARASSMENT, DISCRIMINATION, &amp; AWFULNESS</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92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wearing face masks&#10;&#10;Description automatically generated">
            <a:extLst>
              <a:ext uri="{FF2B5EF4-FFF2-40B4-BE49-F238E27FC236}">
                <a16:creationId xmlns:a16="http://schemas.microsoft.com/office/drawing/2014/main" id="{3C86B377-B8C3-EF2A-CEC2-42E4CC0D3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5" y="7495"/>
            <a:ext cx="6215926" cy="5758721"/>
          </a:xfrm>
          <a:prstGeom prst="rect">
            <a:avLst/>
          </a:prstGeom>
        </p:spPr>
      </p:pic>
      <p:pic>
        <p:nvPicPr>
          <p:cNvPr id="7" name="Picture 6" descr="A person sitting on a rock with headphones and a video game controller&#10;&#10;Description automatically generated">
            <a:extLst>
              <a:ext uri="{FF2B5EF4-FFF2-40B4-BE49-F238E27FC236}">
                <a16:creationId xmlns:a16="http://schemas.microsoft.com/office/drawing/2014/main" id="{54F79D8B-EB60-A349-73DC-0EF7113C4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230"/>
            <a:ext cx="5943595" cy="5728722"/>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32480" y="0"/>
            <a:ext cx="5911120" cy="5822429"/>
          </a:xfrm>
          <a:solidFill>
            <a:srgbClr val="FF0000">
              <a:alpha val="50000"/>
            </a:srgbClr>
          </a:solidFill>
        </p:spPr>
        <p:txBody>
          <a:bodyPr anchor="b" anchorCtr="0"/>
          <a:lstStyle/>
          <a:p>
            <a:pPr marL="0" indent="0" algn="r">
              <a:buNone/>
            </a:pPr>
            <a:r>
              <a:rPr lang="en-US" sz="4000" b="1" dirty="0">
                <a:highlight>
                  <a:srgbClr val="FF0000"/>
                </a:highlight>
                <a:latin typeface="Arial Black" panose="020B0604020202020204" pitchFamily="34" charset="0"/>
                <a:cs typeface="Arial Black" panose="020B0604020202020204" pitchFamily="34" charset="0"/>
              </a:rPr>
              <a:t>VIDEO GAMES ARE ANTI-SOCIAL, &amp; FOR LONERS, MISFITS, &amp; LOSERS</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600" y="0"/>
            <a:ext cx="6248400" cy="5791199"/>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4400" b="1" dirty="0">
                <a:highlight>
                  <a:srgbClr val="0000FF"/>
                </a:highlight>
                <a:latin typeface="Arial Black" panose="020B0604020202020204" pitchFamily="34" charset="0"/>
                <a:cs typeface="Arial Black" panose="020B0604020202020204" pitchFamily="34" charset="0"/>
              </a:rPr>
              <a:t>OMG WE HAD A PANDEMIC, PLZ SHUT UP</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22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ild wearing headphones and holding a game controller&#10;&#10;Description automatically generated">
            <a:extLst>
              <a:ext uri="{FF2B5EF4-FFF2-40B4-BE49-F238E27FC236}">
                <a16:creationId xmlns:a16="http://schemas.microsoft.com/office/drawing/2014/main" id="{3638AC60-E235-32AD-A358-19C1F9D37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9995"/>
            <a:ext cx="6248400" cy="5769951"/>
          </a:xfrm>
          <a:prstGeom prst="rect">
            <a:avLst/>
          </a:prstGeom>
        </p:spPr>
      </p:pic>
      <p:pic>
        <p:nvPicPr>
          <p:cNvPr id="8" name="Picture 7" descr="A person with a video game controller&#10;&#10;Description automatically generated">
            <a:extLst>
              <a:ext uri="{FF2B5EF4-FFF2-40B4-BE49-F238E27FC236}">
                <a16:creationId xmlns:a16="http://schemas.microsoft.com/office/drawing/2014/main" id="{CD09FF7A-42FB-A887-27A6-D82083F80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99"/>
            <a:ext cx="5943593" cy="5734557"/>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7" y="-5846"/>
            <a:ext cx="5943600" cy="5734555"/>
          </a:xfrm>
          <a:solidFill>
            <a:srgbClr val="FF0000">
              <a:alpha val="50000"/>
            </a:srgbClr>
          </a:solidFill>
        </p:spPr>
        <p:txBody>
          <a:bodyPr anchor="b" anchorCtr="0"/>
          <a:lstStyle/>
          <a:p>
            <a:pPr marL="0" indent="0" algn="r">
              <a:buNone/>
            </a:pPr>
            <a:r>
              <a:rPr lang="en-US" sz="4400" b="1" dirty="0">
                <a:highlight>
                  <a:srgbClr val="FF0000"/>
                </a:highlight>
                <a:latin typeface="Arial Black" panose="020B0604020202020204" pitchFamily="34" charset="0"/>
                <a:cs typeface="Arial Black" panose="020B0604020202020204" pitchFamily="34" charset="0"/>
              </a:rPr>
              <a:t>GAMES ARE PREDATORY &amp; EXPLOITATIVE ENVIRONMENTS</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593" y="15623"/>
            <a:ext cx="6248400" cy="5791199"/>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4000" b="1" dirty="0">
                <a:highlight>
                  <a:srgbClr val="0000FF"/>
                </a:highlight>
                <a:latin typeface="Arial Black" panose="020B0604020202020204" pitchFamily="34" charset="0"/>
                <a:cs typeface="Arial Black" panose="020B0604020202020204" pitchFamily="34" charset="0"/>
              </a:rPr>
              <a:t>GAMES ARE THE MOST CREATIVE PLATFORMS YOUTH HAVE EVER HAD FOR CREATION &amp; DISSEMINATION</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8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deo game controller surrounded by coins and money&#10;&#10;Description automatically generated">
            <a:extLst>
              <a:ext uri="{FF2B5EF4-FFF2-40B4-BE49-F238E27FC236}">
                <a16:creationId xmlns:a16="http://schemas.microsoft.com/office/drawing/2014/main" id="{36662CD6-D404-869B-5E73-D1FDDD44F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6233410" cy="5776209"/>
          </a:xfrm>
          <a:prstGeom prst="rect">
            <a:avLst/>
          </a:prstGeom>
        </p:spPr>
      </p:pic>
      <p:pic>
        <p:nvPicPr>
          <p:cNvPr id="7" name="Picture 6" descr="A computer desks and chairs in front of mountains&#10;&#10;Description automatically generated">
            <a:extLst>
              <a:ext uri="{FF2B5EF4-FFF2-40B4-BE49-F238E27FC236}">
                <a16:creationId xmlns:a16="http://schemas.microsoft.com/office/drawing/2014/main" id="{80B6A2B9-A001-B90A-1D18-83DA7527A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5943598" cy="5759970"/>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0" y="0"/>
            <a:ext cx="5943600" cy="5822430"/>
          </a:xfrm>
          <a:solidFill>
            <a:srgbClr val="FF0000">
              <a:alpha val="50000"/>
            </a:srgbClr>
          </a:solidFill>
        </p:spPr>
        <p:txBody>
          <a:bodyPr anchor="t" anchorCtr="0"/>
          <a:lstStyle/>
          <a:p>
            <a:pPr marL="0" indent="0" algn="r">
              <a:buNone/>
            </a:pPr>
            <a:r>
              <a:rPr lang="en-US" sz="3200" b="1" dirty="0">
                <a:highlight>
                  <a:srgbClr val="FF0000"/>
                </a:highlight>
                <a:latin typeface="Arial Black" panose="020B0604020202020204" pitchFamily="34" charset="0"/>
                <a:cs typeface="Arial Black" panose="020B0604020202020204" pitchFamily="34" charset="0"/>
              </a:rPr>
              <a:t>GAMES ARE A VIBRANT AND EXCITING FIELD, A CATALYST TO STEM/STEAM JOB GROWTH,  AND A GREAT OPPORTUNITY TO WORK IN TECH, ART, &amp; MORE</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600" y="0"/>
            <a:ext cx="6248400" cy="5791199"/>
          </a:xfrm>
          <a:prstGeom prst="rect">
            <a:avLst/>
          </a:prstGeom>
          <a:solidFill>
            <a:srgbClr val="0070C0">
              <a:alpha val="77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6000" b="1" dirty="0" err="1">
                <a:highlight>
                  <a:srgbClr val="0000FF"/>
                </a:highlight>
                <a:latin typeface="Arial Black" panose="020B0604020202020204" pitchFamily="34" charset="0"/>
                <a:cs typeface="Arial Black" panose="020B0604020202020204" pitchFamily="34" charset="0"/>
              </a:rPr>
              <a:t>Uhmm</a:t>
            </a:r>
            <a:r>
              <a:rPr lang="en-US" sz="6000" b="1" dirty="0">
                <a:highlight>
                  <a:srgbClr val="0000FF"/>
                </a:highlight>
                <a:latin typeface="Arial Black" panose="020B0604020202020204" pitchFamily="34" charset="0"/>
                <a:cs typeface="Arial Black" panose="020B0604020202020204" pitchFamily="34" charset="0"/>
              </a:rPr>
              <a:t>… Err…</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0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620AA0-D0F9-5186-8365-BE7A89F21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2" y="46848"/>
            <a:ext cx="5886135" cy="5759963"/>
          </a:xfrm>
          <a:prstGeom prst="rect">
            <a:avLst/>
          </a:prstGeom>
        </p:spPr>
      </p:pic>
      <p:pic>
        <p:nvPicPr>
          <p:cNvPr id="7" name="Picture 6" descr="A person wearing virtual reality goggles&#10;&#10;Description automatically generated">
            <a:extLst>
              <a:ext uri="{FF2B5EF4-FFF2-40B4-BE49-F238E27FC236}">
                <a16:creationId xmlns:a16="http://schemas.microsoft.com/office/drawing/2014/main" id="{C91A8ACF-C757-25D5-B2D1-8FAD703AE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21237"/>
            <a:ext cx="6219669" cy="5762469"/>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0" y="31230"/>
            <a:ext cx="5943600" cy="5791200"/>
          </a:xfrm>
          <a:solidFill>
            <a:srgbClr val="FF0000">
              <a:alpha val="50000"/>
            </a:srgbClr>
          </a:solidFill>
        </p:spPr>
        <p:txBody>
          <a:bodyPr anchor="t" anchorCtr="0"/>
          <a:lstStyle/>
          <a:p>
            <a:pPr marL="0" indent="0" algn="r">
              <a:buNone/>
            </a:pPr>
            <a:r>
              <a:rPr lang="en-US" sz="4000" b="1" dirty="0">
                <a:highlight>
                  <a:srgbClr val="FF0000"/>
                </a:highlight>
                <a:latin typeface="Arial Black" panose="020B0604020202020204" pitchFamily="34" charset="0"/>
                <a:cs typeface="Arial Black" panose="020B0604020202020204" pitchFamily="34" charset="0"/>
              </a:rPr>
              <a:t>GAMES ARE BAD, BORING, AND ARE NOTHING BUT SEQUELS &amp; NONSENSE</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599" y="13743"/>
            <a:ext cx="6248399" cy="5777456"/>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3600" b="1" dirty="0">
                <a:highlight>
                  <a:srgbClr val="0000FF"/>
                </a:highlight>
                <a:latin typeface="Arial Black" panose="020B0604020202020204" pitchFamily="34" charset="0"/>
                <a:cs typeface="Arial Black" panose="020B0604020202020204" pitchFamily="34" charset="0"/>
              </a:rPr>
              <a:t>GAMES ARE THE MOST EXPRESSIVE &amp; INTERACTIVE FORM OF HUMAN ART YET CREATED</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597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FF777-C40B-3F18-DABF-29880F4F36CD}"/>
              </a:ext>
            </a:extLst>
          </p:cNvPr>
          <p:cNvSpPr>
            <a:spLocks noGrp="1"/>
          </p:cNvSpPr>
          <p:nvPr>
            <p:ph type="title"/>
          </p:nvPr>
        </p:nvSpPr>
        <p:spPr>
          <a:xfrm>
            <a:off x="2895600" y="609600"/>
            <a:ext cx="8610600" cy="1293028"/>
          </a:xfrm>
        </p:spPr>
        <p:txBody>
          <a:bodyPr/>
          <a:lstStyle/>
          <a:p>
            <a:r>
              <a:rPr lang="en-US" b="1" dirty="0">
                <a:latin typeface="Arial Black" panose="020B0604020202020204" pitchFamily="34" charset="0"/>
                <a:cs typeface="Arial Black" panose="020B0604020202020204" pitchFamily="34" charset="0"/>
              </a:rPr>
              <a:t>CONCLUSION?</a:t>
            </a:r>
          </a:p>
        </p:txBody>
      </p:sp>
      <p:sp>
        <p:nvSpPr>
          <p:cNvPr id="3" name="Content Placeholder 2">
            <a:extLst>
              <a:ext uri="{FF2B5EF4-FFF2-40B4-BE49-F238E27FC236}">
                <a16:creationId xmlns:a16="http://schemas.microsoft.com/office/drawing/2014/main" id="{644C6663-8622-8515-DBC3-F91BEED1DD62}"/>
              </a:ext>
            </a:extLst>
          </p:cNvPr>
          <p:cNvSpPr>
            <a:spLocks noGrp="1"/>
          </p:cNvSpPr>
          <p:nvPr>
            <p:ph idx="1"/>
          </p:nvPr>
        </p:nvSpPr>
        <p:spPr>
          <a:xfrm>
            <a:off x="6019800" y="1447800"/>
            <a:ext cx="5943600" cy="4024125"/>
          </a:xfrm>
        </p:spPr>
        <p:txBody>
          <a:bodyPr/>
          <a:lstStyle/>
          <a:p>
            <a:pPr marL="0" indent="0">
              <a:buNone/>
            </a:pPr>
            <a:r>
              <a:rPr lang="en-US" b="1" dirty="0">
                <a:latin typeface="Arial Black" panose="020B0604020202020204" pitchFamily="34" charset="0"/>
                <a:cs typeface="Arial Black" panose="020B0604020202020204" pitchFamily="34" charset="0"/>
              </a:rPr>
              <a:t>SOCIETAL NARRATIVES AROUND GAMES ARE STILL ALL OVER THE PLACE</a:t>
            </a:r>
          </a:p>
          <a:p>
            <a:pPr marL="0" indent="0">
              <a:buNone/>
            </a:pPr>
            <a:endParaRPr lang="en-US" b="1" dirty="0">
              <a:latin typeface="Arial Black" panose="020B0604020202020204" pitchFamily="34" charset="0"/>
              <a:cs typeface="Arial Black" panose="020B0604020202020204" pitchFamily="34" charset="0"/>
            </a:endParaRPr>
          </a:p>
          <a:p>
            <a:pPr marL="0" indent="0">
              <a:buNone/>
            </a:pPr>
            <a:r>
              <a:rPr lang="en-US" b="1" dirty="0">
                <a:latin typeface="Arial Black" panose="020B0604020202020204" pitchFamily="34" charset="0"/>
                <a:cs typeface="Arial Black" panose="020B0604020202020204" pitchFamily="34" charset="0"/>
              </a:rPr>
              <a:t>THE INDUSTRY ISN’T HELPING MUCH OF LATE, UNLIKE YEARS PAST</a:t>
            </a:r>
          </a:p>
          <a:p>
            <a:pPr marL="0" indent="0">
              <a:buNone/>
            </a:pPr>
            <a:endParaRPr lang="en-US" b="1" dirty="0">
              <a:latin typeface="Arial Black" panose="020B0604020202020204" pitchFamily="34" charset="0"/>
              <a:cs typeface="Arial Black" panose="020B0604020202020204" pitchFamily="34" charset="0"/>
            </a:endParaRPr>
          </a:p>
          <a:p>
            <a:pPr marL="0" indent="0">
              <a:buNone/>
            </a:pPr>
            <a:r>
              <a:rPr lang="en-US" b="1" dirty="0">
                <a:latin typeface="Arial Black" panose="020B0604020202020204" pitchFamily="34" charset="0"/>
                <a:cs typeface="Arial Black" panose="020B0604020202020204" pitchFamily="34" charset="0"/>
              </a:rPr>
              <a:t>DON’T BE SURPRISED WHEN THESE NARRATIVES SPIN OUT OF CONTROL AGAIN, BECAUSE WE’RE HEADED INTO EVEN MORE COMMUNICATION &amp; CONSPIRACY SILLINESS</a:t>
            </a:r>
          </a:p>
          <a:p>
            <a:pPr marL="0" indent="0">
              <a:buNone/>
            </a:pPr>
            <a:endParaRPr lang="en-US" b="1" dirty="0">
              <a:latin typeface="Arial Black" panose="020B0604020202020204" pitchFamily="34" charset="0"/>
              <a:cs typeface="Arial Black" panose="020B0604020202020204" pitchFamily="34" charset="0"/>
            </a:endParaRPr>
          </a:p>
        </p:txBody>
      </p:sp>
      <p:pic>
        <p:nvPicPr>
          <p:cNvPr id="5" name="Picture 4" descr="A video game controller with wings&#10;&#10;Description automatically generated">
            <a:extLst>
              <a:ext uri="{FF2B5EF4-FFF2-40B4-BE49-F238E27FC236}">
                <a16:creationId xmlns:a16="http://schemas.microsoft.com/office/drawing/2014/main" id="{25459FCA-FE41-27A2-821A-E54B21CC1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5638800" cy="5638800"/>
          </a:xfrm>
          <a:prstGeom prst="rect">
            <a:avLst/>
          </a:prstGeom>
          <a:ln w="25400">
            <a:solidFill>
              <a:schemeClr val="tx1"/>
            </a:solidFill>
          </a:ln>
        </p:spPr>
      </p:pic>
    </p:spTree>
    <p:extLst>
      <p:ext uri="{BB962C8B-B14F-4D97-AF65-F5344CB8AC3E}">
        <p14:creationId xmlns:p14="http://schemas.microsoft.com/office/powerpoint/2010/main" val="377640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DCDACB-4F41-118B-74F1-1E000630B434}"/>
              </a:ext>
            </a:extLst>
          </p:cNvPr>
          <p:cNvSpPr>
            <a:spLocks noGrp="1"/>
          </p:cNvSpPr>
          <p:nvPr>
            <p:ph idx="1"/>
          </p:nvPr>
        </p:nvSpPr>
        <p:spPr>
          <a:xfrm>
            <a:off x="990600" y="5181600"/>
            <a:ext cx="10439400" cy="1037085"/>
          </a:xfrm>
        </p:spPr>
        <p:txBody>
          <a:bodyPr/>
          <a:lstStyle/>
          <a:p>
            <a:pPr marL="0" indent="0">
              <a:buNone/>
            </a:pPr>
            <a:r>
              <a:rPr lang="en-US" b="1" dirty="0">
                <a:latin typeface="Arial Black" panose="020B0604020202020204" pitchFamily="34" charset="0"/>
                <a:cs typeface="Arial Black" panose="020B0604020202020204" pitchFamily="34" charset="0"/>
              </a:rPr>
              <a:t>ALL IMAGES GENERATED VIA PROMPT WITH ADOBE® FIREFLY AI</a:t>
            </a:r>
          </a:p>
        </p:txBody>
      </p:sp>
      <p:pic>
        <p:nvPicPr>
          <p:cNvPr id="4" name="Picture 3" descr="A person sitting on a rock with headphones and a video game controller&#10;&#10;Description automatically generated">
            <a:extLst>
              <a:ext uri="{FF2B5EF4-FFF2-40B4-BE49-F238E27FC236}">
                <a16:creationId xmlns:a16="http://schemas.microsoft.com/office/drawing/2014/main" id="{A3B31649-CE43-7D4C-AEC0-439880A7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3581400" cy="3451925"/>
          </a:xfrm>
          <a:prstGeom prst="rect">
            <a:avLst/>
          </a:prstGeom>
          <a:ln w="25400">
            <a:solidFill>
              <a:schemeClr val="tx1"/>
            </a:solidFill>
          </a:ln>
        </p:spPr>
      </p:pic>
      <p:pic>
        <p:nvPicPr>
          <p:cNvPr id="5" name="Picture 4" descr="A person wearing virtual reality goggles&#10;&#10;Description automatically generated">
            <a:extLst>
              <a:ext uri="{FF2B5EF4-FFF2-40B4-BE49-F238E27FC236}">
                <a16:creationId xmlns:a16="http://schemas.microsoft.com/office/drawing/2014/main" id="{F9B301AA-738D-2563-962B-9580C95C0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371600"/>
            <a:ext cx="3725804" cy="3451925"/>
          </a:xfrm>
          <a:prstGeom prst="rect">
            <a:avLst/>
          </a:prstGeom>
          <a:ln w="25400">
            <a:solidFill>
              <a:schemeClr val="tx1"/>
            </a:solidFill>
          </a:ln>
        </p:spPr>
      </p:pic>
      <p:pic>
        <p:nvPicPr>
          <p:cNvPr id="6" name="Picture 5" descr="A person sitting on rocks with a spaceship in the background&#10;&#10;Description automatically generated">
            <a:extLst>
              <a:ext uri="{FF2B5EF4-FFF2-40B4-BE49-F238E27FC236}">
                <a16:creationId xmlns:a16="http://schemas.microsoft.com/office/drawing/2014/main" id="{1D4B8096-6B4A-EA7A-C8E4-2545C1A2A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1371600"/>
            <a:ext cx="3715448" cy="3451925"/>
          </a:xfrm>
          <a:prstGeom prst="rect">
            <a:avLst/>
          </a:prstGeom>
          <a:ln w="25400">
            <a:solidFill>
              <a:schemeClr val="tx1"/>
            </a:solidFill>
          </a:ln>
        </p:spPr>
      </p:pic>
    </p:spTree>
    <p:extLst>
      <p:ext uri="{BB962C8B-B14F-4D97-AF65-F5344CB8AC3E}">
        <p14:creationId xmlns:p14="http://schemas.microsoft.com/office/powerpoint/2010/main" val="1505232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0" y="23622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972074"/>
            <a:ext cx="12192000" cy="1293028"/>
          </a:xfrm>
        </p:spPr>
        <p:txBody>
          <a:bodyPr/>
          <a:lstStyle/>
          <a:p>
            <a:pPr algn="ctr"/>
            <a:r>
              <a:rPr lang="en-US" b="1" dirty="0">
                <a:latin typeface="Arial Black" panose="020B0604020202020204" pitchFamily="34" charset="0"/>
                <a:cs typeface="Arial Black" panose="020B0604020202020204" pitchFamily="34" charset="0"/>
              </a:rPr>
              <a:t>HI, I’m ANDY</a:t>
            </a:r>
          </a:p>
        </p:txBody>
      </p:sp>
    </p:spTree>
    <p:extLst>
      <p:ext uri="{BB962C8B-B14F-4D97-AF65-F5344CB8AC3E}">
        <p14:creationId xmlns:p14="http://schemas.microsoft.com/office/powerpoint/2010/main" val="403907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house&#10;&#10;Description automatically generated with low confidence">
            <a:extLst>
              <a:ext uri="{FF2B5EF4-FFF2-40B4-BE49-F238E27FC236}">
                <a16:creationId xmlns:a16="http://schemas.microsoft.com/office/drawing/2014/main" id="{432B267C-A057-E946-B361-5B588B47A0AE}"/>
              </a:ext>
            </a:extLst>
          </p:cNvPr>
          <p:cNvPicPr>
            <a:picLocks noChangeAspect="1"/>
          </p:cNvPicPr>
          <p:nvPr/>
        </p:nvPicPr>
        <p:blipFill rotWithShape="1">
          <a:blip r:embed="rId3">
            <a:extLst>
              <a:ext uri="{28A0092B-C50C-407E-A947-70E740481C1C}">
                <a14:useLocalDpi xmlns:a14="http://schemas.microsoft.com/office/drawing/2010/main" val="0"/>
              </a:ext>
            </a:extLst>
          </a:blip>
          <a:srcRect b="15781"/>
          <a:stretch/>
        </p:blipFill>
        <p:spPr>
          <a:xfrm>
            <a:off x="0" y="0"/>
            <a:ext cx="12191999" cy="5791200"/>
          </a:xfrm>
          <a:prstGeom prst="rect">
            <a:avLst/>
          </a:prstGeom>
        </p:spPr>
      </p:pic>
      <p:sp>
        <p:nvSpPr>
          <p:cNvPr id="6" name="Rectangle 5">
            <a:extLst>
              <a:ext uri="{FF2B5EF4-FFF2-40B4-BE49-F238E27FC236}">
                <a16:creationId xmlns:a16="http://schemas.microsoft.com/office/drawing/2014/main" id="{DE011155-7AFB-BA40-9E20-428976FF23B6}"/>
              </a:ext>
            </a:extLst>
          </p:cNvPr>
          <p:cNvSpPr/>
          <p:nvPr/>
        </p:nvSpPr>
        <p:spPr>
          <a:xfrm>
            <a:off x="0" y="-1"/>
            <a:ext cx="12192000" cy="5791199"/>
          </a:xfrm>
          <a:prstGeom prst="rect">
            <a:avLst/>
          </a:prstGeom>
          <a:gradFill>
            <a:gsLst>
              <a:gs pos="0">
                <a:schemeClr val="bg1">
                  <a:alpha val="4252"/>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35271-FD92-3C48-963E-56418767BB2F}"/>
              </a:ext>
            </a:extLst>
          </p:cNvPr>
          <p:cNvSpPr>
            <a:spLocks noGrp="1"/>
          </p:cNvSpPr>
          <p:nvPr>
            <p:ph type="title"/>
          </p:nvPr>
        </p:nvSpPr>
        <p:spPr>
          <a:xfrm>
            <a:off x="-32659" y="1676400"/>
            <a:ext cx="12279087" cy="609602"/>
          </a:xfrm>
          <a:solidFill>
            <a:srgbClr val="9966FF"/>
          </a:solidFill>
        </p:spPr>
        <p:txBody>
          <a:bodyPr/>
          <a:lstStyle/>
          <a:p>
            <a:r>
              <a:rPr lang="en-US" b="1" dirty="0">
                <a:latin typeface="Arial Black" panose="020B0604020202020204" pitchFamily="34" charset="0"/>
                <a:cs typeface="Arial Black" panose="020B0604020202020204" pitchFamily="34" charset="0"/>
              </a:rPr>
              <a:t>ME FROM 2022: WE WON? SOMEHOW?</a:t>
            </a:r>
            <a:r>
              <a:rPr lang="en-US" dirty="0"/>
              <a:t>	 </a:t>
            </a:r>
          </a:p>
        </p:txBody>
      </p:sp>
      <p:sp>
        <p:nvSpPr>
          <p:cNvPr id="3" name="Content Placeholder 2">
            <a:extLst>
              <a:ext uri="{FF2B5EF4-FFF2-40B4-BE49-F238E27FC236}">
                <a16:creationId xmlns:a16="http://schemas.microsoft.com/office/drawing/2014/main" id="{8B2EE324-F316-DB4A-9DF2-A52B55946CEA}"/>
              </a:ext>
            </a:extLst>
          </p:cNvPr>
          <p:cNvSpPr>
            <a:spLocks noGrp="1"/>
          </p:cNvSpPr>
          <p:nvPr>
            <p:ph idx="1"/>
          </p:nvPr>
        </p:nvSpPr>
        <p:spPr>
          <a:xfrm>
            <a:off x="685800" y="3048000"/>
            <a:ext cx="10820400" cy="3048000"/>
          </a:xfrm>
        </p:spPr>
        <p:txBody>
          <a:bodyPr/>
          <a:lstStyle/>
          <a:p>
            <a:pPr marL="0" indent="0">
              <a:buNone/>
            </a:pPr>
            <a:r>
              <a:rPr lang="en-US" sz="3600" b="1" dirty="0">
                <a:latin typeface="Arial Black" panose="020B0604020202020204" pitchFamily="34" charset="0"/>
                <a:cs typeface="Arial Black" panose="020B0604020202020204" pitchFamily="34" charset="0"/>
              </a:rPr>
              <a:t>“Video games have gone from being blamed to being praised, largely because people have begun to realize how much games connect us and bring us joy.”</a:t>
            </a:r>
          </a:p>
          <a:p>
            <a:pPr marL="457200" lvl="1" indent="0">
              <a:buNone/>
            </a:pPr>
            <a:r>
              <a:rPr lang="en-US" sz="3600" b="1" dirty="0">
                <a:latin typeface="Arial Black" panose="020B0604020202020204" pitchFamily="34" charset="0"/>
                <a:cs typeface="Arial Black" panose="020B0604020202020204" pitchFamily="34" charset="0"/>
              </a:rPr>
              <a:t>				 	</a:t>
            </a:r>
          </a:p>
          <a:p>
            <a:pPr marL="457200" lvl="1" indent="0">
              <a:buNone/>
            </a:pPr>
            <a:r>
              <a:rPr lang="en-US" sz="3600" b="1" dirty="0">
                <a:latin typeface="Arial Black" panose="020B0604020202020204" pitchFamily="34" charset="0"/>
                <a:cs typeface="Arial Black" panose="020B0604020202020204" pitchFamily="34" charset="0"/>
              </a:rPr>
              <a:t>			– Stan Pierre-Louis, ESA</a:t>
            </a:r>
          </a:p>
        </p:txBody>
      </p:sp>
      <p:cxnSp>
        <p:nvCxnSpPr>
          <p:cNvPr id="8" name="Straight Connector 7">
            <a:extLst>
              <a:ext uri="{FF2B5EF4-FFF2-40B4-BE49-F238E27FC236}">
                <a16:creationId xmlns:a16="http://schemas.microsoft.com/office/drawing/2014/main" id="{76AD7DBA-53BD-8343-AAC6-131CE85E3E12}"/>
              </a:ext>
            </a:extLst>
          </p:cNvPr>
          <p:cNvCxnSpPr/>
          <p:nvPr/>
        </p:nvCxnSpPr>
        <p:spPr>
          <a:xfrm>
            <a:off x="-32659" y="16764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D7482E-19FB-D747-8A56-FD4668E3BA7D}"/>
              </a:ext>
            </a:extLst>
          </p:cNvPr>
          <p:cNvCxnSpPr/>
          <p:nvPr/>
        </p:nvCxnSpPr>
        <p:spPr>
          <a:xfrm>
            <a:off x="-10887" y="2286000"/>
            <a:ext cx="122790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373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AE11-058A-074B-94B2-940B0DAB6E43}"/>
              </a:ext>
            </a:extLst>
          </p:cNvPr>
          <p:cNvSpPr>
            <a:spLocks noGrp="1"/>
          </p:cNvSpPr>
          <p:nvPr>
            <p:ph type="title"/>
          </p:nvPr>
        </p:nvSpPr>
        <p:spPr>
          <a:xfrm>
            <a:off x="838200" y="764373"/>
            <a:ext cx="10668000" cy="1293028"/>
          </a:xfrm>
        </p:spPr>
        <p:txBody>
          <a:bodyPr/>
          <a:lstStyle/>
          <a:p>
            <a:r>
              <a:rPr lang="en-US" b="1" dirty="0">
                <a:latin typeface="Arial Black" panose="020B0604020202020204" pitchFamily="34" charset="0"/>
                <a:cs typeface="Arial Black" panose="020B0604020202020204" pitchFamily="34" charset="0"/>
              </a:rPr>
              <a:t>2022: SO LET’S NOT MESS THIS UP?</a:t>
            </a:r>
          </a:p>
        </p:txBody>
      </p:sp>
      <p:pic>
        <p:nvPicPr>
          <p:cNvPr id="4" name="Picture 3">
            <a:extLst>
              <a:ext uri="{FF2B5EF4-FFF2-40B4-BE49-F238E27FC236}">
                <a16:creationId xmlns:a16="http://schemas.microsoft.com/office/drawing/2014/main" id="{EA153752-9D6B-264A-9E82-B539415CD090}"/>
              </a:ext>
            </a:extLst>
          </p:cNvPr>
          <p:cNvPicPr>
            <a:picLocks noChangeAspect="1"/>
          </p:cNvPicPr>
          <p:nvPr/>
        </p:nvPicPr>
        <p:blipFill>
          <a:blip r:embed="rId3"/>
          <a:stretch>
            <a:fillRect/>
          </a:stretch>
        </p:blipFill>
        <p:spPr>
          <a:xfrm>
            <a:off x="6600223" y="1662992"/>
            <a:ext cx="5591777" cy="4141311"/>
          </a:xfrm>
          <a:prstGeom prst="rect">
            <a:avLst/>
          </a:prstGeom>
          <a:ln w="25400">
            <a:solidFill>
              <a:schemeClr val="tx1"/>
            </a:solidFill>
          </a:ln>
        </p:spPr>
      </p:pic>
      <p:pic>
        <p:nvPicPr>
          <p:cNvPr id="6" name="Picture 5" descr="Text&#10;&#10;Description automatically generated">
            <a:extLst>
              <a:ext uri="{FF2B5EF4-FFF2-40B4-BE49-F238E27FC236}">
                <a16:creationId xmlns:a16="http://schemas.microsoft.com/office/drawing/2014/main" id="{416E6B3D-1DF8-F54C-B7A3-71C32678C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41220"/>
            <a:ext cx="4175809" cy="2348893"/>
          </a:xfrm>
          <a:prstGeom prst="rect">
            <a:avLst/>
          </a:prstGeom>
          <a:ln w="25400">
            <a:solidFill>
              <a:schemeClr val="tx1"/>
            </a:solidFill>
          </a:ln>
        </p:spPr>
      </p:pic>
      <p:pic>
        <p:nvPicPr>
          <p:cNvPr id="8" name="Picture 7" descr="A picture containing text, jigsaw puzzle&#10;&#10;Description automatically generated">
            <a:extLst>
              <a:ext uri="{FF2B5EF4-FFF2-40B4-BE49-F238E27FC236}">
                <a16:creationId xmlns:a16="http://schemas.microsoft.com/office/drawing/2014/main" id="{7DD3C6D6-56B4-9343-BD7D-773F4E6AB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662993"/>
            <a:ext cx="2568415" cy="2348893"/>
          </a:xfrm>
          <a:prstGeom prst="rect">
            <a:avLst/>
          </a:prstGeom>
          <a:ln w="25400">
            <a:solidFill>
              <a:schemeClr val="tx1"/>
            </a:solidFill>
          </a:ln>
        </p:spPr>
      </p:pic>
      <p:pic>
        <p:nvPicPr>
          <p:cNvPr id="10" name="Picture 9" descr="A picture containing person&#10;&#10;Description automatically generated">
            <a:extLst>
              <a:ext uri="{FF2B5EF4-FFF2-40B4-BE49-F238E27FC236}">
                <a16:creationId xmlns:a16="http://schemas.microsoft.com/office/drawing/2014/main" id="{FEAE8D2C-6E01-974B-B687-6615DE069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6999" y="3941677"/>
            <a:ext cx="3971633" cy="1862627"/>
          </a:xfrm>
          <a:prstGeom prst="rect">
            <a:avLst/>
          </a:prstGeom>
          <a:ln w="25400">
            <a:solidFill>
              <a:schemeClr val="tx1"/>
            </a:solidFill>
          </a:ln>
        </p:spPr>
      </p:pic>
      <p:pic>
        <p:nvPicPr>
          <p:cNvPr id="11" name="Picture 10">
            <a:extLst>
              <a:ext uri="{FF2B5EF4-FFF2-40B4-BE49-F238E27FC236}">
                <a16:creationId xmlns:a16="http://schemas.microsoft.com/office/drawing/2014/main" id="{2F2B7AC8-B6AB-8B4C-87C2-BAB8F681A3D4}"/>
              </a:ext>
            </a:extLst>
          </p:cNvPr>
          <p:cNvPicPr>
            <a:picLocks noChangeAspect="1"/>
          </p:cNvPicPr>
          <p:nvPr/>
        </p:nvPicPr>
        <p:blipFill>
          <a:blip r:embed="rId7"/>
          <a:stretch>
            <a:fillRect/>
          </a:stretch>
        </p:blipFill>
        <p:spPr>
          <a:xfrm>
            <a:off x="0" y="3990113"/>
            <a:ext cx="4038600" cy="1814190"/>
          </a:xfrm>
          <a:prstGeom prst="rect">
            <a:avLst/>
          </a:prstGeom>
          <a:ln w="25400">
            <a:solidFill>
              <a:schemeClr val="tx1"/>
            </a:solidFill>
          </a:ln>
        </p:spPr>
      </p:pic>
    </p:spTree>
    <p:extLst>
      <p:ext uri="{BB962C8B-B14F-4D97-AF65-F5344CB8AC3E}">
        <p14:creationId xmlns:p14="http://schemas.microsoft.com/office/powerpoint/2010/main" val="1417790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7CDEF9-9B1D-6441-AC93-72450A95BA5B}"/>
              </a:ext>
            </a:extLst>
          </p:cNvPr>
          <p:cNvPicPr>
            <a:picLocks noChangeAspect="1"/>
          </p:cNvPicPr>
          <p:nvPr/>
        </p:nvPicPr>
        <p:blipFill>
          <a:blip r:embed="rId3"/>
          <a:stretch>
            <a:fillRect/>
          </a:stretch>
        </p:blipFill>
        <p:spPr>
          <a:xfrm>
            <a:off x="0" y="1828799"/>
            <a:ext cx="6773332" cy="3809999"/>
          </a:xfrm>
          <a:prstGeom prst="rect">
            <a:avLst/>
          </a:prstGeom>
          <a:ln w="25400">
            <a:solidFill>
              <a:schemeClr val="tx1"/>
            </a:solidFill>
          </a:ln>
        </p:spPr>
      </p:pic>
      <p:sp>
        <p:nvSpPr>
          <p:cNvPr id="2" name="Title 1">
            <a:extLst>
              <a:ext uri="{FF2B5EF4-FFF2-40B4-BE49-F238E27FC236}">
                <a16:creationId xmlns:a16="http://schemas.microsoft.com/office/drawing/2014/main" id="{2769D86F-AFC8-5544-A6FA-965F32854EE3}"/>
              </a:ext>
            </a:extLst>
          </p:cNvPr>
          <p:cNvSpPr>
            <a:spLocks noGrp="1"/>
          </p:cNvSpPr>
          <p:nvPr>
            <p:ph type="title"/>
          </p:nvPr>
        </p:nvSpPr>
        <p:spPr>
          <a:xfrm>
            <a:off x="-228600" y="1219200"/>
            <a:ext cx="12198926" cy="914401"/>
          </a:xfrm>
        </p:spPr>
        <p:txBody>
          <a:bodyPr/>
          <a:lstStyle/>
          <a:p>
            <a:r>
              <a:rPr lang="en-US" sz="3000" b="1" dirty="0">
                <a:latin typeface="Arial Black" panose="020B0604020202020204" pitchFamily="34" charset="0"/>
                <a:cs typeface="Arial Black" panose="020B0604020202020204" pitchFamily="34" charset="0"/>
              </a:rPr>
              <a:t>2022: NO REALLY, LET’S NOT MESS THIS UP? PLEASE?</a:t>
            </a:r>
          </a:p>
        </p:txBody>
      </p:sp>
      <p:pic>
        <p:nvPicPr>
          <p:cNvPr id="4" name="Picture 3">
            <a:extLst>
              <a:ext uri="{FF2B5EF4-FFF2-40B4-BE49-F238E27FC236}">
                <a16:creationId xmlns:a16="http://schemas.microsoft.com/office/drawing/2014/main" id="{6F8C0806-43C9-A04B-A56B-490AF2F96E9F}"/>
              </a:ext>
            </a:extLst>
          </p:cNvPr>
          <p:cNvPicPr>
            <a:picLocks noChangeAspect="1"/>
          </p:cNvPicPr>
          <p:nvPr/>
        </p:nvPicPr>
        <p:blipFill>
          <a:blip r:embed="rId4"/>
          <a:stretch>
            <a:fillRect/>
          </a:stretch>
        </p:blipFill>
        <p:spPr>
          <a:xfrm>
            <a:off x="5425594" y="1828800"/>
            <a:ext cx="6773333" cy="3810000"/>
          </a:xfrm>
          <a:prstGeom prst="rect">
            <a:avLst/>
          </a:prstGeom>
          <a:ln w="25400">
            <a:solidFill>
              <a:schemeClr val="tx1"/>
            </a:solidFill>
          </a:ln>
        </p:spPr>
      </p:pic>
      <p:pic>
        <p:nvPicPr>
          <p:cNvPr id="5" name="Picture 4">
            <a:extLst>
              <a:ext uri="{FF2B5EF4-FFF2-40B4-BE49-F238E27FC236}">
                <a16:creationId xmlns:a16="http://schemas.microsoft.com/office/drawing/2014/main" id="{218E0EC1-6A93-754B-B96A-0B5F8824DE81}"/>
              </a:ext>
            </a:extLst>
          </p:cNvPr>
          <p:cNvPicPr>
            <a:picLocks noChangeAspect="1"/>
          </p:cNvPicPr>
          <p:nvPr/>
        </p:nvPicPr>
        <p:blipFill>
          <a:blip r:embed="rId5"/>
          <a:stretch>
            <a:fillRect/>
          </a:stretch>
        </p:blipFill>
        <p:spPr>
          <a:xfrm>
            <a:off x="8877300" y="4040166"/>
            <a:ext cx="2705100" cy="1520867"/>
          </a:xfrm>
          <a:prstGeom prst="rect">
            <a:avLst/>
          </a:prstGeom>
          <a:ln w="25400">
            <a:solidFill>
              <a:schemeClr val="tx1"/>
            </a:solidFill>
          </a:ln>
        </p:spPr>
      </p:pic>
    </p:spTree>
    <p:extLst>
      <p:ext uri="{BB962C8B-B14F-4D97-AF65-F5344CB8AC3E}">
        <p14:creationId xmlns:p14="http://schemas.microsoft.com/office/powerpoint/2010/main" val="164112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artoon of two men fighting in a city&#10;&#10;Description automatically generated">
            <a:extLst>
              <a:ext uri="{FF2B5EF4-FFF2-40B4-BE49-F238E27FC236}">
                <a16:creationId xmlns:a16="http://schemas.microsoft.com/office/drawing/2014/main" id="{F39F4FD9-E05A-E6C0-2C70-09CAD11C2F01}"/>
              </a:ext>
            </a:extLst>
          </p:cNvPr>
          <p:cNvPicPr>
            <a:picLocks noChangeAspect="1"/>
          </p:cNvPicPr>
          <p:nvPr/>
        </p:nvPicPr>
        <p:blipFill rotWithShape="1">
          <a:blip r:embed="rId3">
            <a:extLst>
              <a:ext uri="{28A0092B-C50C-407E-A947-70E740481C1C}">
                <a14:useLocalDpi xmlns:a14="http://schemas.microsoft.com/office/drawing/2010/main" val="0"/>
              </a:ext>
            </a:extLst>
          </a:blip>
          <a:srcRect b="6873"/>
          <a:stretch/>
        </p:blipFill>
        <p:spPr>
          <a:xfrm>
            <a:off x="-14990" y="-1118514"/>
            <a:ext cx="12228226" cy="5889884"/>
          </a:xfrm>
          <a:prstGeom prst="rect">
            <a:avLst/>
          </a:prstGeom>
        </p:spPr>
      </p:pic>
      <p:sp>
        <p:nvSpPr>
          <p:cNvPr id="2" name="Title 1">
            <a:extLst>
              <a:ext uri="{FF2B5EF4-FFF2-40B4-BE49-F238E27FC236}">
                <a16:creationId xmlns:a16="http://schemas.microsoft.com/office/drawing/2014/main" id="{A7786CF1-F25C-2FA6-A1C0-42A88F48C653}"/>
              </a:ext>
            </a:extLst>
          </p:cNvPr>
          <p:cNvSpPr>
            <a:spLocks noGrp="1"/>
          </p:cNvSpPr>
          <p:nvPr>
            <p:ph type="title"/>
          </p:nvPr>
        </p:nvSpPr>
        <p:spPr>
          <a:xfrm>
            <a:off x="2667000" y="533400"/>
            <a:ext cx="9488774" cy="1293028"/>
          </a:xfrm>
        </p:spPr>
        <p:txBody>
          <a:bodyPr/>
          <a:lstStyle/>
          <a:p>
            <a:r>
              <a:rPr lang="en-US" b="1" dirty="0">
                <a:highlight>
                  <a:srgbClr val="FF0000"/>
                </a:highlight>
                <a:latin typeface="Arial Black" panose="020B0604020202020204" pitchFamily="34" charset="0"/>
                <a:cs typeface="Arial Black" panose="020B0604020202020204" pitchFamily="34" charset="0"/>
              </a:rPr>
              <a:t>[ 2024: HINT: we messed it up ]</a:t>
            </a:r>
          </a:p>
        </p:txBody>
      </p:sp>
      <p:sp>
        <p:nvSpPr>
          <p:cNvPr id="4" name="Rectangle 3">
            <a:extLst>
              <a:ext uri="{FF2B5EF4-FFF2-40B4-BE49-F238E27FC236}">
                <a16:creationId xmlns:a16="http://schemas.microsoft.com/office/drawing/2014/main" id="{883C80BF-F2CA-3ADB-6136-EFFBEA443C46}"/>
              </a:ext>
            </a:extLst>
          </p:cNvPr>
          <p:cNvSpPr/>
          <p:nvPr/>
        </p:nvSpPr>
        <p:spPr>
          <a:xfrm>
            <a:off x="0" y="4572000"/>
            <a:ext cx="12192000" cy="685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Black" panose="020B0604020202020204" pitchFamily="34" charset="0"/>
                <a:cs typeface="Arial Black" panose="020B0604020202020204" pitchFamily="34" charset="0"/>
              </a:rPr>
              <a:t>CONFERENCE THEME: WHEN PRINCIPLES COLLIDE</a:t>
            </a:r>
          </a:p>
        </p:txBody>
      </p:sp>
      <p:sp>
        <p:nvSpPr>
          <p:cNvPr id="5" name="Rectangle 4">
            <a:extLst>
              <a:ext uri="{FF2B5EF4-FFF2-40B4-BE49-F238E27FC236}">
                <a16:creationId xmlns:a16="http://schemas.microsoft.com/office/drawing/2014/main" id="{6F6B05D1-D4A2-28F9-2F96-7539FF11A340}"/>
              </a:ext>
            </a:extLst>
          </p:cNvPr>
          <p:cNvSpPr/>
          <p:nvPr/>
        </p:nvSpPr>
        <p:spPr>
          <a:xfrm>
            <a:off x="6246" y="5204085"/>
            <a:ext cx="12192000" cy="68579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Black" panose="020B0604020202020204" pitchFamily="34" charset="0"/>
                <a:cs typeface="Arial Black" panose="020B0604020202020204" pitchFamily="34" charset="0"/>
              </a:rPr>
              <a:t>PANEL THEME: VIDEO GAMES, CULTURE &amp; SOCIETY</a:t>
            </a:r>
          </a:p>
        </p:txBody>
      </p:sp>
      <p:cxnSp>
        <p:nvCxnSpPr>
          <p:cNvPr id="8" name="Straight Connector 7">
            <a:extLst>
              <a:ext uri="{FF2B5EF4-FFF2-40B4-BE49-F238E27FC236}">
                <a16:creationId xmlns:a16="http://schemas.microsoft.com/office/drawing/2014/main" id="{9DBB0087-24EC-0FB0-0A76-78329354EECF}"/>
              </a:ext>
            </a:extLst>
          </p:cNvPr>
          <p:cNvCxnSpPr/>
          <p:nvPr/>
        </p:nvCxnSpPr>
        <p:spPr>
          <a:xfrm>
            <a:off x="-36226" y="5204085"/>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5ECF6E-BBEB-52C7-E8C7-0251B92604D1}"/>
              </a:ext>
            </a:extLst>
          </p:cNvPr>
          <p:cNvCxnSpPr/>
          <p:nvPr/>
        </p:nvCxnSpPr>
        <p:spPr>
          <a:xfrm>
            <a:off x="-36226" y="456200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45305C-123A-78E2-ED87-243D456A4570}"/>
              </a:ext>
            </a:extLst>
          </p:cNvPr>
          <p:cNvCxnSpPr/>
          <p:nvPr/>
        </p:nvCxnSpPr>
        <p:spPr>
          <a:xfrm>
            <a:off x="0" y="5889884"/>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91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rmor with swords&#10;&#10;Description automatically generated">
            <a:extLst>
              <a:ext uri="{FF2B5EF4-FFF2-40B4-BE49-F238E27FC236}">
                <a16:creationId xmlns:a16="http://schemas.microsoft.com/office/drawing/2014/main" id="{798876F4-F066-11A8-E637-8BE0F0C32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 y="12492"/>
            <a:ext cx="5934855" cy="5778707"/>
          </a:xfrm>
          <a:prstGeom prst="rect">
            <a:avLst/>
          </a:prstGeom>
        </p:spPr>
      </p:pic>
      <p:pic>
        <p:nvPicPr>
          <p:cNvPr id="7" name="Picture 6" descr="A person wearing a helmet&#10;&#10;Description automatically generated">
            <a:extLst>
              <a:ext uri="{FF2B5EF4-FFF2-40B4-BE49-F238E27FC236}">
                <a16:creationId xmlns:a16="http://schemas.microsoft.com/office/drawing/2014/main" id="{952E83B4-6700-97DD-C010-E4BCADB98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575" y="-6247"/>
            <a:ext cx="6248385" cy="5769958"/>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0" y="0"/>
            <a:ext cx="5908622" cy="5791200"/>
          </a:xfrm>
          <a:solidFill>
            <a:srgbClr val="FF0000">
              <a:alpha val="50000"/>
            </a:srgbClr>
          </a:solidFill>
        </p:spPr>
        <p:txBody>
          <a:bodyPr anchor="b" anchorCtr="0"/>
          <a:lstStyle/>
          <a:p>
            <a:pPr marL="0" indent="0" algn="r">
              <a:buNone/>
            </a:pPr>
            <a:r>
              <a:rPr lang="en-US" sz="4800" b="1" dirty="0">
                <a:highlight>
                  <a:srgbClr val="FF0000"/>
                </a:highlight>
                <a:latin typeface="Arial Black" panose="020B0604020202020204" pitchFamily="34" charset="0"/>
                <a:cs typeface="Arial Black" panose="020B0604020202020204" pitchFamily="34" charset="0"/>
              </a:rPr>
              <a:t>GAMES CAUSE VIOLIENCE </a:t>
            </a:r>
          </a:p>
          <a:p>
            <a:pPr marL="0" indent="0" algn="r">
              <a:buNone/>
            </a:pPr>
            <a:r>
              <a:rPr lang="en-US" sz="4800" b="1" dirty="0">
                <a:highlight>
                  <a:srgbClr val="FF0000"/>
                </a:highlight>
                <a:latin typeface="Arial Black" panose="020B0604020202020204" pitchFamily="34" charset="0"/>
                <a:cs typeface="Arial Black" panose="020B0604020202020204" pitchFamily="34" charset="0"/>
              </a:rPr>
              <a:t>(&amp; MASS SHOOTINGS)</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600" y="0"/>
            <a:ext cx="6248400" cy="5791200"/>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6000" b="1" dirty="0">
                <a:highlight>
                  <a:srgbClr val="0000FF"/>
                </a:highlight>
                <a:latin typeface="Arial Black" panose="020B0604020202020204" pitchFamily="34" charset="0"/>
                <a:cs typeface="Arial Black" panose="020B0604020202020204" pitchFamily="34" charset="0"/>
              </a:rPr>
              <a:t>GAMES ARE EMPATHY MACHINES</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599" y="12492"/>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795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rocks with a spaceship in the background&#10;&#10;Description automatically generated">
            <a:extLst>
              <a:ext uri="{FF2B5EF4-FFF2-40B4-BE49-F238E27FC236}">
                <a16:creationId xmlns:a16="http://schemas.microsoft.com/office/drawing/2014/main" id="{630EEBBB-2939-D972-5EFE-FDAA157C5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079" y="15618"/>
            <a:ext cx="6199682" cy="5759961"/>
          </a:xfrm>
          <a:prstGeom prst="rect">
            <a:avLst/>
          </a:prstGeom>
        </p:spPr>
      </p:pic>
      <p:pic>
        <p:nvPicPr>
          <p:cNvPr id="7" name="Picture 6" descr="A person sitting in a chair in front of a window&#10;&#10;Description automatically generated">
            <a:extLst>
              <a:ext uri="{FF2B5EF4-FFF2-40B4-BE49-F238E27FC236}">
                <a16:creationId xmlns:a16="http://schemas.microsoft.com/office/drawing/2014/main" id="{50153B0D-D036-75E8-69E4-66F9D41D1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9" y="0"/>
            <a:ext cx="5911120" cy="5791199"/>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0" y="31230"/>
            <a:ext cx="5943600" cy="5791200"/>
          </a:xfrm>
          <a:solidFill>
            <a:srgbClr val="FF0000">
              <a:alpha val="50000"/>
            </a:srgbClr>
          </a:solidFill>
        </p:spPr>
        <p:txBody>
          <a:bodyPr anchor="b" anchorCtr="0"/>
          <a:lstStyle/>
          <a:p>
            <a:pPr marL="0" indent="0" algn="r">
              <a:buNone/>
            </a:pPr>
            <a:r>
              <a:rPr lang="en-US" sz="4800" b="1" dirty="0">
                <a:highlight>
                  <a:srgbClr val="FF0000"/>
                </a:highlight>
                <a:latin typeface="Arial Black" panose="020B0604020202020204" pitchFamily="34" charset="0"/>
                <a:cs typeface="Arial Black" panose="020B0604020202020204" pitchFamily="34" charset="0"/>
              </a:rPr>
              <a:t>GAMES WILL **FIX** EDUCATION</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598" y="37474"/>
            <a:ext cx="6248397" cy="5722479"/>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4000" b="1" dirty="0">
                <a:highlight>
                  <a:srgbClr val="0000FF"/>
                </a:highlight>
                <a:latin typeface="Arial Black" panose="020B0604020202020204" pitchFamily="34" charset="0"/>
                <a:cs typeface="Arial Black" panose="020B0604020202020204" pitchFamily="34" charset="0"/>
              </a:rPr>
              <a:t>GAMES ARE THE DOWNFALL OF ATTENTION SPANS &amp; DEEP REASONING</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82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zza and a video game controller&#10;&#10;Description automatically generated">
            <a:extLst>
              <a:ext uri="{FF2B5EF4-FFF2-40B4-BE49-F238E27FC236}">
                <a16:creationId xmlns:a16="http://schemas.microsoft.com/office/drawing/2014/main" id="{59AE5285-118B-452F-083D-6461B25E3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97"/>
            <a:ext cx="5943583" cy="5791194"/>
          </a:xfrm>
          <a:prstGeom prst="rect">
            <a:avLst/>
          </a:prstGeom>
        </p:spPr>
      </p:pic>
      <p:pic>
        <p:nvPicPr>
          <p:cNvPr id="10" name="Picture 9" descr="A person walking on a path with colorful balls&#10;&#10;Description automatically generated">
            <a:extLst>
              <a:ext uri="{FF2B5EF4-FFF2-40B4-BE49-F238E27FC236}">
                <a16:creationId xmlns:a16="http://schemas.microsoft.com/office/drawing/2014/main" id="{EB0B7B6B-0E3C-7E0A-DD45-1A5F42295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8" y="5"/>
            <a:ext cx="6248395" cy="5791194"/>
          </a:xfrm>
          <a:prstGeom prst="rect">
            <a:avLst/>
          </a:prstGeom>
        </p:spPr>
      </p:pic>
      <p:sp>
        <p:nvSpPr>
          <p:cNvPr id="3" name="Content Placeholder 2">
            <a:extLst>
              <a:ext uri="{FF2B5EF4-FFF2-40B4-BE49-F238E27FC236}">
                <a16:creationId xmlns:a16="http://schemas.microsoft.com/office/drawing/2014/main" id="{72DA8CED-DE97-3C58-6D4E-56A826851BEE}"/>
              </a:ext>
            </a:extLst>
          </p:cNvPr>
          <p:cNvSpPr>
            <a:spLocks noGrp="1"/>
          </p:cNvSpPr>
          <p:nvPr>
            <p:ph idx="1"/>
          </p:nvPr>
        </p:nvSpPr>
        <p:spPr>
          <a:xfrm>
            <a:off x="0" y="0"/>
            <a:ext cx="5943600" cy="5791200"/>
          </a:xfrm>
          <a:solidFill>
            <a:srgbClr val="FF0000">
              <a:alpha val="50000"/>
            </a:srgbClr>
          </a:solidFill>
        </p:spPr>
        <p:txBody>
          <a:bodyPr anchor="b" anchorCtr="0"/>
          <a:lstStyle/>
          <a:p>
            <a:pPr marL="0" indent="0" algn="r">
              <a:buNone/>
            </a:pPr>
            <a:r>
              <a:rPr lang="en-US" sz="6000" b="1" dirty="0">
                <a:highlight>
                  <a:srgbClr val="FF0000"/>
                </a:highlight>
                <a:latin typeface="Arial Black" panose="020B0604020202020204" pitchFamily="34" charset="0"/>
                <a:cs typeface="Arial Black" panose="020B0604020202020204" pitchFamily="34" charset="0"/>
              </a:rPr>
              <a:t>GAMES CAUSE CHILDHOOD OBESITY</a:t>
            </a:r>
          </a:p>
        </p:txBody>
      </p:sp>
      <p:sp>
        <p:nvSpPr>
          <p:cNvPr id="4" name="Content Placeholder 2">
            <a:extLst>
              <a:ext uri="{FF2B5EF4-FFF2-40B4-BE49-F238E27FC236}">
                <a16:creationId xmlns:a16="http://schemas.microsoft.com/office/drawing/2014/main" id="{D219B72B-1D4D-7D9E-4E78-34DBF30D35A0}"/>
              </a:ext>
            </a:extLst>
          </p:cNvPr>
          <p:cNvSpPr txBox="1">
            <a:spLocks/>
          </p:cNvSpPr>
          <p:nvPr/>
        </p:nvSpPr>
        <p:spPr>
          <a:xfrm>
            <a:off x="5943600" y="0"/>
            <a:ext cx="6248400" cy="5791200"/>
          </a:xfrm>
          <a:prstGeom prst="rect">
            <a:avLst/>
          </a:prstGeom>
          <a:solidFill>
            <a:srgbClr val="0070C0">
              <a:alpha val="50000"/>
            </a:srgbClr>
          </a:solidFill>
        </p:spPr>
        <p:txBody>
          <a:bodyPr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6000" b="1" dirty="0">
                <a:highlight>
                  <a:srgbClr val="0000FF"/>
                </a:highlight>
                <a:latin typeface="Arial Black" panose="020B0604020202020204" pitchFamily="34" charset="0"/>
                <a:cs typeface="Arial Black" panose="020B0604020202020204" pitchFamily="34" charset="0"/>
              </a:rPr>
              <a:t>GAMES ARE A GREAT WAY TO ‘GAMIFY’ HEALTH</a:t>
            </a:r>
          </a:p>
        </p:txBody>
      </p:sp>
      <p:cxnSp>
        <p:nvCxnSpPr>
          <p:cNvPr id="5" name="Straight Connector 4">
            <a:extLst>
              <a:ext uri="{FF2B5EF4-FFF2-40B4-BE49-F238E27FC236}">
                <a16:creationId xmlns:a16="http://schemas.microsoft.com/office/drawing/2014/main" id="{4771A0E2-32D3-9494-A3B3-34DE6B11B509}"/>
              </a:ext>
            </a:extLst>
          </p:cNvPr>
          <p:cNvCxnSpPr/>
          <p:nvPr/>
        </p:nvCxnSpPr>
        <p:spPr>
          <a:xfrm>
            <a:off x="0" y="57912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A36909-CB29-9537-353B-5CF3292AA8B8}"/>
              </a:ext>
            </a:extLst>
          </p:cNvPr>
          <p:cNvCxnSpPr>
            <a:cxnSpLocks/>
          </p:cNvCxnSpPr>
          <p:nvPr/>
        </p:nvCxnSpPr>
        <p:spPr>
          <a:xfrm flipV="1">
            <a:off x="5943600" y="0"/>
            <a:ext cx="0" cy="5791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81332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43144</TotalTime>
  <Words>972</Words>
  <Application>Microsoft Macintosh PowerPoint</Application>
  <PresentationFormat>Widescreen</PresentationFormat>
  <Paragraphs>81</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Black</vt:lpstr>
      <vt:lpstr>Calibri</vt:lpstr>
      <vt:lpstr>Vapor Trail</vt:lpstr>
      <vt:lpstr>PowerPoint Presentation</vt:lpstr>
      <vt:lpstr>HI, I’m ANDY</vt:lpstr>
      <vt:lpstr>ME FROM 2022: WE WON? SOMEHOW?  </vt:lpstr>
      <vt:lpstr>2022: SO LET’S NOT MESS THIS UP?</vt:lpstr>
      <vt:lpstr>2022: NO REALLY, LET’S NOT MESS THIS UP? PLEASE?</vt:lpstr>
      <vt:lpstr>[ 2024: HINT: we messed it 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664</cp:revision>
  <dcterms:created xsi:type="dcterms:W3CDTF">2009-06-02T00:38:38Z</dcterms:created>
  <dcterms:modified xsi:type="dcterms:W3CDTF">2024-05-09T07:00:37Z</dcterms:modified>
</cp:coreProperties>
</file>