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8"/>
  </p:notesMasterIdLst>
  <p:sldIdLst>
    <p:sldId id="256" r:id="rId2"/>
    <p:sldId id="394" r:id="rId3"/>
    <p:sldId id="389" r:id="rId4"/>
    <p:sldId id="626" r:id="rId5"/>
    <p:sldId id="615" r:id="rId6"/>
    <p:sldId id="259" r:id="rId7"/>
    <p:sldId id="616" r:id="rId8"/>
    <p:sldId id="267" r:id="rId9"/>
    <p:sldId id="270" r:id="rId10"/>
    <p:sldId id="617" r:id="rId11"/>
    <p:sldId id="618" r:id="rId12"/>
    <p:sldId id="289" r:id="rId13"/>
    <p:sldId id="619" r:id="rId14"/>
    <p:sldId id="620" r:id="rId15"/>
    <p:sldId id="591" r:id="rId16"/>
    <p:sldId id="624" r:id="rId17"/>
    <p:sldId id="569" r:id="rId18"/>
    <p:sldId id="587" r:id="rId19"/>
    <p:sldId id="592" r:id="rId20"/>
    <p:sldId id="622" r:id="rId21"/>
    <p:sldId id="623" r:id="rId22"/>
    <p:sldId id="627" r:id="rId23"/>
    <p:sldId id="625" r:id="rId24"/>
    <p:sldId id="264" r:id="rId25"/>
    <p:sldId id="585" r:id="rId26"/>
    <p:sldId id="522" r:id="rId27"/>
  </p:sldIdLst>
  <p:sldSz cx="9144000" cy="5143500" type="screen16x9"/>
  <p:notesSz cx="6858000" cy="9144000"/>
  <p:embeddedFontLst>
    <p:embeddedFont>
      <p:font typeface="Lato" panose="020F0502020204030203" pitchFamily="34" charset="77"/>
      <p:regular r:id="rId29"/>
      <p:bold r:id="rId30"/>
      <p:italic r:id="rId31"/>
      <p:boldItalic r:id="rId32"/>
    </p:embeddedFont>
    <p:embeddedFont>
      <p:font typeface="Lato Light" panose="020F0502020204030203" pitchFamily="34" charset="77"/>
      <p:regular r:id="rId33"/>
      <p:bold r:id="rId34"/>
      <p:italic r:id="rId35"/>
      <p:boldItalic r:id="rId36"/>
    </p:embeddedFont>
    <p:embeddedFont>
      <p:font typeface="Nunito Sans" pitchFamily="2" charset="77"/>
      <p:regular r:id="rId37"/>
      <p:bold r:id="rId38"/>
      <p:italic r:id="rId39"/>
      <p:boldItalic r:id="rId40"/>
    </p:embeddedFont>
    <p:embeddedFont>
      <p:font typeface="Nunito Sans Light" pitchFamily="2" charset="77"/>
      <p:regular r:id="rId41"/>
      <p:bold r:id="rId42"/>
      <p:italic r:id="rId43"/>
      <p:boldItalic r:id="rId4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Ben Kenobi"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9E57F9"/>
    <a:srgbClr val="2DF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30"/>
    <p:restoredTop sz="94727"/>
  </p:normalViewPr>
  <p:slideViewPr>
    <p:cSldViewPr snapToGrid="0">
      <p:cViewPr varScale="1">
        <p:scale>
          <a:sx n="182" d="100"/>
          <a:sy n="182" d="100"/>
        </p:scale>
        <p:origin x="312" y="17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1.fntdata"/><Relationship Id="rId21" Type="http://schemas.openxmlformats.org/officeDocument/2006/relationships/slide" Target="slides/slide20.xml"/><Relationship Id="rId34" Type="http://schemas.openxmlformats.org/officeDocument/2006/relationships/font" Target="fonts/font6.fntdata"/><Relationship Id="rId42" Type="http://schemas.openxmlformats.org/officeDocument/2006/relationships/font" Target="fonts/font14.fntdata"/><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1.fntdata"/><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font" Target="fonts/font8.fntdata"/><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4" Type="http://schemas.openxmlformats.org/officeDocument/2006/relationships/font" Target="fonts/font1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font" Target="fonts/font15.fntdata"/><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5.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9-17T16:03:24.769"/>
    </inkml:context>
    <inkml:brush xml:id="br0">
      <inkml:brushProperty name="width" value="0.05" units="cm"/>
      <inkml:brushProperty name="height" value="0.05" units="cm"/>
    </inkml:brush>
  </inkml:definitions>
  <inkml:trace contextRef="#ctx0" brushRef="#br0">1 48 5504,'4'-12'2112,"0"6"-1664,13 0-256,-10 3-160,8-1-800,2-1-224,8 1-1056,4-3-416</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9-17T16:03:25.640"/>
    </inkml:context>
    <inkml:brush xml:id="br0">
      <inkml:brushProperty name="width" value="0.05" units="cm"/>
      <inkml:brushProperty name="height" value="0.05" units="cm"/>
    </inkml:brush>
  </inkml:definitions>
  <inkml:trace contextRef="#ctx0" brushRef="#br0">18 14 9216,'-13'-14'3424,"9"14"-2656,4 4-384,0-4-256,6 0-416,2 3 32,3-1-288,-1 3-64,1-5 320,-1 0-992,5-5-384,3 3-1248</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9-17T16:07:15.402"/>
    </inkml:context>
    <inkml:brush xml:id="br0">
      <inkml:brushProperty name="width" value="0.05" units="cm"/>
      <inkml:brushProperty name="height" value="0.05" units="cm"/>
    </inkml:brush>
  </inkml:definitions>
  <inkml:trace contextRef="#ctx0" brushRef="#br0">25 17 10752,'-21'-12'4032,"17"8"-3136,4 8-320,0-4-321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dirty="0">
                <a:solidFill>
                  <a:schemeClr val="dk1"/>
                </a:solidFill>
              </a:rPr>
              <a:t>Talk Title Card Slide. Add in your name and social media handle into the space in the bottom right corner.</a:t>
            </a:r>
            <a:br>
              <a:rPr lang="en" dirty="0">
                <a:solidFill>
                  <a:schemeClr val="dk1"/>
                </a:solidFill>
              </a:rPr>
            </a:br>
            <a:r>
              <a:rPr lang="en" b="1" dirty="0">
                <a:solidFill>
                  <a:schemeClr val="dk1"/>
                </a:solidFill>
              </a:rPr>
              <a:t>Copy over this slide into your own presentation!</a:t>
            </a: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de19963df9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de19963df9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Content Slide. Add in your name and social media handle into the space in the bottom right corner.</a:t>
            </a:r>
            <a:endParaRPr>
              <a:solidFill>
                <a:schemeClr val="dk1"/>
              </a:solidFill>
            </a:endParaRPr>
          </a:p>
          <a:p>
            <a:pPr marL="0" lvl="0" indent="0" algn="l" rtl="0">
              <a:spcBef>
                <a:spcPts val="0"/>
              </a:spcBef>
              <a:spcAft>
                <a:spcPts val="0"/>
              </a:spcAft>
              <a:buClr>
                <a:schemeClr val="dk1"/>
              </a:buClr>
              <a:buSzPts val="1100"/>
              <a:buFont typeface="Arial"/>
              <a:buNone/>
            </a:pPr>
            <a:r>
              <a:rPr lang="en" b="1">
                <a:solidFill>
                  <a:schemeClr val="dk1"/>
                </a:solidFill>
              </a:rPr>
              <a:t>Copy over this slide into your own presentation!</a:t>
            </a:r>
            <a:endParaRPr/>
          </a:p>
        </p:txBody>
      </p:sp>
    </p:spTree>
    <p:extLst>
      <p:ext uri="{BB962C8B-B14F-4D97-AF65-F5344CB8AC3E}">
        <p14:creationId xmlns:p14="http://schemas.microsoft.com/office/powerpoint/2010/main" val="42382369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Journey – https://</a:t>
            </a:r>
            <a:r>
              <a:rPr lang="en-US" dirty="0" err="1"/>
              <a:t>thatgamecompany.com</a:t>
            </a:r>
            <a:r>
              <a:rPr lang="en-US" dirty="0"/>
              <a:t>/journey/</a:t>
            </a:r>
          </a:p>
        </p:txBody>
      </p:sp>
      <p:sp>
        <p:nvSpPr>
          <p:cNvPr id="4" name="Slide Number Placeholder 3"/>
          <p:cNvSpPr>
            <a:spLocks noGrp="1"/>
          </p:cNvSpPr>
          <p:nvPr>
            <p:ph type="sldNum" sz="quarter" idx="5"/>
          </p:nvPr>
        </p:nvSpPr>
        <p:spPr/>
        <p:txBody>
          <a:bodyPr/>
          <a:lstStyle/>
          <a:p>
            <a:fld id="{2A8C442A-74B6-7B4A-94E1-A0C08F69CDF1}" type="slidenum">
              <a:rPr lang="en-US" smtClean="0"/>
              <a:t>20</a:t>
            </a:fld>
            <a:endParaRPr lang="en-US"/>
          </a:p>
        </p:txBody>
      </p:sp>
    </p:spTree>
    <p:extLst>
      <p:ext uri="{BB962C8B-B14F-4D97-AF65-F5344CB8AC3E}">
        <p14:creationId xmlns:p14="http://schemas.microsoft.com/office/powerpoint/2010/main" val="36626853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Walden: A Game by Tracy Fullerton and company</a:t>
            </a:r>
          </a:p>
        </p:txBody>
      </p:sp>
    </p:spTree>
    <p:extLst>
      <p:ext uri="{BB962C8B-B14F-4D97-AF65-F5344CB8AC3E}">
        <p14:creationId xmlns:p14="http://schemas.microsoft.com/office/powerpoint/2010/main" val="23352588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Spiritfarer</a:t>
            </a:r>
            <a:r>
              <a:rPr lang="en-US" dirty="0"/>
              <a:t> by Thunder Lotus Games: https://</a:t>
            </a:r>
            <a:r>
              <a:rPr lang="en-US" dirty="0" err="1"/>
              <a:t>thunderlotusgames.com</a:t>
            </a:r>
            <a:r>
              <a:rPr lang="en-US" dirty="0"/>
              <a:t>/</a:t>
            </a:r>
            <a:r>
              <a:rPr lang="en-US" dirty="0" err="1"/>
              <a:t>spiritfarer</a:t>
            </a:r>
            <a:r>
              <a:rPr lang="en-US" dirty="0"/>
              <a:t>/</a:t>
            </a:r>
          </a:p>
        </p:txBody>
      </p:sp>
    </p:spTree>
    <p:extLst>
      <p:ext uri="{BB962C8B-B14F-4D97-AF65-F5344CB8AC3E}">
        <p14:creationId xmlns:p14="http://schemas.microsoft.com/office/powerpoint/2010/main" val="3275670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https://</a:t>
            </a:r>
            <a:r>
              <a:rPr lang="en-US" dirty="0" err="1"/>
              <a:t>andrewphelps.itch.io</a:t>
            </a:r>
            <a:r>
              <a:rPr lang="en-US" dirty="0"/>
              <a:t>/the-</a:t>
            </a:r>
            <a:r>
              <a:rPr lang="en-US" dirty="0" err="1"/>
              <a:t>witchs</a:t>
            </a:r>
            <a:r>
              <a:rPr lang="en-US" dirty="0"/>
              <a:t>-way</a:t>
            </a:r>
          </a:p>
        </p:txBody>
      </p:sp>
    </p:spTree>
    <p:extLst>
      <p:ext uri="{BB962C8B-B14F-4D97-AF65-F5344CB8AC3E}">
        <p14:creationId xmlns:p14="http://schemas.microsoft.com/office/powerpoint/2010/main" val="7258366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150A4E-9BF1-4BAD-84B0-B89A8DE868A6}" type="slidenum">
              <a:rPr lang="en-US" smtClean="0"/>
              <a:t>26</a:t>
            </a:fld>
            <a:endParaRPr lang="en-US"/>
          </a:p>
        </p:txBody>
      </p:sp>
    </p:spTree>
    <p:extLst>
      <p:ext uri="{BB962C8B-B14F-4D97-AF65-F5344CB8AC3E}">
        <p14:creationId xmlns:p14="http://schemas.microsoft.com/office/powerpoint/2010/main" val="22117054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8C442A-74B6-7B4A-94E1-A0C08F69CDF1}" type="slidenum">
              <a:rPr lang="en-US" smtClean="0"/>
              <a:t>5</a:t>
            </a:fld>
            <a:endParaRPr lang="en-US"/>
          </a:p>
        </p:txBody>
      </p:sp>
    </p:spTree>
    <p:extLst>
      <p:ext uri="{BB962C8B-B14F-4D97-AF65-F5344CB8AC3E}">
        <p14:creationId xmlns:p14="http://schemas.microsoft.com/office/powerpoint/2010/main" val="4638209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de19963df9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de19963df9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Content Slide. Add in your name and social media handle into the space in the bottom right corner.</a:t>
            </a:r>
            <a:endParaRPr>
              <a:solidFill>
                <a:schemeClr val="dk1"/>
              </a:solidFill>
            </a:endParaRPr>
          </a:p>
          <a:p>
            <a:pPr marL="0" lvl="0" indent="0" algn="l" rtl="0">
              <a:spcBef>
                <a:spcPts val="0"/>
              </a:spcBef>
              <a:spcAft>
                <a:spcPts val="0"/>
              </a:spcAft>
              <a:buClr>
                <a:schemeClr val="dk1"/>
              </a:buClr>
              <a:buSzPts val="1100"/>
              <a:buFont typeface="Arial"/>
              <a:buNone/>
            </a:pPr>
            <a:r>
              <a:rPr lang="en" b="1">
                <a:solidFill>
                  <a:schemeClr val="dk1"/>
                </a:solidFill>
              </a:rPr>
              <a:t>Copy over this slide into your own presentation!</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de19963df9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de19963df9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Content Slide. Add in your name and social media handle into the space in the bottom right corner.</a:t>
            </a:r>
            <a:endParaRPr>
              <a:solidFill>
                <a:schemeClr val="dk1"/>
              </a:solidFill>
            </a:endParaRPr>
          </a:p>
          <a:p>
            <a:pPr marL="0" lvl="0" indent="0" algn="l" rtl="0">
              <a:spcBef>
                <a:spcPts val="0"/>
              </a:spcBef>
              <a:spcAft>
                <a:spcPts val="0"/>
              </a:spcAft>
              <a:buClr>
                <a:schemeClr val="dk1"/>
              </a:buClr>
              <a:buSzPts val="1100"/>
              <a:buFont typeface="Arial"/>
              <a:buNone/>
            </a:pPr>
            <a:r>
              <a:rPr lang="en" b="1">
                <a:solidFill>
                  <a:schemeClr val="dk1"/>
                </a:solidFill>
              </a:rPr>
              <a:t>Copy over this slide into your own presentation!</a:t>
            </a:r>
            <a:endParaRPr/>
          </a:p>
        </p:txBody>
      </p:sp>
    </p:spTree>
    <p:extLst>
      <p:ext uri="{BB962C8B-B14F-4D97-AF65-F5344CB8AC3E}">
        <p14:creationId xmlns:p14="http://schemas.microsoft.com/office/powerpoint/2010/main" val="16393819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Beyond measurable change…</a:t>
            </a:r>
          </a:p>
        </p:txBody>
      </p:sp>
      <p:sp>
        <p:nvSpPr>
          <p:cNvPr id="4" name="Slide Number Placeholder 3"/>
          <p:cNvSpPr>
            <a:spLocks noGrp="1"/>
          </p:cNvSpPr>
          <p:nvPr>
            <p:ph type="sldNum" sz="quarter" idx="5"/>
          </p:nvPr>
        </p:nvSpPr>
        <p:spPr/>
        <p:txBody>
          <a:bodyPr/>
          <a:lstStyle/>
          <a:p>
            <a:fld id="{2A8C442A-74B6-7B4A-94E1-A0C08F69CDF1}" type="slidenum">
              <a:rPr lang="en-US" smtClean="0"/>
              <a:t>9</a:t>
            </a:fld>
            <a:endParaRPr lang="en-US"/>
          </a:p>
        </p:txBody>
      </p:sp>
    </p:spTree>
    <p:extLst>
      <p:ext uri="{BB962C8B-B14F-4D97-AF65-F5344CB8AC3E}">
        <p14:creationId xmlns:p14="http://schemas.microsoft.com/office/powerpoint/2010/main" val="9478306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de19963df9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de19963df9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Content Slide. Add in your name and social media handle into the space in the bottom right corner.</a:t>
            </a:r>
            <a:endParaRPr>
              <a:solidFill>
                <a:schemeClr val="dk1"/>
              </a:solidFill>
            </a:endParaRPr>
          </a:p>
          <a:p>
            <a:pPr marL="0" lvl="0" indent="0" algn="l" rtl="0">
              <a:spcBef>
                <a:spcPts val="0"/>
              </a:spcBef>
              <a:spcAft>
                <a:spcPts val="0"/>
              </a:spcAft>
              <a:buClr>
                <a:schemeClr val="dk1"/>
              </a:buClr>
              <a:buSzPts val="1100"/>
              <a:buFont typeface="Arial"/>
              <a:buNone/>
            </a:pPr>
            <a:r>
              <a:rPr lang="en" b="1">
                <a:solidFill>
                  <a:schemeClr val="dk1"/>
                </a:solidFill>
              </a:rPr>
              <a:t>Copy over this slide into your own presentation!</a:t>
            </a:r>
            <a:endParaRPr/>
          </a:p>
        </p:txBody>
      </p:sp>
    </p:spTree>
    <p:extLst>
      <p:ext uri="{BB962C8B-B14F-4D97-AF65-F5344CB8AC3E}">
        <p14:creationId xmlns:p14="http://schemas.microsoft.com/office/powerpoint/2010/main" val="24149004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de19963df9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de19963df9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Content Slide. Add in your name and social media handle into the space in the bottom right corner.</a:t>
            </a:r>
            <a:endParaRPr>
              <a:solidFill>
                <a:schemeClr val="dk1"/>
              </a:solidFill>
            </a:endParaRPr>
          </a:p>
          <a:p>
            <a:pPr marL="0" lvl="0" indent="0" algn="l" rtl="0">
              <a:spcBef>
                <a:spcPts val="0"/>
              </a:spcBef>
              <a:spcAft>
                <a:spcPts val="0"/>
              </a:spcAft>
              <a:buClr>
                <a:schemeClr val="dk1"/>
              </a:buClr>
              <a:buSzPts val="1100"/>
              <a:buFont typeface="Arial"/>
              <a:buNone/>
            </a:pPr>
            <a:r>
              <a:rPr lang="en" b="1">
                <a:solidFill>
                  <a:schemeClr val="dk1"/>
                </a:solidFill>
              </a:rPr>
              <a:t>Copy over this slide into your own presentation!</a:t>
            </a:r>
            <a:endParaRPr/>
          </a:p>
        </p:txBody>
      </p:sp>
    </p:spTree>
    <p:extLst>
      <p:ext uri="{BB962C8B-B14F-4D97-AF65-F5344CB8AC3E}">
        <p14:creationId xmlns:p14="http://schemas.microsoft.com/office/powerpoint/2010/main" val="10679150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key figures of existential psych. turned to myth to deal with the baffling question of meaninglessness. Rollo May: “The Cry for Myth”. When science fails, we turn to art. </a:t>
            </a:r>
          </a:p>
        </p:txBody>
      </p:sp>
      <p:sp>
        <p:nvSpPr>
          <p:cNvPr id="4" name="Slide Number Placeholder 3"/>
          <p:cNvSpPr>
            <a:spLocks noGrp="1"/>
          </p:cNvSpPr>
          <p:nvPr>
            <p:ph type="sldNum" sz="quarter" idx="5"/>
          </p:nvPr>
        </p:nvSpPr>
        <p:spPr/>
        <p:txBody>
          <a:bodyPr/>
          <a:lstStyle/>
          <a:p>
            <a:fld id="{2A8C442A-74B6-7B4A-94E1-A0C08F69CDF1}" type="slidenum">
              <a:rPr lang="en-US" smtClean="0"/>
              <a:t>12</a:t>
            </a:fld>
            <a:endParaRPr lang="en-US"/>
          </a:p>
        </p:txBody>
      </p:sp>
    </p:spTree>
    <p:extLst>
      <p:ext uri="{BB962C8B-B14F-4D97-AF65-F5344CB8AC3E}">
        <p14:creationId xmlns:p14="http://schemas.microsoft.com/office/powerpoint/2010/main" val="5550954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de19963df9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de19963df9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Content Slide. Add in your name and social media handle into the space in the bottom right corner.</a:t>
            </a:r>
            <a:endParaRPr>
              <a:solidFill>
                <a:schemeClr val="dk1"/>
              </a:solidFill>
            </a:endParaRPr>
          </a:p>
          <a:p>
            <a:pPr marL="0" lvl="0" indent="0" algn="l" rtl="0">
              <a:spcBef>
                <a:spcPts val="0"/>
              </a:spcBef>
              <a:spcAft>
                <a:spcPts val="0"/>
              </a:spcAft>
              <a:buClr>
                <a:schemeClr val="dk1"/>
              </a:buClr>
              <a:buSzPts val="1100"/>
              <a:buFont typeface="Arial"/>
              <a:buNone/>
            </a:pPr>
            <a:r>
              <a:rPr lang="en" b="1">
                <a:solidFill>
                  <a:schemeClr val="dk1"/>
                </a:solidFill>
              </a:rPr>
              <a:t>Copy over this slide into your own presentation!</a:t>
            </a:r>
            <a:endParaRPr/>
          </a:p>
        </p:txBody>
      </p:sp>
    </p:spTree>
    <p:extLst>
      <p:ext uri="{BB962C8B-B14F-4D97-AF65-F5344CB8AC3E}">
        <p14:creationId xmlns:p14="http://schemas.microsoft.com/office/powerpoint/2010/main" val="18957003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891394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Type a quote here.”"/>
          <p:cNvSpPr txBox="1">
            <a:spLocks noGrp="1"/>
          </p:cNvSpPr>
          <p:nvPr>
            <p:ph type="body" sz="quarter" idx="21"/>
          </p:nvPr>
        </p:nvSpPr>
        <p:spPr>
          <a:xfrm>
            <a:off x="892969" y="2250282"/>
            <a:ext cx="7358063" cy="503184"/>
          </a:xfrm>
          <a:prstGeom prst="rect">
            <a:avLst/>
          </a:prstGeom>
        </p:spPr>
        <p:txBody>
          <a:bodyPr>
            <a:spAutoFit/>
          </a:bodyPr>
          <a:lstStyle>
            <a:lvl1pPr marL="0" indent="0" algn="ctr">
              <a:spcBef>
                <a:spcPts val="0"/>
              </a:spcBef>
              <a:buSzTx/>
              <a:buNone/>
            </a:lvl1pPr>
          </a:lstStyle>
          <a:p>
            <a:r>
              <a:t>“Type a quote here.”</a:t>
            </a:r>
          </a:p>
        </p:txBody>
      </p:sp>
      <p:sp>
        <p:nvSpPr>
          <p:cNvPr id="94" name="–Johnny Appleseed"/>
          <p:cNvSpPr txBox="1">
            <a:spLocks noGrp="1"/>
          </p:cNvSpPr>
          <p:nvPr>
            <p:ph type="body" sz="quarter" idx="22"/>
          </p:nvPr>
        </p:nvSpPr>
        <p:spPr>
          <a:xfrm>
            <a:off x="892969" y="3355330"/>
            <a:ext cx="7358063" cy="446054"/>
          </a:xfrm>
          <a:prstGeom prst="rect">
            <a:avLst/>
          </a:prstGeom>
        </p:spPr>
        <p:txBody>
          <a:bodyPr anchor="t">
            <a:spAutoFit/>
          </a:bodyPr>
          <a:lstStyle>
            <a:lvl1pPr marL="0" indent="0" algn="ctr">
              <a:spcBef>
                <a:spcPts val="0"/>
              </a:spcBef>
              <a:buSzTx/>
              <a:buNone/>
              <a:defRPr sz="1477"/>
            </a:lvl1pPr>
          </a:lstStyle>
          <a:p>
            <a:r>
              <a:t>–Johnny Appleseed</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70921569"/>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21"/>
          </p:nvPr>
        </p:nvSpPr>
        <p:spPr>
          <a:xfrm>
            <a:off x="-250031" y="1"/>
            <a:ext cx="10393823" cy="5471666"/>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66870517"/>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a:blip r:embed="rId15">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5" name="Google Shape;12;p2">
            <a:extLst>
              <a:ext uri="{FF2B5EF4-FFF2-40B4-BE49-F238E27FC236}">
                <a16:creationId xmlns:a16="http://schemas.microsoft.com/office/drawing/2014/main" id="{C8471BB7-4D20-7840-B436-95F04465BCE1}"/>
              </a:ext>
            </a:extLst>
          </p:cNvPr>
          <p:cNvSpPr txBox="1">
            <a:spLocks noGrp="1"/>
          </p:cNvSpPr>
          <p:nvPr>
            <p:ph type="sldNum" idx="4"/>
          </p:nvPr>
        </p:nvSpPr>
        <p:spPr>
          <a:xfrm>
            <a:off x="6096000" y="4663217"/>
            <a:ext cx="2925158" cy="393600"/>
          </a:xfrm>
          <a:prstGeom prst="rect">
            <a:avLst/>
          </a:prstGeom>
        </p:spPr>
        <p:txBody>
          <a:bodyPr spcFirstLastPara="1" wrap="square" lIns="91425" tIns="91425" rIns="91425" bIns="91425" anchor="ctr" anchorCtr="0">
            <a:normAutofit/>
          </a:bodyPr>
          <a:lstStyle>
            <a:lvl1pPr lvl="0">
              <a:buNone/>
              <a:defRPr>
                <a:solidFill>
                  <a:schemeClr val="bg1"/>
                </a:solidFill>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r>
              <a:rPr lang="en-US" dirty="0"/>
              <a:t>@</a:t>
            </a:r>
            <a:r>
              <a:rPr lang="en-US" dirty="0" err="1"/>
              <a:t>andymphelps</a:t>
            </a:r>
            <a:endParaRPr lang="en-US" dirty="0"/>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60" r:id="rId11"/>
    <p:sldLayoutId id="2147483662" r:id="rId12"/>
    <p:sldLayoutId id="2147483663"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1.xml"/><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8" Type="http://schemas.openxmlformats.org/officeDocument/2006/relationships/customXml" Target="../ink/ink3.xml"/><Relationship Id="rId3" Type="http://schemas.openxmlformats.org/officeDocument/2006/relationships/image" Target="../media/image38.jpeg"/><Relationship Id="rId7"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11.xml"/><Relationship Id="rId6" Type="http://schemas.openxmlformats.org/officeDocument/2006/relationships/customXml" Target="../ink/ink2.xml"/><Relationship Id="rId5" Type="http://schemas.openxmlformats.org/officeDocument/2006/relationships/image" Target="../media/image39.png"/><Relationship Id="rId4" Type="http://schemas.openxmlformats.org/officeDocument/2006/relationships/customXml" Target="../ink/ink1.xml"/><Relationship Id="rId9" Type="http://schemas.openxmlformats.org/officeDocument/2006/relationships/image" Target="../media/image41.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jpe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1.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352650" y="4596700"/>
            <a:ext cx="1601500" cy="314025"/>
          </a:xfrm>
          <a:prstGeom prst="rect">
            <a:avLst/>
          </a:prstGeom>
          <a:noFill/>
          <a:ln>
            <a:noFill/>
          </a:ln>
        </p:spPr>
      </p:pic>
      <p:sp>
        <p:nvSpPr>
          <p:cNvPr id="55" name="Google Shape;55;p13"/>
          <p:cNvSpPr txBox="1"/>
          <p:nvPr/>
        </p:nvSpPr>
        <p:spPr>
          <a:xfrm>
            <a:off x="6490713" y="4318874"/>
            <a:ext cx="2503200" cy="3693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200" b="1">
                <a:solidFill>
                  <a:schemeClr val="lt1"/>
                </a:solidFill>
                <a:latin typeface="Nunito Sans"/>
                <a:ea typeface="Nunito Sans"/>
                <a:cs typeface="Nunito Sans"/>
                <a:sym typeface="Nunito Sans"/>
              </a:rPr>
              <a:t>4 AUGUST - 6 AUGUST</a:t>
            </a:r>
            <a:endParaRPr sz="1200" b="1">
              <a:solidFill>
                <a:schemeClr val="lt1"/>
              </a:solidFill>
              <a:latin typeface="Nunito Sans"/>
              <a:ea typeface="Nunito Sans"/>
              <a:cs typeface="Nunito Sans"/>
              <a:sym typeface="Nunito Sans"/>
            </a:endParaRPr>
          </a:p>
        </p:txBody>
      </p:sp>
      <p:sp>
        <p:nvSpPr>
          <p:cNvPr id="56" name="Google Shape;56;p13"/>
          <p:cNvSpPr txBox="1"/>
          <p:nvPr/>
        </p:nvSpPr>
        <p:spPr>
          <a:xfrm>
            <a:off x="6490713" y="4688175"/>
            <a:ext cx="2503200" cy="3693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200" dirty="0">
                <a:solidFill>
                  <a:schemeClr val="lt1"/>
                </a:solidFill>
                <a:latin typeface="Nunito Sans"/>
                <a:ea typeface="Nunito Sans"/>
                <a:cs typeface="Nunito Sans"/>
                <a:sym typeface="Nunito Sans"/>
              </a:rPr>
              <a:t> </a:t>
            </a:r>
            <a:endParaRPr sz="1200" dirty="0">
              <a:solidFill>
                <a:schemeClr val="lt1"/>
              </a:solidFill>
              <a:latin typeface="Nunito Sans"/>
              <a:ea typeface="Nunito Sans"/>
              <a:cs typeface="Nunito Sans"/>
              <a:sym typeface="Nunito Sans"/>
            </a:endParaRPr>
          </a:p>
        </p:txBody>
      </p:sp>
      <p:sp>
        <p:nvSpPr>
          <p:cNvPr id="57" name="Google Shape;57;p13"/>
          <p:cNvSpPr txBox="1"/>
          <p:nvPr/>
        </p:nvSpPr>
        <p:spPr>
          <a:xfrm>
            <a:off x="3997274" y="735771"/>
            <a:ext cx="4669637" cy="1723518"/>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5000" b="1" dirty="0">
                <a:solidFill>
                  <a:srgbClr val="FFFFFF"/>
                </a:solidFill>
                <a:latin typeface="Nunito Sans"/>
                <a:ea typeface="Nunito Sans"/>
                <a:cs typeface="Nunito Sans"/>
                <a:sym typeface="Nunito Sans"/>
              </a:rPr>
              <a:t>EXISTENTIAL GAME DESIGN</a:t>
            </a:r>
            <a:endParaRPr sz="5000" b="1" dirty="0">
              <a:solidFill>
                <a:srgbClr val="FFFFFF"/>
              </a:solidFill>
              <a:latin typeface="Nunito Sans"/>
              <a:ea typeface="Nunito Sans"/>
              <a:cs typeface="Nunito Sans"/>
              <a:sym typeface="Nunito Sans"/>
            </a:endParaRPr>
          </a:p>
        </p:txBody>
      </p:sp>
      <p:sp>
        <p:nvSpPr>
          <p:cNvPr id="58" name="Google Shape;58;p13"/>
          <p:cNvSpPr txBox="1"/>
          <p:nvPr/>
        </p:nvSpPr>
        <p:spPr>
          <a:xfrm>
            <a:off x="3997274" y="2254671"/>
            <a:ext cx="4581943" cy="830966"/>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100" dirty="0">
                <a:solidFill>
                  <a:srgbClr val="FFFFFF"/>
                </a:solidFill>
                <a:latin typeface="Lato Light"/>
                <a:ea typeface="Lato Light"/>
                <a:cs typeface="Lato Light"/>
                <a:sym typeface="Lato Light"/>
              </a:rPr>
              <a:t>Towards a Theory of Transformative, Existential Game Design</a:t>
            </a:r>
            <a:endParaRPr sz="2100" dirty="0">
              <a:solidFill>
                <a:srgbClr val="FFFFFF"/>
              </a:solidFill>
              <a:latin typeface="Lato Light"/>
              <a:ea typeface="Lato Light"/>
              <a:cs typeface="Lato Light"/>
              <a:sym typeface="Lato Light"/>
            </a:endParaRPr>
          </a:p>
        </p:txBody>
      </p:sp>
      <p:sp>
        <p:nvSpPr>
          <p:cNvPr id="59" name="Google Shape;59;p13"/>
          <p:cNvSpPr txBox="1"/>
          <p:nvPr/>
        </p:nvSpPr>
        <p:spPr>
          <a:xfrm>
            <a:off x="3997275" y="3113388"/>
            <a:ext cx="4067400" cy="1354187"/>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b="1" dirty="0">
                <a:solidFill>
                  <a:srgbClr val="FFFFFF"/>
                </a:solidFill>
                <a:latin typeface="Nunito Sans"/>
                <a:ea typeface="Nunito Sans Light"/>
                <a:cs typeface="Nunito Sans Light"/>
                <a:sym typeface="Nunito Sans"/>
              </a:rPr>
              <a:t>ANDY PHELPS</a:t>
            </a:r>
            <a:r>
              <a:rPr lang="en" sz="2200" dirty="0">
                <a:solidFill>
                  <a:srgbClr val="FFFFFF"/>
                </a:solidFill>
                <a:latin typeface="Nunito Sans Light"/>
                <a:ea typeface="Nunito Sans Light"/>
                <a:cs typeface="Nunito Sans Light"/>
                <a:sym typeface="Nunito Sans Light"/>
              </a:rPr>
              <a:t> </a:t>
            </a:r>
            <a:endParaRPr sz="2200" dirty="0">
              <a:solidFill>
                <a:srgbClr val="FFFFFF"/>
              </a:solidFill>
              <a:latin typeface="Nunito Sans Light"/>
              <a:ea typeface="Nunito Sans Light"/>
              <a:cs typeface="Nunito Sans Light"/>
              <a:sym typeface="Nunito Sans Light"/>
            </a:endParaRPr>
          </a:p>
          <a:p>
            <a:pPr marL="0" lvl="0" indent="0" algn="l" rtl="0">
              <a:spcBef>
                <a:spcPts val="0"/>
              </a:spcBef>
              <a:spcAft>
                <a:spcPts val="0"/>
              </a:spcAft>
              <a:buNone/>
            </a:pPr>
            <a:r>
              <a:rPr lang="en" sz="1800" dirty="0">
                <a:solidFill>
                  <a:srgbClr val="FFFFFF"/>
                </a:solidFill>
                <a:latin typeface="Lato Light"/>
                <a:ea typeface="Lato Light"/>
                <a:cs typeface="Lato Light"/>
                <a:sym typeface="Lato Light"/>
              </a:rPr>
              <a:t>PROFESSOR, ARTIST, &amp; DESIGNER • </a:t>
            </a:r>
            <a:r>
              <a:rPr lang="en" sz="1800" i="1" dirty="0">
                <a:solidFill>
                  <a:srgbClr val="FFFFFF"/>
                </a:solidFill>
                <a:latin typeface="Lato Light"/>
                <a:ea typeface="Lato Light"/>
                <a:cs typeface="Lato Light"/>
                <a:sym typeface="Lato Light"/>
              </a:rPr>
              <a:t>UNIVERSITY of CANTERBURY</a:t>
            </a:r>
          </a:p>
          <a:p>
            <a:pPr marL="0" lvl="0" indent="0" algn="l" rtl="0">
              <a:spcBef>
                <a:spcPts val="0"/>
              </a:spcBef>
              <a:spcAft>
                <a:spcPts val="0"/>
              </a:spcAft>
              <a:buNone/>
            </a:pPr>
            <a:r>
              <a:rPr lang="en" sz="1000" dirty="0">
                <a:solidFill>
                  <a:srgbClr val="FFFFFF"/>
                </a:solidFill>
                <a:latin typeface="Lato Light"/>
                <a:ea typeface="Lato Light"/>
                <a:cs typeface="Lato Light"/>
                <a:sym typeface="Lato Light"/>
              </a:rPr>
              <a:t>(and) </a:t>
            </a:r>
            <a:r>
              <a:rPr lang="en" sz="1800" dirty="0">
                <a:solidFill>
                  <a:srgbClr val="FFFFFF"/>
                </a:solidFill>
                <a:latin typeface="Lato Light"/>
                <a:ea typeface="Lato Light"/>
                <a:cs typeface="Lato Light"/>
                <a:sym typeface="Lato Light"/>
              </a:rPr>
              <a:t>AMERICAN UNIVERSITY</a:t>
            </a:r>
          </a:p>
        </p:txBody>
      </p:sp>
      <p:cxnSp>
        <p:nvCxnSpPr>
          <p:cNvPr id="60" name="Google Shape;60;p13"/>
          <p:cNvCxnSpPr/>
          <p:nvPr/>
        </p:nvCxnSpPr>
        <p:spPr>
          <a:xfrm>
            <a:off x="3928400" y="1115600"/>
            <a:ext cx="0" cy="1314000"/>
          </a:xfrm>
          <a:prstGeom prst="straightConnector1">
            <a:avLst/>
          </a:prstGeom>
          <a:noFill/>
          <a:ln w="9525" cap="flat" cmpd="sng">
            <a:solidFill>
              <a:srgbClr val="FFFFFF"/>
            </a:solidFill>
            <a:prstDash val="solid"/>
            <a:round/>
            <a:headEnd type="none" w="med" len="med"/>
            <a:tailEnd type="none" w="med" len="med"/>
          </a:ln>
        </p:spPr>
      </p:cxnSp>
      <p:sp>
        <p:nvSpPr>
          <p:cNvPr id="9" name="Google Shape;12;p2">
            <a:extLst>
              <a:ext uri="{FF2B5EF4-FFF2-40B4-BE49-F238E27FC236}">
                <a16:creationId xmlns:a16="http://schemas.microsoft.com/office/drawing/2014/main" id="{A4525BDE-DD27-3F41-B87C-93EA82F1E55A}"/>
              </a:ext>
            </a:extLst>
          </p:cNvPr>
          <p:cNvSpPr txBox="1">
            <a:spLocks/>
          </p:cNvSpPr>
          <p:nvPr/>
        </p:nvSpPr>
        <p:spPr>
          <a:xfrm>
            <a:off x="2456954" y="4663217"/>
            <a:ext cx="6564204" cy="393600"/>
          </a:xfrm>
          <a:prstGeom prst="rect">
            <a:avLst/>
          </a:prstGeom>
        </p:spPr>
        <p:txBody>
          <a:bodyPr spcFirstLastPara="1" wrap="square" lIns="91425" tIns="91425" rIns="91425" bIns="91425" anchor="ctr" anchorCtr="0">
            <a:normAutofit lnSpcReduction="1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buNone/>
              <a:defRPr sz="1400" b="0" i="0" u="none" strike="noStrike" cap="none">
                <a:solidFill>
                  <a:schemeClr val="bg1"/>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pPr algn="r"/>
            <a:r>
              <a:rPr lang="en-US" dirty="0"/>
              <a:t> E: </a:t>
            </a:r>
            <a:r>
              <a:rPr lang="en-US" dirty="0" err="1"/>
              <a:t>andymphelps@gmail.com</a:t>
            </a:r>
            <a:r>
              <a:rPr lang="en-US" dirty="0"/>
              <a:t>    L: </a:t>
            </a:r>
            <a:r>
              <a:rPr lang="en-US" dirty="0" err="1"/>
              <a:t>linked.in</a:t>
            </a:r>
            <a:r>
              <a:rPr lang="en-US" dirty="0"/>
              <a:t>/</a:t>
            </a:r>
            <a:r>
              <a:rPr lang="en-US" dirty="0" err="1"/>
              <a:t>andymphelps</a:t>
            </a:r>
            <a:r>
              <a:rPr lang="en-US" dirty="0"/>
              <a:t>    T: @</a:t>
            </a:r>
            <a:r>
              <a:rPr lang="en-US" dirty="0" err="1"/>
              <a:t>andymphelps</a:t>
            </a:r>
            <a:endParaRPr lang="en-US" dirty="0"/>
          </a:p>
        </p:txBody>
      </p:sp>
      <p:pic>
        <p:nvPicPr>
          <p:cNvPr id="10" name="Picture 9" descr="A black rectangle with a black background&#10;&#10;Description automatically generated with low confidence">
            <a:extLst>
              <a:ext uri="{FF2B5EF4-FFF2-40B4-BE49-F238E27FC236}">
                <a16:creationId xmlns:a16="http://schemas.microsoft.com/office/drawing/2014/main" id="{6F9029C9-5780-9946-A5F7-A6DD6B7CEB9C}"/>
              </a:ext>
            </a:extLst>
          </p:cNvPr>
          <p:cNvPicPr>
            <a:picLocks noChangeAspect="1"/>
          </p:cNvPicPr>
          <p:nvPr/>
        </p:nvPicPr>
        <p:blipFill>
          <a:blip r:embed="rId4"/>
          <a:stretch>
            <a:fillRect/>
          </a:stretch>
        </p:blipFill>
        <p:spPr>
          <a:xfrm>
            <a:off x="7919751" y="3321503"/>
            <a:ext cx="976470" cy="894476"/>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1"/>
        <p:cNvGrpSpPr/>
        <p:nvPr/>
      </p:nvGrpSpPr>
      <p:grpSpPr>
        <a:xfrm>
          <a:off x="0" y="0"/>
          <a:ext cx="0" cy="0"/>
          <a:chOff x="0" y="0"/>
          <a:chExt cx="0" cy="0"/>
        </a:xfrm>
      </p:grpSpPr>
      <p:pic>
        <p:nvPicPr>
          <p:cNvPr id="82" name="Google Shape;82;p16"/>
          <p:cNvPicPr preferRelativeResize="0"/>
          <p:nvPr/>
        </p:nvPicPr>
        <p:blipFill>
          <a:blip r:embed="rId4">
            <a:alphaModFix/>
          </a:blip>
          <a:stretch>
            <a:fillRect/>
          </a:stretch>
        </p:blipFill>
        <p:spPr>
          <a:xfrm>
            <a:off x="352650" y="4596700"/>
            <a:ext cx="1601500" cy="314025"/>
          </a:xfrm>
          <a:prstGeom prst="rect">
            <a:avLst/>
          </a:prstGeom>
          <a:noFill/>
          <a:ln>
            <a:noFill/>
          </a:ln>
        </p:spPr>
      </p:pic>
      <p:sp>
        <p:nvSpPr>
          <p:cNvPr id="83" name="Google Shape;83;p16"/>
          <p:cNvSpPr txBox="1"/>
          <p:nvPr/>
        </p:nvSpPr>
        <p:spPr>
          <a:xfrm>
            <a:off x="505675" y="682300"/>
            <a:ext cx="7715974" cy="663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3500" b="1" dirty="0">
                <a:solidFill>
                  <a:srgbClr val="A741B8"/>
                </a:solidFill>
                <a:latin typeface="Nunito Sans"/>
                <a:ea typeface="Nunito Sans"/>
                <a:cs typeface="Nunito Sans"/>
                <a:sym typeface="Nunito Sans"/>
              </a:rPr>
              <a:t>EXISTENTIAL HUMANISTIC PSYCHOTHERAPY</a:t>
            </a:r>
            <a:endParaRPr sz="3500" b="1" dirty="0">
              <a:solidFill>
                <a:srgbClr val="A741B8"/>
              </a:solidFill>
              <a:latin typeface="Nunito Sans"/>
              <a:ea typeface="Nunito Sans"/>
              <a:cs typeface="Nunito Sans"/>
              <a:sym typeface="Nunito Sans"/>
            </a:endParaRPr>
          </a:p>
        </p:txBody>
      </p:sp>
      <p:sp>
        <p:nvSpPr>
          <p:cNvPr id="84" name="Google Shape;84;p16"/>
          <p:cNvSpPr txBox="1"/>
          <p:nvPr/>
        </p:nvSpPr>
        <p:spPr>
          <a:xfrm>
            <a:off x="505675" y="1697325"/>
            <a:ext cx="8285675" cy="2916153"/>
          </a:xfrm>
          <a:prstGeom prst="rect">
            <a:avLst/>
          </a:prstGeom>
          <a:noFill/>
          <a:ln>
            <a:noFill/>
          </a:ln>
        </p:spPr>
        <p:txBody>
          <a:bodyPr spcFirstLastPara="1" wrap="square" lIns="91425" tIns="91425" rIns="91425" bIns="91425" anchor="t" anchorCtr="0">
            <a:spAutoFit/>
          </a:bodyPr>
          <a:lstStyle/>
          <a:p>
            <a:pPr marL="342900" indent="-342900" defTabSz="295740">
              <a:spcBef>
                <a:spcPts val="1477"/>
              </a:spcBef>
              <a:buFont typeface="Wingdings" pitchFamily="2" charset="2"/>
              <a:buChar char="§"/>
              <a:defRPr sz="3648"/>
            </a:pPr>
            <a:r>
              <a:rPr lang="en-US" sz="2000" dirty="0"/>
              <a:t> rejects ideas of “mental illness” and focuses on creating a sense of true self, deep connection, purpose</a:t>
            </a:r>
          </a:p>
          <a:p>
            <a:pPr marL="342900" indent="-342900" defTabSz="295740">
              <a:spcBef>
                <a:spcPts val="1477"/>
              </a:spcBef>
              <a:buFont typeface="Wingdings" pitchFamily="2" charset="2"/>
              <a:buChar char="§"/>
              <a:defRPr sz="3648"/>
            </a:pPr>
            <a:r>
              <a:rPr lang="en-US" sz="2000" dirty="0"/>
              <a:t> client vs. patient</a:t>
            </a:r>
          </a:p>
          <a:p>
            <a:pPr marL="342900" indent="-342900" defTabSz="295740">
              <a:spcBef>
                <a:spcPts val="1477"/>
              </a:spcBef>
              <a:buFont typeface="Wingdings" pitchFamily="2" charset="2"/>
              <a:buChar char="§"/>
              <a:defRPr sz="3648"/>
            </a:pPr>
            <a:r>
              <a:rPr lang="en-US" sz="2000" dirty="0"/>
              <a:t> client is met where they are at, not with assumptions about who they are supposed to be</a:t>
            </a:r>
          </a:p>
          <a:p>
            <a:pPr marL="457200" lvl="0" indent="-355600" algn="l" rtl="0">
              <a:lnSpc>
                <a:spcPct val="200000"/>
              </a:lnSpc>
              <a:spcBef>
                <a:spcPts val="0"/>
              </a:spcBef>
              <a:spcAft>
                <a:spcPts val="0"/>
              </a:spcAft>
              <a:buClr>
                <a:srgbClr val="A741B8"/>
              </a:buClr>
              <a:buSzPts val="2000"/>
              <a:buFont typeface="Lato"/>
              <a:buChar char="●"/>
            </a:pPr>
            <a:endParaRPr sz="2000" dirty="0">
              <a:solidFill>
                <a:srgbClr val="A741B8"/>
              </a:solidFill>
              <a:latin typeface="Lato"/>
              <a:ea typeface="Lato"/>
              <a:cs typeface="Lato"/>
              <a:sym typeface="Lato"/>
            </a:endParaRPr>
          </a:p>
        </p:txBody>
      </p:sp>
      <p:sp>
        <p:nvSpPr>
          <p:cNvPr id="85" name="Google Shape;85;p16"/>
          <p:cNvSpPr txBox="1"/>
          <p:nvPr/>
        </p:nvSpPr>
        <p:spPr>
          <a:xfrm>
            <a:off x="6490713" y="4318874"/>
            <a:ext cx="2503200" cy="3693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200" b="1">
                <a:solidFill>
                  <a:schemeClr val="lt1"/>
                </a:solidFill>
                <a:latin typeface="Nunito Sans"/>
                <a:ea typeface="Nunito Sans"/>
                <a:cs typeface="Nunito Sans"/>
                <a:sym typeface="Nunito Sans"/>
              </a:rPr>
              <a:t>4 AUGUST - 6 AUGUST</a:t>
            </a:r>
            <a:endParaRPr sz="1200" b="1">
              <a:solidFill>
                <a:schemeClr val="lt1"/>
              </a:solidFill>
              <a:latin typeface="Nunito Sans"/>
              <a:ea typeface="Nunito Sans"/>
              <a:cs typeface="Nunito Sans"/>
              <a:sym typeface="Nunito Sans"/>
            </a:endParaRPr>
          </a:p>
        </p:txBody>
      </p:sp>
    </p:spTree>
    <p:extLst>
      <p:ext uri="{BB962C8B-B14F-4D97-AF65-F5344CB8AC3E}">
        <p14:creationId xmlns:p14="http://schemas.microsoft.com/office/powerpoint/2010/main" val="23619925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1"/>
        <p:cNvGrpSpPr/>
        <p:nvPr/>
      </p:nvGrpSpPr>
      <p:grpSpPr>
        <a:xfrm>
          <a:off x="0" y="0"/>
          <a:ext cx="0" cy="0"/>
          <a:chOff x="0" y="0"/>
          <a:chExt cx="0" cy="0"/>
        </a:xfrm>
      </p:grpSpPr>
      <p:pic>
        <p:nvPicPr>
          <p:cNvPr id="82" name="Google Shape;82;p16"/>
          <p:cNvPicPr preferRelativeResize="0"/>
          <p:nvPr/>
        </p:nvPicPr>
        <p:blipFill>
          <a:blip r:embed="rId4">
            <a:alphaModFix/>
          </a:blip>
          <a:stretch>
            <a:fillRect/>
          </a:stretch>
        </p:blipFill>
        <p:spPr>
          <a:xfrm>
            <a:off x="352650" y="4596700"/>
            <a:ext cx="1601500" cy="314025"/>
          </a:xfrm>
          <a:prstGeom prst="rect">
            <a:avLst/>
          </a:prstGeom>
          <a:noFill/>
          <a:ln>
            <a:noFill/>
          </a:ln>
        </p:spPr>
      </p:pic>
      <p:sp>
        <p:nvSpPr>
          <p:cNvPr id="83" name="Google Shape;83;p16"/>
          <p:cNvSpPr txBox="1"/>
          <p:nvPr/>
        </p:nvSpPr>
        <p:spPr>
          <a:xfrm>
            <a:off x="505675" y="682300"/>
            <a:ext cx="7715974" cy="663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3500" b="1" dirty="0">
                <a:solidFill>
                  <a:srgbClr val="A741B8"/>
                </a:solidFill>
                <a:latin typeface="Nunito Sans"/>
                <a:ea typeface="Nunito Sans"/>
                <a:cs typeface="Nunito Sans"/>
                <a:sym typeface="Nunito Sans"/>
              </a:rPr>
              <a:t>NOTES FOR GAME DESIGN</a:t>
            </a:r>
            <a:endParaRPr sz="3500" b="1" dirty="0">
              <a:solidFill>
                <a:srgbClr val="A741B8"/>
              </a:solidFill>
              <a:latin typeface="Nunito Sans"/>
              <a:ea typeface="Nunito Sans"/>
              <a:cs typeface="Nunito Sans"/>
              <a:sym typeface="Nunito Sans"/>
            </a:endParaRPr>
          </a:p>
        </p:txBody>
      </p:sp>
      <p:sp>
        <p:nvSpPr>
          <p:cNvPr id="84" name="Google Shape;84;p16"/>
          <p:cNvSpPr txBox="1"/>
          <p:nvPr/>
        </p:nvSpPr>
        <p:spPr>
          <a:xfrm>
            <a:off x="505675" y="1697325"/>
            <a:ext cx="8285675" cy="2800736"/>
          </a:xfrm>
          <a:prstGeom prst="rect">
            <a:avLst/>
          </a:prstGeom>
          <a:noFill/>
          <a:ln>
            <a:noFill/>
          </a:ln>
        </p:spPr>
        <p:txBody>
          <a:bodyPr spcFirstLastPara="1" wrap="square" lIns="91425" tIns="91425" rIns="91425" bIns="91425" anchor="t" anchorCtr="0">
            <a:spAutoFit/>
          </a:bodyPr>
          <a:lstStyle/>
          <a:p>
            <a:pPr marL="342900" indent="-342900" defTabSz="246450">
              <a:spcBef>
                <a:spcPts val="1160"/>
              </a:spcBef>
              <a:buFont typeface="Wingdings" pitchFamily="2" charset="2"/>
              <a:buChar char="§"/>
              <a:defRPr sz="2400"/>
            </a:pPr>
            <a:r>
              <a:rPr lang="en-US" sz="2000" dirty="0"/>
              <a:t>transformational design approach that doesn’t try to change player</a:t>
            </a:r>
          </a:p>
          <a:p>
            <a:pPr marL="342900" indent="-342900" defTabSz="246450">
              <a:spcBef>
                <a:spcPts val="1160"/>
              </a:spcBef>
              <a:buFont typeface="Wingdings" pitchFamily="2" charset="2"/>
              <a:buChar char="§"/>
              <a:defRPr sz="2400"/>
            </a:pPr>
            <a:r>
              <a:rPr lang="en-US" sz="2000" dirty="0"/>
              <a:t> player is not assumed to need fixing</a:t>
            </a:r>
          </a:p>
          <a:p>
            <a:pPr marL="342900" indent="-342900" defTabSz="246450">
              <a:spcBef>
                <a:spcPts val="1160"/>
              </a:spcBef>
              <a:buFont typeface="Wingdings" pitchFamily="2" charset="2"/>
              <a:buChar char="§"/>
              <a:defRPr sz="2400"/>
            </a:pPr>
            <a:r>
              <a:rPr lang="en-US" sz="2000" dirty="0"/>
              <a:t> game aims to provide possibility space to explore and contemplate the game’s existential themes and see what resonates with players out of their own accord</a:t>
            </a:r>
          </a:p>
          <a:p>
            <a:pPr marL="457200" lvl="0" indent="-355600" algn="l" rtl="0">
              <a:lnSpc>
                <a:spcPct val="200000"/>
              </a:lnSpc>
              <a:spcBef>
                <a:spcPts val="0"/>
              </a:spcBef>
              <a:spcAft>
                <a:spcPts val="0"/>
              </a:spcAft>
              <a:buClr>
                <a:srgbClr val="A741B8"/>
              </a:buClr>
              <a:buSzPts val="2000"/>
              <a:buFont typeface="Lato"/>
              <a:buChar char="●"/>
            </a:pPr>
            <a:endParaRPr sz="2000" dirty="0">
              <a:solidFill>
                <a:srgbClr val="A741B8"/>
              </a:solidFill>
              <a:latin typeface="Lato"/>
              <a:ea typeface="Lato"/>
              <a:cs typeface="Lato"/>
              <a:sym typeface="Lato"/>
            </a:endParaRPr>
          </a:p>
        </p:txBody>
      </p:sp>
      <p:sp>
        <p:nvSpPr>
          <p:cNvPr id="85" name="Google Shape;85;p16"/>
          <p:cNvSpPr txBox="1"/>
          <p:nvPr/>
        </p:nvSpPr>
        <p:spPr>
          <a:xfrm>
            <a:off x="6490713" y="4318874"/>
            <a:ext cx="2503200" cy="3693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200" b="1">
                <a:solidFill>
                  <a:schemeClr val="lt1"/>
                </a:solidFill>
                <a:latin typeface="Nunito Sans"/>
                <a:ea typeface="Nunito Sans"/>
                <a:cs typeface="Nunito Sans"/>
                <a:sym typeface="Nunito Sans"/>
              </a:rPr>
              <a:t>4 AUGUST - 6 AUGUST</a:t>
            </a:r>
            <a:endParaRPr sz="1200" b="1">
              <a:solidFill>
                <a:schemeClr val="lt1"/>
              </a:solidFill>
              <a:latin typeface="Nunito Sans"/>
              <a:ea typeface="Nunito Sans"/>
              <a:cs typeface="Nunito Sans"/>
              <a:sym typeface="Nunito Sans"/>
            </a:endParaRPr>
          </a:p>
        </p:txBody>
      </p:sp>
    </p:spTree>
    <p:extLst>
      <p:ext uri="{BB962C8B-B14F-4D97-AF65-F5344CB8AC3E}">
        <p14:creationId xmlns:p14="http://schemas.microsoft.com/office/powerpoint/2010/main" val="7891245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 name="25526356158_1f950e00fc_b.jpg" descr="25526356158_1f950e00fc_b.jpg"/>
          <p:cNvPicPr>
            <a:picLocks noGrp="1"/>
          </p:cNvPicPr>
          <p:nvPr>
            <p:ph type="pic" idx="21"/>
          </p:nvPr>
        </p:nvPicPr>
        <p:blipFill rotWithShape="1">
          <a:blip r:embed="rId3" cstate="hqprint">
            <a:extLst>
              <a:ext uri="{28A0092B-C50C-407E-A947-70E740481C1C}">
                <a14:useLocalDpi xmlns:a14="http://schemas.microsoft.com/office/drawing/2010/main"/>
              </a:ext>
            </a:extLst>
          </a:blip>
          <a:srcRect/>
          <a:stretch/>
        </p:blipFill>
        <p:spPr>
          <a:xfrm>
            <a:off x="1" y="0"/>
            <a:ext cx="5469038" cy="5143500"/>
          </a:xfrm>
          <a:prstGeom prst="rect">
            <a:avLst/>
          </a:prstGeom>
        </p:spPr>
      </p:pic>
      <p:sp>
        <p:nvSpPr>
          <p:cNvPr id="234" name="Enter the Unknown Forest…"/>
          <p:cNvSpPr txBox="1"/>
          <p:nvPr/>
        </p:nvSpPr>
        <p:spPr>
          <a:xfrm>
            <a:off x="5878505" y="1733592"/>
            <a:ext cx="2817408" cy="31010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6789" tIns="26789" rIns="26789" bIns="26789" anchor="ctr">
            <a:spAutoFit/>
          </a:bodyPr>
          <a:lstStyle/>
          <a:p>
            <a:pPr>
              <a:defRPr>
                <a:solidFill>
                  <a:srgbClr val="FFFFFF"/>
                </a:solidFill>
              </a:defRPr>
            </a:pPr>
            <a:r>
              <a:rPr sz="1800" b="1" dirty="0"/>
              <a:t>Enter the Unknown Forest</a:t>
            </a:r>
          </a:p>
          <a:p>
            <a:pPr>
              <a:defRPr>
                <a:solidFill>
                  <a:srgbClr val="FFFFFF"/>
                </a:solidFill>
              </a:defRPr>
            </a:pPr>
            <a:endParaRPr sz="1800" b="1" dirty="0"/>
          </a:p>
          <a:p>
            <a:pPr>
              <a:defRPr>
                <a:solidFill>
                  <a:srgbClr val="FFFFFF"/>
                </a:solidFill>
              </a:defRPr>
            </a:pPr>
            <a:r>
              <a:rPr sz="1800" b="1" dirty="0"/>
              <a:t>“A myth is a way of making sense in a senseless world.</a:t>
            </a:r>
          </a:p>
          <a:p>
            <a:pPr>
              <a:defRPr>
                <a:solidFill>
                  <a:srgbClr val="FFFFFF"/>
                </a:solidFill>
              </a:defRPr>
            </a:pPr>
            <a:r>
              <a:rPr sz="1800" b="1" dirty="0"/>
              <a:t>Myths are narrative patterns that give significance to our existence.” (Rollo May, 1991)</a:t>
            </a:r>
          </a:p>
        </p:txBody>
      </p:sp>
      <p:sp>
        <p:nvSpPr>
          <p:cNvPr id="2" name="Rectangle 1">
            <a:extLst>
              <a:ext uri="{FF2B5EF4-FFF2-40B4-BE49-F238E27FC236}">
                <a16:creationId xmlns:a16="http://schemas.microsoft.com/office/drawing/2014/main" id="{3D3FCC81-EEA5-C549-93E7-A62953EC1919}"/>
              </a:ext>
            </a:extLst>
          </p:cNvPr>
          <p:cNvSpPr/>
          <p:nvPr/>
        </p:nvSpPr>
        <p:spPr>
          <a:xfrm>
            <a:off x="1953229" y="0"/>
            <a:ext cx="3515810" cy="5143500"/>
          </a:xfrm>
          <a:prstGeom prst="rect">
            <a:avLst/>
          </a:prstGeom>
          <a:gradFill>
            <a:gsLst>
              <a:gs pos="100000">
                <a:schemeClr val="dk1"/>
              </a:gs>
              <a:gs pos="0">
                <a:srgbClr val="00000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582109279"/>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1"/>
        <p:cNvGrpSpPr/>
        <p:nvPr/>
      </p:nvGrpSpPr>
      <p:grpSpPr>
        <a:xfrm>
          <a:off x="0" y="0"/>
          <a:ext cx="0" cy="0"/>
          <a:chOff x="0" y="0"/>
          <a:chExt cx="0" cy="0"/>
        </a:xfrm>
      </p:grpSpPr>
      <p:pic>
        <p:nvPicPr>
          <p:cNvPr id="82" name="Google Shape;82;p16"/>
          <p:cNvPicPr preferRelativeResize="0"/>
          <p:nvPr/>
        </p:nvPicPr>
        <p:blipFill>
          <a:blip r:embed="rId4">
            <a:alphaModFix/>
          </a:blip>
          <a:stretch>
            <a:fillRect/>
          </a:stretch>
        </p:blipFill>
        <p:spPr>
          <a:xfrm>
            <a:off x="352650" y="4596700"/>
            <a:ext cx="1601500" cy="314025"/>
          </a:xfrm>
          <a:prstGeom prst="rect">
            <a:avLst/>
          </a:prstGeom>
          <a:noFill/>
          <a:ln>
            <a:noFill/>
          </a:ln>
        </p:spPr>
      </p:pic>
      <p:sp>
        <p:nvSpPr>
          <p:cNvPr id="85" name="Google Shape;85;p16"/>
          <p:cNvSpPr txBox="1"/>
          <p:nvPr/>
        </p:nvSpPr>
        <p:spPr>
          <a:xfrm>
            <a:off x="6490713" y="4318874"/>
            <a:ext cx="2503200" cy="3693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200" b="1">
                <a:solidFill>
                  <a:schemeClr val="lt1"/>
                </a:solidFill>
                <a:latin typeface="Nunito Sans"/>
                <a:ea typeface="Nunito Sans"/>
                <a:cs typeface="Nunito Sans"/>
                <a:sym typeface="Nunito Sans"/>
              </a:rPr>
              <a:t>4 AUGUST - 6 AUGUST</a:t>
            </a:r>
            <a:endParaRPr sz="1200" b="1">
              <a:solidFill>
                <a:schemeClr val="lt1"/>
              </a:solidFill>
              <a:latin typeface="Nunito Sans"/>
              <a:ea typeface="Nunito Sans"/>
              <a:cs typeface="Nunito Sans"/>
              <a:sym typeface="Nunito Sans"/>
            </a:endParaRPr>
          </a:p>
        </p:txBody>
      </p:sp>
      <p:sp>
        <p:nvSpPr>
          <p:cNvPr id="7" name="Jung: “the auditor experiences some of the sensations but is not transformed. Their imaginations are stimulated: they go home and through personal fantasies begin the process of transformation for themselves. (Bonnett, 2006, p.27)">
            <a:extLst>
              <a:ext uri="{FF2B5EF4-FFF2-40B4-BE49-F238E27FC236}">
                <a16:creationId xmlns:a16="http://schemas.microsoft.com/office/drawing/2014/main" id="{7AA83153-2643-9D40-9160-916EFA74A418}"/>
              </a:ext>
            </a:extLst>
          </p:cNvPr>
          <p:cNvSpPr txBox="1">
            <a:spLocks noGrp="1"/>
          </p:cNvSpPr>
          <p:nvPr>
            <p:ph type="body" sz="half" idx="1"/>
          </p:nvPr>
        </p:nvSpPr>
        <p:spPr>
          <a:xfrm>
            <a:off x="2615951" y="1584140"/>
            <a:ext cx="3527227" cy="2980283"/>
          </a:xfrm>
          <a:prstGeom prst="rect">
            <a:avLst/>
          </a:prstGeom>
        </p:spPr>
        <p:txBody>
          <a:bodyPr>
            <a:normAutofit fontScale="62500" lnSpcReduction="20000"/>
          </a:bodyPr>
          <a:lstStyle>
            <a:lvl1pPr marL="342518" indent="-342518" defTabSz="543305">
              <a:spcBef>
                <a:spcPts val="2600"/>
              </a:spcBef>
              <a:buBlip>
                <a:blip r:embed="rId5"/>
              </a:buBlip>
              <a:defRPr sz="2790"/>
            </a:lvl1pPr>
          </a:lstStyle>
          <a:p>
            <a:pPr marL="0" indent="0" algn="r">
              <a:buNone/>
            </a:pPr>
            <a:r>
              <a:rPr lang="en-US" dirty="0"/>
              <a:t> </a:t>
            </a:r>
            <a:r>
              <a:rPr dirty="0"/>
              <a:t>Jung: “the auditor experiences some of the sensations but is not transformed. Their imaginations are stimulated: they go home and through personal fantasies begin the process of transformation for themselves. (</a:t>
            </a:r>
            <a:r>
              <a:rPr dirty="0" err="1"/>
              <a:t>Bonnett</a:t>
            </a:r>
            <a:r>
              <a:rPr dirty="0"/>
              <a:t>, 2006)</a:t>
            </a:r>
          </a:p>
        </p:txBody>
      </p:sp>
      <p:sp>
        <p:nvSpPr>
          <p:cNvPr id="10" name="Google Shape;83;p16">
            <a:extLst>
              <a:ext uri="{FF2B5EF4-FFF2-40B4-BE49-F238E27FC236}">
                <a16:creationId xmlns:a16="http://schemas.microsoft.com/office/drawing/2014/main" id="{55D77684-82C2-054D-AEE3-624E3559A99A}"/>
              </a:ext>
            </a:extLst>
          </p:cNvPr>
          <p:cNvSpPr txBox="1"/>
          <p:nvPr/>
        </p:nvSpPr>
        <p:spPr>
          <a:xfrm>
            <a:off x="521578" y="920840"/>
            <a:ext cx="7715974" cy="663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3500" b="1" dirty="0">
                <a:solidFill>
                  <a:srgbClr val="A741B8"/>
                </a:solidFill>
                <a:latin typeface="Nunito Sans"/>
                <a:ea typeface="Nunito Sans"/>
                <a:cs typeface="Nunito Sans"/>
                <a:sym typeface="Nunito Sans"/>
              </a:rPr>
              <a:t>MYTHS WORK THROUGH RESONANCE</a:t>
            </a:r>
            <a:endParaRPr sz="3500" b="1" dirty="0">
              <a:solidFill>
                <a:srgbClr val="A741B8"/>
              </a:solidFill>
              <a:latin typeface="Nunito Sans"/>
              <a:ea typeface="Nunito Sans"/>
              <a:cs typeface="Nunito Sans"/>
              <a:sym typeface="Nunito Sans"/>
            </a:endParaRPr>
          </a:p>
        </p:txBody>
      </p:sp>
      <p:pic>
        <p:nvPicPr>
          <p:cNvPr id="11" name="4653651044_de1347a641_b.jpg" descr="4653651044_de1347a641_b.jpg">
            <a:extLst>
              <a:ext uri="{FF2B5EF4-FFF2-40B4-BE49-F238E27FC236}">
                <a16:creationId xmlns:a16="http://schemas.microsoft.com/office/drawing/2014/main" id="{DF8F9A21-869C-524F-A027-6B174E7C24AF}"/>
              </a:ext>
            </a:extLst>
          </p:cNvPr>
          <p:cNvPicPr>
            <a:picLocks/>
          </p:cNvPicPr>
          <p:nvPr/>
        </p:nvPicPr>
        <p:blipFill>
          <a:blip r:embed="rId6" cstate="screen">
            <a:extLst>
              <a:ext uri="{28A0092B-C50C-407E-A947-70E740481C1C}">
                <a14:useLocalDpi xmlns:a14="http://schemas.microsoft.com/office/drawing/2010/main"/>
              </a:ext>
            </a:extLst>
          </a:blip>
          <a:stretch>
            <a:fillRect/>
          </a:stretch>
        </p:blipFill>
        <p:spPr>
          <a:xfrm>
            <a:off x="6214109" y="711425"/>
            <a:ext cx="2698998" cy="3007073"/>
          </a:xfrm>
          <a:prstGeom prst="rect">
            <a:avLst/>
          </a:prstGeom>
        </p:spPr>
      </p:pic>
    </p:spTree>
    <p:extLst>
      <p:ext uri="{BB962C8B-B14F-4D97-AF65-F5344CB8AC3E}">
        <p14:creationId xmlns:p14="http://schemas.microsoft.com/office/powerpoint/2010/main" val="37099669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1"/>
        <p:cNvGrpSpPr/>
        <p:nvPr/>
      </p:nvGrpSpPr>
      <p:grpSpPr>
        <a:xfrm>
          <a:off x="0" y="0"/>
          <a:ext cx="0" cy="0"/>
          <a:chOff x="0" y="0"/>
          <a:chExt cx="0" cy="0"/>
        </a:xfrm>
      </p:grpSpPr>
      <p:pic>
        <p:nvPicPr>
          <p:cNvPr id="82" name="Google Shape;82;p16"/>
          <p:cNvPicPr preferRelativeResize="0"/>
          <p:nvPr/>
        </p:nvPicPr>
        <p:blipFill>
          <a:blip r:embed="rId4">
            <a:alphaModFix/>
          </a:blip>
          <a:stretch>
            <a:fillRect/>
          </a:stretch>
        </p:blipFill>
        <p:spPr>
          <a:xfrm>
            <a:off x="352650" y="4596700"/>
            <a:ext cx="1601500" cy="314025"/>
          </a:xfrm>
          <a:prstGeom prst="rect">
            <a:avLst/>
          </a:prstGeom>
          <a:noFill/>
          <a:ln>
            <a:noFill/>
          </a:ln>
        </p:spPr>
      </p:pic>
      <p:sp>
        <p:nvSpPr>
          <p:cNvPr id="85" name="Google Shape;85;p16"/>
          <p:cNvSpPr txBox="1"/>
          <p:nvPr/>
        </p:nvSpPr>
        <p:spPr>
          <a:xfrm>
            <a:off x="6490713" y="4318874"/>
            <a:ext cx="2503200" cy="3693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200" b="1">
                <a:solidFill>
                  <a:schemeClr val="lt1"/>
                </a:solidFill>
                <a:latin typeface="Nunito Sans"/>
                <a:ea typeface="Nunito Sans"/>
                <a:cs typeface="Nunito Sans"/>
                <a:sym typeface="Nunito Sans"/>
              </a:rPr>
              <a:t>4 AUGUST - 6 AUGUST</a:t>
            </a:r>
            <a:endParaRPr sz="1200" b="1">
              <a:solidFill>
                <a:schemeClr val="lt1"/>
              </a:solidFill>
              <a:latin typeface="Nunito Sans"/>
              <a:ea typeface="Nunito Sans"/>
              <a:cs typeface="Nunito Sans"/>
              <a:sym typeface="Nunito Sans"/>
            </a:endParaRPr>
          </a:p>
        </p:txBody>
      </p:sp>
      <p:sp>
        <p:nvSpPr>
          <p:cNvPr id="10" name="Google Shape;83;p16">
            <a:extLst>
              <a:ext uri="{FF2B5EF4-FFF2-40B4-BE49-F238E27FC236}">
                <a16:creationId xmlns:a16="http://schemas.microsoft.com/office/drawing/2014/main" id="{55D77684-82C2-054D-AEE3-624E3559A99A}"/>
              </a:ext>
            </a:extLst>
          </p:cNvPr>
          <p:cNvSpPr txBox="1"/>
          <p:nvPr/>
        </p:nvSpPr>
        <p:spPr>
          <a:xfrm>
            <a:off x="521578" y="692240"/>
            <a:ext cx="5752001" cy="663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3500" b="1" dirty="0">
                <a:solidFill>
                  <a:srgbClr val="A741B8"/>
                </a:solidFill>
                <a:latin typeface="Nunito Sans"/>
                <a:ea typeface="Nunito Sans"/>
                <a:cs typeface="Nunito Sans"/>
                <a:sym typeface="Nunito Sans"/>
              </a:rPr>
              <a:t>RITUAL IS ENACTED MYTH</a:t>
            </a:r>
            <a:endParaRPr sz="3500" b="1" dirty="0">
              <a:solidFill>
                <a:srgbClr val="A741B8"/>
              </a:solidFill>
              <a:latin typeface="Nunito Sans"/>
              <a:ea typeface="Nunito Sans"/>
              <a:cs typeface="Nunito Sans"/>
              <a:sym typeface="Nunito Sans"/>
            </a:endParaRPr>
          </a:p>
        </p:txBody>
      </p:sp>
      <p:sp>
        <p:nvSpPr>
          <p:cNvPr id="9" name="Text Placeholder 3">
            <a:extLst>
              <a:ext uri="{FF2B5EF4-FFF2-40B4-BE49-F238E27FC236}">
                <a16:creationId xmlns:a16="http://schemas.microsoft.com/office/drawing/2014/main" id="{A4856AE0-5513-7949-9340-37A45EBCDC78}"/>
              </a:ext>
            </a:extLst>
          </p:cNvPr>
          <p:cNvSpPr txBox="1">
            <a:spLocks/>
          </p:cNvSpPr>
          <p:nvPr/>
        </p:nvSpPr>
        <p:spPr>
          <a:xfrm>
            <a:off x="521578" y="1781093"/>
            <a:ext cx="5633663" cy="2254889"/>
          </a:xfrm>
          <a:prstGeom prst="rect">
            <a:avLst/>
          </a:prstGeom>
        </p:spPr>
        <p:txBody>
          <a:bodyPr>
            <a:normAutofit fontScale="92500" lnSpcReduction="1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800" dirty="0"/>
              <a:t>Transformative potential of symbolic action</a:t>
            </a:r>
          </a:p>
          <a:p>
            <a:endParaRPr lang="en-US" sz="1800" dirty="0"/>
          </a:p>
          <a:p>
            <a:r>
              <a:rPr lang="en-US" sz="1800" dirty="0"/>
              <a:t>Getting a handle on “inner processes” through performance of symbolic actions</a:t>
            </a:r>
          </a:p>
          <a:p>
            <a:endParaRPr lang="en-US" sz="1800" dirty="0"/>
          </a:p>
          <a:p>
            <a:pPr marL="214313" indent="-214313">
              <a:buFont typeface="Wingdings" pitchFamily="2" charset="2"/>
              <a:buChar char="à"/>
            </a:pPr>
            <a:r>
              <a:rPr lang="en-US" sz="1800" dirty="0" err="1"/>
              <a:t>Jodorowski</a:t>
            </a:r>
            <a:r>
              <a:rPr lang="en-US" sz="1800" dirty="0"/>
              <a:t>: “</a:t>
            </a:r>
            <a:r>
              <a:rPr lang="en-US" sz="1800" dirty="0" err="1"/>
              <a:t>psychomagic</a:t>
            </a:r>
            <a:r>
              <a:rPr lang="en-US" sz="1800" dirty="0"/>
              <a:t>, poetic acts”</a:t>
            </a:r>
          </a:p>
          <a:p>
            <a:endParaRPr lang="en-US" sz="1800" dirty="0"/>
          </a:p>
          <a:p>
            <a:pPr marL="214313" indent="-214313">
              <a:buFont typeface="Wingdings" pitchFamily="2" charset="2"/>
              <a:buChar char="à"/>
            </a:pPr>
            <a:r>
              <a:rPr lang="en-US" sz="1800" dirty="0"/>
              <a:t>Game Mechanics as symbolic enactments of inner processes</a:t>
            </a:r>
          </a:p>
          <a:p>
            <a:endParaRPr lang="en-US" dirty="0"/>
          </a:p>
          <a:p>
            <a:endParaRPr lang="en-US" dirty="0"/>
          </a:p>
        </p:txBody>
      </p:sp>
      <p:pic>
        <p:nvPicPr>
          <p:cNvPr id="12" name="Content Placeholder 8">
            <a:extLst>
              <a:ext uri="{FF2B5EF4-FFF2-40B4-BE49-F238E27FC236}">
                <a16:creationId xmlns:a16="http://schemas.microsoft.com/office/drawing/2014/main" id="{B5CCC553-A369-584F-B815-41069B778C3C}"/>
              </a:ext>
            </a:extLst>
          </p:cNvPr>
          <p:cNvPicPr>
            <a:picLocks noChangeAspect="1"/>
          </p:cNvPicPr>
          <p:nvPr/>
        </p:nvPicPr>
        <p:blipFill>
          <a:blip r:embed="rId5"/>
          <a:stretch>
            <a:fillRect/>
          </a:stretch>
        </p:blipFill>
        <p:spPr>
          <a:xfrm>
            <a:off x="5458968" y="316862"/>
            <a:ext cx="3563385" cy="2802484"/>
          </a:xfrm>
          <a:prstGeom prst="rect">
            <a:avLst/>
          </a:prstGeom>
          <a:noFill/>
          <a:ln>
            <a:noFill/>
          </a:ln>
        </p:spPr>
      </p:pic>
    </p:spTree>
    <p:extLst>
      <p:ext uri="{BB962C8B-B14F-4D97-AF65-F5344CB8AC3E}">
        <p14:creationId xmlns:p14="http://schemas.microsoft.com/office/powerpoint/2010/main" val="771990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09604B5-7BB5-2B4C-9562-5483312CECA8}"/>
              </a:ext>
            </a:extLst>
          </p:cNvPr>
          <p:cNvSpPr/>
          <p:nvPr/>
        </p:nvSpPr>
        <p:spPr>
          <a:xfrm>
            <a:off x="0" y="3771900"/>
            <a:ext cx="9141506" cy="1371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star, light&#10;&#10;Description automatically generated">
            <a:extLst>
              <a:ext uri="{FF2B5EF4-FFF2-40B4-BE49-F238E27FC236}">
                <a16:creationId xmlns:a16="http://schemas.microsoft.com/office/drawing/2014/main" id="{5DC4956B-D896-4443-8A88-83D4716A3FF3}"/>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2494" y="0"/>
            <a:ext cx="9141506" cy="3771900"/>
          </a:xfrm>
          <a:prstGeom prst="rect">
            <a:avLst/>
          </a:prstGeom>
        </p:spPr>
      </p:pic>
      <p:sp>
        <p:nvSpPr>
          <p:cNvPr id="4" name="Rectangle 3">
            <a:extLst>
              <a:ext uri="{FF2B5EF4-FFF2-40B4-BE49-F238E27FC236}">
                <a16:creationId xmlns:a16="http://schemas.microsoft.com/office/drawing/2014/main" id="{CC71FD8D-9931-EE49-854F-9155060B45D5}"/>
              </a:ext>
            </a:extLst>
          </p:cNvPr>
          <p:cNvSpPr/>
          <p:nvPr/>
        </p:nvSpPr>
        <p:spPr>
          <a:xfrm>
            <a:off x="0" y="114301"/>
            <a:ext cx="9144000" cy="3657600"/>
          </a:xfrm>
          <a:prstGeom prst="rect">
            <a:avLst/>
          </a:prstGeom>
          <a:gradFill>
            <a:gsLst>
              <a:gs pos="0">
                <a:schemeClr val="tx1">
                  <a:alpha val="0"/>
                </a:schemeClr>
              </a:gs>
              <a:gs pos="49000">
                <a:schemeClr val="tx1">
                  <a:alpha val="40000"/>
                </a:schemeClr>
              </a:gs>
              <a:gs pos="100000">
                <a:schemeClr val="tx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Title 1">
            <a:extLst>
              <a:ext uri="{FF2B5EF4-FFF2-40B4-BE49-F238E27FC236}">
                <a16:creationId xmlns:a16="http://schemas.microsoft.com/office/drawing/2014/main" id="{720FFFF4-32FC-8647-9117-943E0402FFF6}"/>
              </a:ext>
            </a:extLst>
          </p:cNvPr>
          <p:cNvSpPr>
            <a:spLocks noGrp="1"/>
          </p:cNvSpPr>
          <p:nvPr>
            <p:ph type="title"/>
          </p:nvPr>
        </p:nvSpPr>
        <p:spPr/>
        <p:txBody>
          <a:bodyPr>
            <a:normAutofit fontScale="90000"/>
          </a:bodyPr>
          <a:lstStyle/>
          <a:p>
            <a:r>
              <a:rPr lang="en-US" dirty="0">
                <a:solidFill>
                  <a:schemeClr val="bg1"/>
                </a:solidFill>
              </a:rPr>
              <a:t>EXPERIENTIAL GAMES – “WHAT YOU PLAY IS WHAT YOU GET”</a:t>
            </a:r>
          </a:p>
        </p:txBody>
      </p:sp>
      <p:sp>
        <p:nvSpPr>
          <p:cNvPr id="3" name="Content Placeholder 2">
            <a:extLst>
              <a:ext uri="{FF2B5EF4-FFF2-40B4-BE49-F238E27FC236}">
                <a16:creationId xmlns:a16="http://schemas.microsoft.com/office/drawing/2014/main" id="{91C7C55F-F93A-DE4A-940F-D7B5432E5CB6}"/>
              </a:ext>
            </a:extLst>
          </p:cNvPr>
          <p:cNvSpPr>
            <a:spLocks noGrp="1"/>
          </p:cNvSpPr>
          <p:nvPr>
            <p:ph idx="1"/>
          </p:nvPr>
        </p:nvSpPr>
        <p:spPr>
          <a:xfrm>
            <a:off x="514350" y="1463040"/>
            <a:ext cx="8115300" cy="3374136"/>
          </a:xfrm>
        </p:spPr>
        <p:txBody>
          <a:bodyPr>
            <a:normAutofit/>
          </a:bodyPr>
          <a:lstStyle/>
          <a:p>
            <a:pPr marL="0" indent="0">
              <a:buNone/>
            </a:pPr>
            <a:r>
              <a:rPr lang="en-US" dirty="0">
                <a:solidFill>
                  <a:schemeClr val="bg1"/>
                </a:solidFill>
              </a:rPr>
              <a:t>When we refer to </a:t>
            </a:r>
            <a:r>
              <a:rPr lang="en-US" i="1" dirty="0">
                <a:solidFill>
                  <a:schemeClr val="bg1"/>
                </a:solidFill>
              </a:rPr>
              <a:t>experiential</a:t>
            </a:r>
            <a:r>
              <a:rPr lang="en-US" dirty="0">
                <a:solidFill>
                  <a:schemeClr val="bg1"/>
                </a:solidFill>
              </a:rPr>
              <a:t> design, we mean the entire contextual experience of playing a game, and the interpretation of the experience by the player directly in the context of the experience itself.  This kind of ‘what you do is what you get’ game is of increasing interest in the field, and in this manner is essentially an ‘experientially educational’ game (Phelps, Wagner, and </a:t>
            </a:r>
            <a:r>
              <a:rPr lang="en-US" dirty="0" err="1">
                <a:solidFill>
                  <a:schemeClr val="bg1"/>
                </a:solidFill>
              </a:rPr>
              <a:t>Moger</a:t>
            </a:r>
            <a:r>
              <a:rPr lang="en-US" dirty="0">
                <a:solidFill>
                  <a:schemeClr val="bg1"/>
                </a:solidFill>
              </a:rPr>
              <a:t>, 2020). </a:t>
            </a:r>
          </a:p>
          <a:p>
            <a:pPr marL="0" indent="0">
              <a:buNone/>
            </a:pPr>
            <a:endParaRPr lang="en-US" b="1" dirty="0">
              <a:solidFill>
                <a:schemeClr val="bg1"/>
              </a:solidFill>
            </a:endParaRPr>
          </a:p>
          <a:p>
            <a:pPr marL="0" indent="0">
              <a:buNone/>
            </a:pPr>
            <a:r>
              <a:rPr lang="en-US" b="1" dirty="0">
                <a:solidFill>
                  <a:schemeClr val="bg1"/>
                </a:solidFill>
              </a:rPr>
              <a:t>Players can gain an understanding of, and empathy for, a given scenario or subject matter merely through the act of playing it, and specifically through the act of </a:t>
            </a:r>
            <a:r>
              <a:rPr lang="en-US" b="1" i="1" dirty="0">
                <a:solidFill>
                  <a:schemeClr val="bg1"/>
                </a:solidFill>
              </a:rPr>
              <a:t>interacting </a:t>
            </a:r>
            <a:r>
              <a:rPr lang="en-US" b="1" dirty="0">
                <a:solidFill>
                  <a:schemeClr val="bg1"/>
                </a:solidFill>
              </a:rPr>
              <a:t>with it. </a:t>
            </a:r>
            <a:r>
              <a:rPr lang="en-US" dirty="0">
                <a:solidFill>
                  <a:schemeClr val="bg1"/>
                </a:solidFill>
              </a:rPr>
              <a:t>(Phelps, 2020)</a:t>
            </a:r>
          </a:p>
        </p:txBody>
      </p:sp>
    </p:spTree>
    <p:extLst>
      <p:ext uri="{BB962C8B-B14F-4D97-AF65-F5344CB8AC3E}">
        <p14:creationId xmlns:p14="http://schemas.microsoft.com/office/powerpoint/2010/main" val="3021017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close up of a sign&#10;&#10;Description automatically generated">
            <a:extLst>
              <a:ext uri="{FF2B5EF4-FFF2-40B4-BE49-F238E27FC236}">
                <a16:creationId xmlns:a16="http://schemas.microsoft.com/office/drawing/2014/main" id="{27544750-4BD6-5344-8218-5E14DA35E957}"/>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0" y="0"/>
            <a:ext cx="9144000" cy="3695700"/>
          </a:xfrm>
        </p:spPr>
      </p:pic>
      <p:sp>
        <p:nvSpPr>
          <p:cNvPr id="2" name="Rectangle 1">
            <a:extLst>
              <a:ext uri="{FF2B5EF4-FFF2-40B4-BE49-F238E27FC236}">
                <a16:creationId xmlns:a16="http://schemas.microsoft.com/office/drawing/2014/main" id="{1A8430F4-F447-0A48-904B-0CB6700295AD}"/>
              </a:ext>
            </a:extLst>
          </p:cNvPr>
          <p:cNvSpPr/>
          <p:nvPr/>
        </p:nvSpPr>
        <p:spPr>
          <a:xfrm>
            <a:off x="0" y="3695700"/>
            <a:ext cx="9144000" cy="144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134CE310-C433-AA43-ADA5-EBDB2462F28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4993" y="3846174"/>
            <a:ext cx="2031360" cy="1171022"/>
          </a:xfrm>
          <a:prstGeom prst="rect">
            <a:avLst/>
          </a:prstGeom>
          <a:ln w="25400">
            <a:solidFill>
              <a:schemeClr val="tx1"/>
            </a:solidFill>
          </a:ln>
        </p:spPr>
      </p:pic>
      <p:pic>
        <p:nvPicPr>
          <p:cNvPr id="7" name="Picture 6">
            <a:extLst>
              <a:ext uri="{FF2B5EF4-FFF2-40B4-BE49-F238E27FC236}">
                <a16:creationId xmlns:a16="http://schemas.microsoft.com/office/drawing/2014/main" id="{B8346EAC-D308-AA41-853B-9B76A7E5961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361346" y="3765525"/>
            <a:ext cx="2094781" cy="1269599"/>
          </a:xfrm>
          <a:prstGeom prst="rect">
            <a:avLst/>
          </a:prstGeom>
          <a:ln w="25400">
            <a:solidFill>
              <a:schemeClr val="tx1"/>
            </a:solidFill>
          </a:ln>
        </p:spPr>
      </p:pic>
      <p:pic>
        <p:nvPicPr>
          <p:cNvPr id="1026" name="Picture 2">
            <a:extLst>
              <a:ext uri="{FF2B5EF4-FFF2-40B4-BE49-F238E27FC236}">
                <a16:creationId xmlns:a16="http://schemas.microsoft.com/office/drawing/2014/main" id="{F2DD942B-50A4-0C49-BC46-B7CA8F15B7A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23464" y="3747596"/>
            <a:ext cx="2094781" cy="130923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09656AEB-5768-FF43-A379-D45B0364ED6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84226" y="3747596"/>
            <a:ext cx="2094781" cy="13092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39601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ell phone&#10;&#10;Description automatically generated">
            <a:extLst>
              <a:ext uri="{FF2B5EF4-FFF2-40B4-BE49-F238E27FC236}">
                <a16:creationId xmlns:a16="http://schemas.microsoft.com/office/drawing/2014/main" id="{BEE713F5-7094-48D5-B5FD-BF169E25E7C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11430"/>
            <a:ext cx="6006353" cy="5140647"/>
          </a:xfrm>
          <a:prstGeom prst="rect">
            <a:avLst/>
          </a:prstGeom>
        </p:spPr>
      </p:pic>
      <p:sp>
        <p:nvSpPr>
          <p:cNvPr id="2" name="Rectangle 1">
            <a:extLst>
              <a:ext uri="{FF2B5EF4-FFF2-40B4-BE49-F238E27FC236}">
                <a16:creationId xmlns:a16="http://schemas.microsoft.com/office/drawing/2014/main" id="{4296B9B1-8458-7E4A-A2BE-600718435F87}"/>
              </a:ext>
            </a:extLst>
          </p:cNvPr>
          <p:cNvSpPr/>
          <p:nvPr/>
        </p:nvSpPr>
        <p:spPr>
          <a:xfrm>
            <a:off x="6194609" y="1842559"/>
            <a:ext cx="2877673" cy="3108543"/>
          </a:xfrm>
          <a:prstGeom prst="rect">
            <a:avLst/>
          </a:prstGeom>
        </p:spPr>
        <p:txBody>
          <a:bodyPr wrap="square">
            <a:spAutoFit/>
          </a:bodyPr>
          <a:lstStyle/>
          <a:p>
            <a:r>
              <a:rPr lang="en-US" dirty="0">
                <a:solidFill>
                  <a:schemeClr val="bg1"/>
                </a:solidFill>
              </a:rPr>
              <a:t>This whole game is a metaphor for living and coping with depression and anxiety.</a:t>
            </a:r>
          </a:p>
          <a:p>
            <a:endParaRPr lang="en-US" dirty="0">
              <a:solidFill>
                <a:schemeClr val="bg1"/>
              </a:solidFill>
            </a:endParaRPr>
          </a:p>
          <a:p>
            <a:r>
              <a:rPr lang="en-US" dirty="0">
                <a:solidFill>
                  <a:schemeClr val="bg1"/>
                </a:solidFill>
              </a:rPr>
              <a:t>It is intended not as an educational game, but as an </a:t>
            </a:r>
            <a:r>
              <a:rPr lang="en-US" b="1" dirty="0">
                <a:solidFill>
                  <a:schemeClr val="bg1"/>
                </a:solidFill>
              </a:rPr>
              <a:t>experiential </a:t>
            </a:r>
            <a:r>
              <a:rPr lang="en-US" dirty="0">
                <a:solidFill>
                  <a:schemeClr val="bg1"/>
                </a:solidFill>
              </a:rPr>
              <a:t>game.</a:t>
            </a:r>
          </a:p>
          <a:p>
            <a:endParaRPr lang="en-US" dirty="0">
              <a:solidFill>
                <a:schemeClr val="bg1"/>
              </a:solidFill>
            </a:endParaRPr>
          </a:p>
          <a:p>
            <a:r>
              <a:rPr lang="en-US" dirty="0">
                <a:solidFill>
                  <a:schemeClr val="bg1"/>
                </a:solidFill>
              </a:rPr>
              <a:t>The idea is to simply convey a feeling – the idea of compression, of balance, of a constant need to evaluate and course correct in the midst of other action and experience</a:t>
            </a:r>
          </a:p>
        </p:txBody>
      </p:sp>
    </p:spTree>
    <p:extLst>
      <p:ext uri="{BB962C8B-B14F-4D97-AF65-F5344CB8AC3E}">
        <p14:creationId xmlns:p14="http://schemas.microsoft.com/office/powerpoint/2010/main" val="6997631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map&#10;&#10;Description automatically generated">
            <a:extLst>
              <a:ext uri="{FF2B5EF4-FFF2-40B4-BE49-F238E27FC236}">
                <a16:creationId xmlns:a16="http://schemas.microsoft.com/office/drawing/2014/main" id="{C97592FD-08D1-0144-83D3-D600096D2D6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9144000" cy="4000500"/>
          </a:xfrm>
          <a:prstGeom prst="rect">
            <a:avLst/>
          </a:prstGeom>
        </p:spPr>
      </p:pic>
      <p:sp>
        <p:nvSpPr>
          <p:cNvPr id="6" name="Rectangle 5">
            <a:extLst>
              <a:ext uri="{FF2B5EF4-FFF2-40B4-BE49-F238E27FC236}">
                <a16:creationId xmlns:a16="http://schemas.microsoft.com/office/drawing/2014/main" id="{75B6696D-CDEA-B44B-AB8F-C67C144A21F5}"/>
              </a:ext>
            </a:extLst>
          </p:cNvPr>
          <p:cNvSpPr/>
          <p:nvPr/>
        </p:nvSpPr>
        <p:spPr>
          <a:xfrm>
            <a:off x="0" y="0"/>
            <a:ext cx="9144000" cy="4256433"/>
          </a:xfrm>
          <a:prstGeom prst="rect">
            <a:avLst/>
          </a:prstGeom>
          <a:gradFill>
            <a:gsLst>
              <a:gs pos="885">
                <a:schemeClr val="tx1">
                  <a:alpha val="60000"/>
                </a:schemeClr>
              </a:gs>
              <a:gs pos="49000">
                <a:schemeClr val="tx1">
                  <a:alpha val="58479"/>
                </a:schemeClr>
              </a:gs>
              <a:gs pos="100000">
                <a:schemeClr val="tx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Title 1">
            <a:extLst>
              <a:ext uri="{FF2B5EF4-FFF2-40B4-BE49-F238E27FC236}">
                <a16:creationId xmlns:a16="http://schemas.microsoft.com/office/drawing/2014/main" id="{58282388-2803-EA4B-8C30-2AA048BC73C3}"/>
              </a:ext>
            </a:extLst>
          </p:cNvPr>
          <p:cNvSpPr>
            <a:spLocks noGrp="1"/>
          </p:cNvSpPr>
          <p:nvPr>
            <p:ph type="title"/>
          </p:nvPr>
        </p:nvSpPr>
        <p:spPr>
          <a:xfrm>
            <a:off x="2571750" y="628650"/>
            <a:ext cx="6057900" cy="969771"/>
          </a:xfrm>
        </p:spPr>
        <p:txBody>
          <a:bodyPr>
            <a:normAutofit fontScale="90000"/>
          </a:bodyPr>
          <a:lstStyle/>
          <a:p>
            <a:r>
              <a:rPr lang="en-US" dirty="0">
                <a:solidFill>
                  <a:schemeClr val="bg1"/>
                </a:solidFill>
              </a:rPr>
              <a:t>AS HUMANS, WE BRING OURSELVES TO OUR EXPERIENCES</a:t>
            </a:r>
          </a:p>
        </p:txBody>
      </p:sp>
      <p:sp>
        <p:nvSpPr>
          <p:cNvPr id="3" name="Content Placeholder 2">
            <a:extLst>
              <a:ext uri="{FF2B5EF4-FFF2-40B4-BE49-F238E27FC236}">
                <a16:creationId xmlns:a16="http://schemas.microsoft.com/office/drawing/2014/main" id="{2D26F8C2-7F48-3B4D-8FDC-7DF66B97091A}"/>
              </a:ext>
            </a:extLst>
          </p:cNvPr>
          <p:cNvSpPr>
            <a:spLocks noGrp="1"/>
          </p:cNvSpPr>
          <p:nvPr>
            <p:ph idx="1"/>
          </p:nvPr>
        </p:nvSpPr>
        <p:spPr>
          <a:xfrm>
            <a:off x="2571750" y="1853946"/>
            <a:ext cx="6380226" cy="2971802"/>
          </a:xfrm>
        </p:spPr>
        <p:txBody>
          <a:bodyPr>
            <a:normAutofit fontScale="92500" lnSpcReduction="10000"/>
          </a:bodyPr>
          <a:lstStyle/>
          <a:p>
            <a:pPr marL="0" indent="0">
              <a:buNone/>
            </a:pPr>
            <a:r>
              <a:rPr lang="en-US" dirty="0">
                <a:solidFill>
                  <a:schemeClr val="bg1"/>
                </a:solidFill>
              </a:rPr>
              <a:t>A large part of games’ transformative potential thus remains either unrealized or invisible (Paolo </a:t>
            </a:r>
            <a:r>
              <a:rPr lang="en-US" dirty="0" err="1">
                <a:solidFill>
                  <a:schemeClr val="bg1"/>
                </a:solidFill>
              </a:rPr>
              <a:t>Pedercini</a:t>
            </a:r>
            <a:r>
              <a:rPr lang="en-US" dirty="0">
                <a:solidFill>
                  <a:schemeClr val="bg1"/>
                </a:solidFill>
              </a:rPr>
              <a:t>, 2014). But how can we intentionally design for personal transformation without pre-determining the kind of change the game should ignite or seeks to impose upon its players? How can we facilitate profound, organic inner shifts through our designs that allow players to “respond to them of themselves, with recognition, uncoerced[?]” (Campbell 1991).</a:t>
            </a:r>
          </a:p>
          <a:p>
            <a:pPr marL="0" indent="0">
              <a:buNone/>
            </a:pPr>
            <a:endParaRPr lang="en-US" dirty="0"/>
          </a:p>
          <a:p>
            <a:pPr marL="0" indent="0">
              <a:buNone/>
            </a:pPr>
            <a:r>
              <a:rPr lang="en-US" b="1" dirty="0">
                <a:solidFill>
                  <a:schemeClr val="tx1"/>
                </a:solidFill>
              </a:rPr>
              <a:t>GAMES ARE NOT JUST COMPLEX SYSTEMS | MECHANICS</a:t>
            </a:r>
          </a:p>
        </p:txBody>
      </p:sp>
      <p:sp>
        <p:nvSpPr>
          <p:cNvPr id="7" name="Rectangle 6">
            <a:extLst>
              <a:ext uri="{FF2B5EF4-FFF2-40B4-BE49-F238E27FC236}">
                <a16:creationId xmlns:a16="http://schemas.microsoft.com/office/drawing/2014/main" id="{E567EA06-7D88-C443-A238-41B549D171C6}"/>
              </a:ext>
            </a:extLst>
          </p:cNvPr>
          <p:cNvSpPr/>
          <p:nvPr/>
        </p:nvSpPr>
        <p:spPr>
          <a:xfrm>
            <a:off x="-70866" y="1546987"/>
            <a:ext cx="2642616" cy="25812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025" dirty="0"/>
              <a:t>KNOWLEDGE OF A SYSTEM IS NOT EMPATHY</a:t>
            </a:r>
          </a:p>
          <a:p>
            <a:pPr algn="r"/>
            <a:r>
              <a:rPr lang="en-US" sz="2025" dirty="0"/>
              <a:t>AND DOES NOT PRESUPPOSE TRANSFORMATION</a:t>
            </a:r>
          </a:p>
        </p:txBody>
      </p:sp>
    </p:spTree>
    <p:extLst>
      <p:ext uri="{BB962C8B-B14F-4D97-AF65-F5344CB8AC3E}">
        <p14:creationId xmlns:p14="http://schemas.microsoft.com/office/powerpoint/2010/main" val="22036420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79C3AB-513C-BB45-835B-658449CC6612}"/>
              </a:ext>
            </a:extLst>
          </p:cNvPr>
          <p:cNvSpPr>
            <a:spLocks noGrp="1"/>
          </p:cNvSpPr>
          <p:nvPr>
            <p:ph type="title"/>
          </p:nvPr>
        </p:nvSpPr>
        <p:spPr>
          <a:xfrm>
            <a:off x="895350" y="341711"/>
            <a:ext cx="7734300" cy="969771"/>
          </a:xfrm>
        </p:spPr>
        <p:txBody>
          <a:bodyPr>
            <a:normAutofit fontScale="90000"/>
          </a:bodyPr>
          <a:lstStyle/>
          <a:p>
            <a:r>
              <a:rPr lang="en-US" b="1" dirty="0">
                <a:solidFill>
                  <a:srgbClr val="9E57F9"/>
                </a:solidFill>
              </a:rPr>
              <a:t>DESIGN SPACE MAP</a:t>
            </a:r>
            <a:br>
              <a:rPr lang="en-US" dirty="0"/>
            </a:br>
            <a:r>
              <a:rPr lang="en-US" dirty="0"/>
              <a:t>Mapping a design space for </a:t>
            </a:r>
            <a:r>
              <a:rPr lang="en-US" b="1" dirty="0">
                <a:solidFill>
                  <a:schemeClr val="bg1"/>
                </a:solidFill>
              </a:rPr>
              <a:t>games of the soul</a:t>
            </a:r>
          </a:p>
        </p:txBody>
      </p:sp>
      <p:pic>
        <p:nvPicPr>
          <p:cNvPr id="5" name="Picture 4" descr="A picture containing game&#10;&#10;Description automatically generated">
            <a:extLst>
              <a:ext uri="{FF2B5EF4-FFF2-40B4-BE49-F238E27FC236}">
                <a16:creationId xmlns:a16="http://schemas.microsoft.com/office/drawing/2014/main" id="{7BFF3785-1B96-A54F-82A8-D7ABE41CCCB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633927"/>
            <a:ext cx="9144000" cy="2595173"/>
          </a:xfrm>
          <a:prstGeom prst="rect">
            <a:avLst/>
          </a:prstGeom>
        </p:spPr>
      </p:pic>
      <p:sp>
        <p:nvSpPr>
          <p:cNvPr id="4" name="Content Placeholder 2">
            <a:extLst>
              <a:ext uri="{FF2B5EF4-FFF2-40B4-BE49-F238E27FC236}">
                <a16:creationId xmlns:a16="http://schemas.microsoft.com/office/drawing/2014/main" id="{1DAA6B5B-4D17-4647-90E8-B4A5206DBE3B}"/>
              </a:ext>
            </a:extLst>
          </p:cNvPr>
          <p:cNvSpPr>
            <a:spLocks noGrp="1"/>
          </p:cNvSpPr>
          <p:nvPr>
            <p:ph idx="1"/>
          </p:nvPr>
        </p:nvSpPr>
        <p:spPr>
          <a:xfrm>
            <a:off x="2114550" y="4319977"/>
            <a:ext cx="5310378" cy="285750"/>
          </a:xfrm>
        </p:spPr>
        <p:txBody>
          <a:bodyPr>
            <a:noAutofit/>
          </a:bodyPr>
          <a:lstStyle/>
          <a:p>
            <a:pPr marL="0" indent="0">
              <a:buNone/>
            </a:pPr>
            <a:r>
              <a:rPr lang="en-US" sz="2000" dirty="0">
                <a:solidFill>
                  <a:schemeClr val="bg1"/>
                </a:solidFill>
              </a:rPr>
              <a:t>(Rusch &amp; Phelps, </a:t>
            </a:r>
            <a:r>
              <a:rPr lang="en-US" sz="2000" dirty="0" err="1">
                <a:solidFill>
                  <a:schemeClr val="bg1"/>
                </a:solidFill>
              </a:rPr>
              <a:t>DiGRA</a:t>
            </a:r>
            <a:r>
              <a:rPr lang="en-US" sz="2000" dirty="0">
                <a:solidFill>
                  <a:schemeClr val="bg1"/>
                </a:solidFill>
              </a:rPr>
              <a:t> 2020, FROG 2021)</a:t>
            </a:r>
          </a:p>
        </p:txBody>
      </p:sp>
    </p:spTree>
    <p:extLst>
      <p:ext uri="{BB962C8B-B14F-4D97-AF65-F5344CB8AC3E}">
        <p14:creationId xmlns:p14="http://schemas.microsoft.com/office/powerpoint/2010/main" val="23506039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email">
            <a:extLst>
              <a:ext uri="{28A0092B-C50C-407E-A947-70E740481C1C}">
                <a14:useLocalDpi xmlns:a14="http://schemas.microsoft.com/office/drawing/2010/main" val="0"/>
              </a:ext>
            </a:extLst>
          </a:blip>
          <a:srcRect l="-7628" b="-98436"/>
          <a:stretch/>
        </p:blipFill>
        <p:spPr>
          <a:xfrm>
            <a:off x="-342900" y="1771650"/>
            <a:ext cx="4819799" cy="3213199"/>
          </a:xfrm>
          <a:prstGeom prst="rect">
            <a:avLst/>
          </a:prstGeom>
        </p:spPr>
      </p:pic>
      <p:pic>
        <p:nvPicPr>
          <p:cNvPr id="7" name="Picture 6"/>
          <p:cNvPicPr>
            <a:picLocks noChangeAspect="1"/>
          </p:cNvPicPr>
          <p:nvPr/>
        </p:nvPicPr>
        <p:blipFill rotWithShape="1">
          <a:blip r:embed="rId3" cstate="email">
            <a:extLst>
              <a:ext uri="{28A0092B-C50C-407E-A947-70E740481C1C}">
                <a14:useLocalDpi xmlns:a14="http://schemas.microsoft.com/office/drawing/2010/main" val="0"/>
              </a:ext>
            </a:extLst>
          </a:blip>
          <a:srcRect t="-103174" r="-4919"/>
          <a:stretch/>
        </p:blipFill>
        <p:spPr>
          <a:xfrm>
            <a:off x="4514850" y="133350"/>
            <a:ext cx="4857750" cy="3238500"/>
          </a:xfrm>
          <a:prstGeom prst="rect">
            <a:avLst/>
          </a:prstGeom>
        </p:spPr>
      </p:pic>
      <p:cxnSp>
        <p:nvCxnSpPr>
          <p:cNvPr id="8" name="Straight Connector 7"/>
          <p:cNvCxnSpPr/>
          <p:nvPr/>
        </p:nvCxnSpPr>
        <p:spPr>
          <a:xfrm>
            <a:off x="0" y="3371850"/>
            <a:ext cx="91440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a:cxnSpLocks/>
          </p:cNvCxnSpPr>
          <p:nvPr/>
        </p:nvCxnSpPr>
        <p:spPr>
          <a:xfrm>
            <a:off x="0" y="1771650"/>
            <a:ext cx="91440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Picture 2" descr="C:\Users\Andrew Phelps\Desktop\andy_pac_man.jp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143250" y="1314450"/>
            <a:ext cx="2802827" cy="2791098"/>
          </a:xfrm>
          <a:prstGeom prst="rect">
            <a:avLst/>
          </a:prstGeom>
          <a:noFill/>
          <a:ln w="15875">
            <a:solidFill>
              <a:schemeClr val="bg1"/>
            </a:solidFill>
          </a:ln>
          <a:effectLst>
            <a:glow rad="127000">
              <a:schemeClr val="bg1"/>
            </a:glow>
            <a:outerShdw blurRad="355600" sx="116000" sy="116000" algn="ctr" rotWithShape="0">
              <a:schemeClr val="bg1">
                <a:alpha val="77000"/>
              </a:schemeClr>
            </a:outerShdw>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516129"/>
            <a:ext cx="9144000" cy="969771"/>
          </a:xfrm>
        </p:spPr>
        <p:txBody>
          <a:bodyPr/>
          <a:lstStyle/>
          <a:p>
            <a:pPr algn="ctr"/>
            <a:r>
              <a:rPr lang="en-US" dirty="0">
                <a:solidFill>
                  <a:schemeClr val="bg1"/>
                </a:solidFill>
              </a:rPr>
              <a:t>HI, I’m ANDY</a:t>
            </a:r>
          </a:p>
        </p:txBody>
      </p:sp>
    </p:spTree>
    <p:extLst>
      <p:ext uri="{BB962C8B-B14F-4D97-AF65-F5344CB8AC3E}">
        <p14:creationId xmlns:p14="http://schemas.microsoft.com/office/powerpoint/2010/main" val="40390720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 name="4733137016_263b166e5c_b.jpg" descr="4733137016_263b166e5c_b.jpg"/>
          <p:cNvPicPr>
            <a:picLocks noChangeAspect="1"/>
          </p:cNvPicPr>
          <p:nvPr/>
        </p:nvPicPr>
        <p:blipFill>
          <a:blip r:embed="rId3"/>
          <a:stretch>
            <a:fillRect/>
          </a:stretch>
        </p:blipFill>
        <p:spPr>
          <a:xfrm>
            <a:off x="-98692" y="-78039"/>
            <a:ext cx="9341384" cy="5254529"/>
          </a:xfrm>
          <a:prstGeom prst="rect">
            <a:avLst/>
          </a:prstGeom>
          <a:ln w="12700">
            <a:miter lim="400000"/>
          </a:ln>
        </p:spPr>
      </p:pic>
    </p:spTree>
    <p:extLst>
      <p:ext uri="{BB962C8B-B14F-4D97-AF65-F5344CB8AC3E}">
        <p14:creationId xmlns:p14="http://schemas.microsoft.com/office/powerpoint/2010/main" val="42645469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6AA0DD5-B4D9-9E43-AB38-CDA3251F5221}"/>
              </a:ext>
            </a:extLst>
          </p:cNvPr>
          <p:cNvPicPr>
            <a:picLocks noChangeAspect="1"/>
          </p:cNvPicPr>
          <p:nvPr/>
        </p:nvPicPr>
        <p:blipFill>
          <a:blip r:embed="rId3"/>
          <a:stretch>
            <a:fillRect/>
          </a:stretch>
        </p:blipFill>
        <p:spPr>
          <a:xfrm>
            <a:off x="-8725" y="0"/>
            <a:ext cx="9161450" cy="5143500"/>
          </a:xfrm>
          <a:prstGeom prst="rect">
            <a:avLst/>
          </a:prstGeom>
        </p:spPr>
      </p:pic>
    </p:spTree>
    <p:extLst>
      <p:ext uri="{BB962C8B-B14F-4D97-AF65-F5344CB8AC3E}">
        <p14:creationId xmlns:p14="http://schemas.microsoft.com/office/powerpoint/2010/main" val="5836179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68;p17">
            <a:extLst>
              <a:ext uri="{FF2B5EF4-FFF2-40B4-BE49-F238E27FC236}">
                <a16:creationId xmlns:a16="http://schemas.microsoft.com/office/drawing/2014/main" id="{C6B73148-1A0F-4A48-BCF6-A98EF3D16882}"/>
              </a:ext>
            </a:extLst>
          </p:cNvPr>
          <p:cNvPicPr preferRelativeResize="0"/>
          <p:nvPr/>
        </p:nvPicPr>
        <p:blipFill>
          <a:blip r:embed="rId3">
            <a:alphaModFix/>
          </a:blip>
          <a:stretch>
            <a:fillRect/>
          </a:stretch>
        </p:blipFill>
        <p:spPr>
          <a:xfrm>
            <a:off x="-150570" y="-208059"/>
            <a:ext cx="9621898" cy="5412326"/>
          </a:xfrm>
          <a:prstGeom prst="rect">
            <a:avLst/>
          </a:prstGeom>
          <a:noFill/>
          <a:ln>
            <a:noFill/>
          </a:ln>
        </p:spPr>
      </p:pic>
    </p:spTree>
    <p:extLst>
      <p:ext uri="{BB962C8B-B14F-4D97-AF65-F5344CB8AC3E}">
        <p14:creationId xmlns:p14="http://schemas.microsoft.com/office/powerpoint/2010/main" val="17173835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4B313AB-5968-F046-A1DD-F337D60E2CBF}"/>
              </a:ext>
            </a:extLst>
          </p:cNvPr>
          <p:cNvSpPr/>
          <p:nvPr/>
        </p:nvSpPr>
        <p:spPr>
          <a:xfrm>
            <a:off x="0" y="0"/>
            <a:ext cx="9144000"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64B891A1-FBE1-7B40-B2E0-079A469E4A2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687544" y="90600"/>
            <a:ext cx="5641781" cy="4256330"/>
          </a:xfrm>
          <a:prstGeom prst="rect">
            <a:avLst/>
          </a:prstGeom>
        </p:spPr>
      </p:pic>
      <p:sp>
        <p:nvSpPr>
          <p:cNvPr id="3" name="Rectangle 2">
            <a:extLst>
              <a:ext uri="{FF2B5EF4-FFF2-40B4-BE49-F238E27FC236}">
                <a16:creationId xmlns:a16="http://schemas.microsoft.com/office/drawing/2014/main" id="{3B297717-5571-0E4D-8A02-C067A5F78703}"/>
              </a:ext>
            </a:extLst>
          </p:cNvPr>
          <p:cNvSpPr/>
          <p:nvPr/>
        </p:nvSpPr>
        <p:spPr>
          <a:xfrm>
            <a:off x="0" y="4455459"/>
            <a:ext cx="9144000" cy="2868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2DF6FF"/>
                </a:solidFill>
                <a:effectLst>
                  <a:glow rad="139700">
                    <a:srgbClr val="9E57F9">
                      <a:alpha val="40000"/>
                    </a:srgbClr>
                  </a:glow>
                </a:effectLst>
              </a:rPr>
              <a:t>https://</a:t>
            </a:r>
            <a:r>
              <a:rPr lang="en-US" dirty="0" err="1">
                <a:solidFill>
                  <a:srgbClr val="2DF6FF"/>
                </a:solidFill>
                <a:effectLst>
                  <a:glow rad="139700">
                    <a:srgbClr val="9E57F9">
                      <a:alpha val="40000"/>
                    </a:srgbClr>
                  </a:glow>
                </a:effectLst>
              </a:rPr>
              <a:t>andrewphelps.itch.io</a:t>
            </a:r>
            <a:r>
              <a:rPr lang="en-US" dirty="0">
                <a:solidFill>
                  <a:srgbClr val="2DF6FF"/>
                </a:solidFill>
                <a:effectLst>
                  <a:glow rad="139700">
                    <a:srgbClr val="9E57F9">
                      <a:alpha val="40000"/>
                    </a:srgbClr>
                  </a:glow>
                </a:effectLst>
              </a:rPr>
              <a:t>/the-</a:t>
            </a:r>
            <a:r>
              <a:rPr lang="en-US" dirty="0" err="1">
                <a:solidFill>
                  <a:srgbClr val="2DF6FF"/>
                </a:solidFill>
                <a:effectLst>
                  <a:glow rad="139700">
                    <a:srgbClr val="9E57F9">
                      <a:alpha val="40000"/>
                    </a:srgbClr>
                  </a:glow>
                </a:effectLst>
              </a:rPr>
              <a:t>witchs</a:t>
            </a:r>
            <a:r>
              <a:rPr lang="en-US" dirty="0">
                <a:solidFill>
                  <a:srgbClr val="2DF6FF"/>
                </a:solidFill>
                <a:effectLst>
                  <a:glow rad="139700">
                    <a:srgbClr val="9E57F9">
                      <a:alpha val="40000"/>
                    </a:srgbClr>
                  </a:glow>
                </a:effectLst>
              </a:rPr>
              <a:t>-way</a:t>
            </a:r>
          </a:p>
        </p:txBody>
      </p:sp>
    </p:spTree>
    <p:extLst>
      <p:ext uri="{BB962C8B-B14F-4D97-AF65-F5344CB8AC3E}">
        <p14:creationId xmlns:p14="http://schemas.microsoft.com/office/powerpoint/2010/main" val="24258417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0E23C8A-4D1F-3944-A69D-5A7DD4858CAD}"/>
              </a:ext>
            </a:extLst>
          </p:cNvPr>
          <p:cNvSpPr/>
          <p:nvPr/>
        </p:nvSpPr>
        <p:spPr>
          <a:xfrm>
            <a:off x="0" y="0"/>
            <a:ext cx="9144001"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8" name="9781138812130.jpg" descr="9781138812130.jpg"/>
          <p:cNvPicPr>
            <a:picLocks noChangeAspect="1"/>
          </p:cNvPicPr>
          <p:nvPr/>
        </p:nvPicPr>
        <p:blipFill>
          <a:blip r:embed="rId2"/>
          <a:stretch>
            <a:fillRect/>
          </a:stretch>
        </p:blipFill>
        <p:spPr>
          <a:xfrm>
            <a:off x="143435" y="123263"/>
            <a:ext cx="1810076" cy="2734101"/>
          </a:xfrm>
          <a:prstGeom prst="rect">
            <a:avLst/>
          </a:prstGeom>
          <a:ln w="12700">
            <a:solidFill>
              <a:schemeClr val="bg1"/>
            </a:solidFill>
            <a:miter lim="400000"/>
          </a:ln>
        </p:spPr>
      </p:pic>
      <p:sp>
        <p:nvSpPr>
          <p:cNvPr id="2" name="Rectangle 1">
            <a:extLst>
              <a:ext uri="{FF2B5EF4-FFF2-40B4-BE49-F238E27FC236}">
                <a16:creationId xmlns:a16="http://schemas.microsoft.com/office/drawing/2014/main" id="{A4D0D33A-2B64-ED4F-A7BC-30F5FEB615B3}"/>
              </a:ext>
            </a:extLst>
          </p:cNvPr>
          <p:cNvSpPr/>
          <p:nvPr/>
        </p:nvSpPr>
        <p:spPr>
          <a:xfrm>
            <a:off x="2051328" y="123264"/>
            <a:ext cx="6851420" cy="50381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t>Phelps, A., Wagner, J. and </a:t>
            </a:r>
            <a:r>
              <a:rPr lang="en-US" sz="1200" dirty="0" err="1"/>
              <a:t>Moger</a:t>
            </a:r>
            <a:r>
              <a:rPr lang="en-US" sz="1200" dirty="0"/>
              <a:t>, A. "Experiential Depression and Anxiety Through </a:t>
            </a:r>
            <a:r>
              <a:rPr lang="en-US" sz="1200" dirty="0" err="1"/>
              <a:t>Proceduralized</a:t>
            </a:r>
            <a:r>
              <a:rPr lang="en-US" sz="1200" dirty="0"/>
              <a:t> Play: A Case Study of Fragile Equilibrium." (2020) </a:t>
            </a:r>
            <a:r>
              <a:rPr lang="en-US" sz="1200" i="1" dirty="0"/>
              <a:t>Journal of Games, Self, &amp; Society, vol. 2, no. 1</a:t>
            </a:r>
            <a:r>
              <a:rPr lang="en-US" sz="1200" dirty="0"/>
              <a:t>. Eds. Rivers, S. E., &amp; Dunlap, K. https://</a:t>
            </a:r>
            <a:r>
              <a:rPr lang="en-US" sz="1200" dirty="0" err="1"/>
              <a:t>doi.org</a:t>
            </a:r>
            <a:r>
              <a:rPr lang="en-US" sz="1200" dirty="0"/>
              <a:t>/10.1184/R1/12215417</a:t>
            </a:r>
          </a:p>
          <a:p>
            <a:endParaRPr lang="en-US" sz="1200" dirty="0"/>
          </a:p>
          <a:p>
            <a:r>
              <a:rPr lang="en-US" sz="1200" dirty="0" err="1"/>
              <a:t>Rusch</a:t>
            </a:r>
            <a:r>
              <a:rPr lang="en-US" sz="1200" dirty="0"/>
              <a:t>, D. ”Existential, Transformative Game Design." (2020) </a:t>
            </a:r>
            <a:r>
              <a:rPr lang="en-US" sz="1200" i="1" dirty="0"/>
              <a:t>Journal of Games, Self, &amp; Society, vol. 2, no. 1</a:t>
            </a:r>
            <a:r>
              <a:rPr lang="en-US" sz="1200" dirty="0"/>
              <a:t>. Eds. Rivers, S. E., &amp; Dunlap, K. https://</a:t>
            </a:r>
            <a:r>
              <a:rPr lang="en-US" sz="1200" dirty="0" err="1"/>
              <a:t>doi.org</a:t>
            </a:r>
            <a:r>
              <a:rPr lang="en-US" sz="1200" dirty="0"/>
              <a:t>/10.1184/R1/12215417</a:t>
            </a:r>
          </a:p>
          <a:p>
            <a:endParaRPr lang="en-US" sz="1200" dirty="0"/>
          </a:p>
          <a:p>
            <a:r>
              <a:rPr lang="en-US" sz="1200" dirty="0" err="1"/>
              <a:t>Rusch</a:t>
            </a:r>
            <a:r>
              <a:rPr lang="en-US" sz="1200" dirty="0"/>
              <a:t>, D. and Phelps, A. “Existential Transformational Game Design: Harnessing the "</a:t>
            </a:r>
            <a:r>
              <a:rPr lang="en-US" sz="1200" dirty="0" err="1"/>
              <a:t>Psychomagic</a:t>
            </a:r>
            <a:r>
              <a:rPr lang="en-US" sz="1200" dirty="0"/>
              <a:t>" of Symbolic Enactment” Frontiers in Psychology. Special Issue on Digital Games and Mental Health. </a:t>
            </a:r>
            <a:r>
              <a:rPr lang="en-US" sz="1200" dirty="0" err="1"/>
              <a:t>doi</a:t>
            </a:r>
            <a:r>
              <a:rPr lang="en-US" sz="1200" dirty="0"/>
              <a:t>: 10.3389/fpsyg.2020.571522 (in press)</a:t>
            </a:r>
            <a:endParaRPr lang="en-US" sz="1200" b="1" dirty="0"/>
          </a:p>
          <a:p>
            <a:endParaRPr lang="en-US" sz="1200" dirty="0"/>
          </a:p>
          <a:p>
            <a:r>
              <a:rPr lang="en-US" sz="1200" dirty="0"/>
              <a:t>Phelps, A., and </a:t>
            </a:r>
            <a:r>
              <a:rPr lang="en-US" sz="1200" dirty="0" err="1"/>
              <a:t>Rusch</a:t>
            </a:r>
            <a:r>
              <a:rPr lang="en-US" sz="1200" dirty="0"/>
              <a:t>, D. C. (2020) "Navigating Existential, Transformative Game Design." Proceedings of the Digital Games Research Association (</a:t>
            </a:r>
            <a:r>
              <a:rPr lang="en-US" sz="1200" dirty="0" err="1"/>
              <a:t>DiGRA</a:t>
            </a:r>
            <a:r>
              <a:rPr lang="en-US" sz="1200" dirty="0"/>
              <a:t>) 2020 Conference: Play Anywhere. Tampere, Finland. http://</a:t>
            </a:r>
            <a:r>
              <a:rPr lang="en-US" sz="1200" dirty="0" err="1"/>
              <a:t>www.digra.org</a:t>
            </a:r>
            <a:r>
              <a:rPr lang="en-US" sz="1200" dirty="0"/>
              <a:t>/wp-content/uploads/digital-library/DiGRA_2020_paper_21.pdf</a:t>
            </a:r>
          </a:p>
          <a:p>
            <a:endParaRPr lang="en-US" sz="1200" dirty="0"/>
          </a:p>
          <a:p>
            <a:r>
              <a:rPr lang="en-US" sz="1200" dirty="0"/>
              <a:t>Wagner, J., </a:t>
            </a:r>
            <a:r>
              <a:rPr lang="en-US" sz="1200" dirty="0" err="1"/>
              <a:t>Moger</a:t>
            </a:r>
            <a:r>
              <a:rPr lang="en-US" sz="1200" dirty="0"/>
              <a:t>, D., </a:t>
            </a:r>
            <a:r>
              <a:rPr lang="en-US" sz="1200" dirty="0" err="1"/>
              <a:t>Consalvo</a:t>
            </a:r>
            <a:r>
              <a:rPr lang="en-US" sz="1200" dirty="0"/>
              <a:t>, M., and Phelps, A. "Helping Grandma Home: </a:t>
            </a:r>
            <a:r>
              <a:rPr lang="en-US" sz="1200" dirty="0" err="1"/>
              <a:t>Spiritfarer’s</a:t>
            </a:r>
            <a:r>
              <a:rPr lang="en-US" sz="1200" dirty="0"/>
              <a:t> Progressive Treatment of Older Adults During COVID-19" Well Played: A Special Issue on the Pandemic. ETC Press, Carnegie-Mellon University. (forthcoming)</a:t>
            </a:r>
          </a:p>
          <a:p>
            <a:endParaRPr lang="en-US" sz="1200" dirty="0"/>
          </a:p>
          <a:p>
            <a:r>
              <a:rPr lang="en-US" sz="1200" dirty="0"/>
              <a:t>Rusch, D.C. and Phelps, A. (2021) "The Witch’s Way: A Transformational Story Adventure: Theorizing a Model for Existential, Transformative Game Design via the Creation and Analysis of an Experimental Sample Work." Foundations of Digital Games 2021 Conference (FDG21). Games &amp; Demos. (forthcoming)</a:t>
            </a:r>
          </a:p>
          <a:p>
            <a:endParaRPr lang="en-US" sz="1200" dirty="0"/>
          </a:p>
          <a:p>
            <a:r>
              <a:rPr lang="en-US" sz="1200" dirty="0"/>
              <a:t>Rusch, D.C. and Phelps, A. (2021) "Games of the Soul." Proceedings of the 14th Vienna Games Conference. (forthcoming)</a:t>
            </a:r>
          </a:p>
          <a:p>
            <a:endParaRPr lang="en-US" sz="1000" dirty="0"/>
          </a:p>
        </p:txBody>
      </p:sp>
      <p:sp>
        <p:nvSpPr>
          <p:cNvPr id="5" name="Rectangle 4">
            <a:extLst>
              <a:ext uri="{FF2B5EF4-FFF2-40B4-BE49-F238E27FC236}">
                <a16:creationId xmlns:a16="http://schemas.microsoft.com/office/drawing/2014/main" id="{D52EFC57-090B-5749-88B7-05BF8E638EA6}"/>
              </a:ext>
            </a:extLst>
          </p:cNvPr>
          <p:cNvSpPr/>
          <p:nvPr/>
        </p:nvSpPr>
        <p:spPr>
          <a:xfrm>
            <a:off x="143435" y="2971800"/>
            <a:ext cx="1810076" cy="2048436"/>
          </a:xfrm>
          <a:prstGeom prst="rect">
            <a:avLst/>
          </a:prstGeom>
          <a:solidFill>
            <a:schemeClr val="tx1">
              <a:lumMod val="65000"/>
              <a:lumOff val="35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Games of the Soul</a:t>
            </a:r>
          </a:p>
          <a:p>
            <a:pPr algn="ctr"/>
            <a:r>
              <a:rPr lang="en-US" dirty="0"/>
              <a:t>(2022…</a:t>
            </a:r>
            <a:r>
              <a:rPr lang="en-US" dirty="0" err="1"/>
              <a:t>ish</a:t>
            </a:r>
            <a:r>
              <a:rPr lang="en-US" dirty="0"/>
              <a:t>)</a:t>
            </a:r>
          </a:p>
          <a:p>
            <a:pPr algn="ctr"/>
            <a:endParaRPr lang="en-US" dirty="0"/>
          </a:p>
          <a:p>
            <a:pPr algn="ctr"/>
            <a:r>
              <a:rPr lang="en-US" dirty="0"/>
              <a:t>Rusch &amp; Phelps</a:t>
            </a:r>
          </a:p>
          <a:p>
            <a:pPr algn="ctr"/>
            <a:r>
              <a:rPr lang="en-US" dirty="0"/>
              <a:t>Taylor &amp; Francis</a:t>
            </a:r>
          </a:p>
        </p:txBody>
      </p:sp>
    </p:spTree>
    <p:extLst>
      <p:ext uri="{BB962C8B-B14F-4D97-AF65-F5344CB8AC3E}">
        <p14:creationId xmlns:p14="http://schemas.microsoft.com/office/powerpoint/2010/main" val="37757839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7C594E6-CCD0-C044-A41A-332CDD79A32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1851" y="-3362"/>
            <a:ext cx="9122149" cy="5146861"/>
          </a:xfrm>
          <a:prstGeom prst="rect">
            <a:avLst/>
          </a:prstGeom>
        </p:spPr>
      </p:pic>
      <p:sp>
        <p:nvSpPr>
          <p:cNvPr id="5" name="Rectangle 4">
            <a:extLst>
              <a:ext uri="{FF2B5EF4-FFF2-40B4-BE49-F238E27FC236}">
                <a16:creationId xmlns:a16="http://schemas.microsoft.com/office/drawing/2014/main" id="{CF13BA7F-2AB7-3446-9A72-65ED936E4376}"/>
              </a:ext>
            </a:extLst>
          </p:cNvPr>
          <p:cNvSpPr/>
          <p:nvPr/>
        </p:nvSpPr>
        <p:spPr>
          <a:xfrm>
            <a:off x="0" y="114300"/>
            <a:ext cx="9144000" cy="5029200"/>
          </a:xfrm>
          <a:prstGeom prst="rect">
            <a:avLst/>
          </a:prstGeom>
          <a:gradFill>
            <a:gsLst>
              <a:gs pos="885">
                <a:schemeClr val="tx1"/>
              </a:gs>
              <a:gs pos="49000">
                <a:schemeClr val="tx1">
                  <a:alpha val="78874"/>
                </a:schemeClr>
              </a:gs>
              <a:gs pos="100000">
                <a:schemeClr val="tx1">
                  <a:alpha val="81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Title 1">
            <a:extLst>
              <a:ext uri="{FF2B5EF4-FFF2-40B4-BE49-F238E27FC236}">
                <a16:creationId xmlns:a16="http://schemas.microsoft.com/office/drawing/2014/main" id="{CE76E884-2DD0-C440-BB76-564B5DE54DC9}"/>
              </a:ext>
            </a:extLst>
          </p:cNvPr>
          <p:cNvSpPr>
            <a:spLocks noGrp="1"/>
          </p:cNvSpPr>
          <p:nvPr>
            <p:ph type="title"/>
          </p:nvPr>
        </p:nvSpPr>
        <p:spPr>
          <a:xfrm>
            <a:off x="457200" y="403850"/>
            <a:ext cx="8229600" cy="939345"/>
          </a:xfrm>
        </p:spPr>
        <p:txBody>
          <a:bodyPr>
            <a:normAutofit fontScale="90000"/>
          </a:bodyPr>
          <a:lstStyle/>
          <a:p>
            <a:r>
              <a:rPr lang="en-US" b="1" dirty="0">
                <a:solidFill>
                  <a:srgbClr val="55F5FF"/>
                </a:solidFill>
              </a:rPr>
              <a:t>CONCLUSION</a:t>
            </a:r>
            <a:r>
              <a:rPr lang="en-US" dirty="0">
                <a:solidFill>
                  <a:schemeClr val="bg1"/>
                </a:solidFill>
              </a:rPr>
              <a:t>(ISH): WE NEED </a:t>
            </a:r>
            <a:r>
              <a:rPr lang="en-US" b="1" dirty="0">
                <a:solidFill>
                  <a:srgbClr val="55F5FF"/>
                </a:solidFill>
              </a:rPr>
              <a:t>MORE</a:t>
            </a:r>
            <a:r>
              <a:rPr lang="en-US" dirty="0"/>
              <a:t> </a:t>
            </a:r>
            <a:r>
              <a:rPr lang="en-US" dirty="0">
                <a:solidFill>
                  <a:schemeClr val="bg1"/>
                </a:solidFill>
              </a:rPr>
              <a:t>AND </a:t>
            </a:r>
            <a:r>
              <a:rPr lang="en-US" b="1" dirty="0">
                <a:solidFill>
                  <a:srgbClr val="55F5FF"/>
                </a:solidFill>
              </a:rPr>
              <a:t>BETTER</a:t>
            </a:r>
            <a:r>
              <a:rPr lang="en-US" dirty="0"/>
              <a:t> </a:t>
            </a:r>
            <a:r>
              <a:rPr lang="en-US" dirty="0">
                <a:solidFill>
                  <a:schemeClr val="bg1"/>
                </a:solidFill>
              </a:rPr>
              <a:t>KINDS OF ’MEANINGFUL’ GAMES</a:t>
            </a:r>
          </a:p>
        </p:txBody>
      </p:sp>
      <p:sp>
        <p:nvSpPr>
          <p:cNvPr id="3" name="Content Placeholder 2">
            <a:extLst>
              <a:ext uri="{FF2B5EF4-FFF2-40B4-BE49-F238E27FC236}">
                <a16:creationId xmlns:a16="http://schemas.microsoft.com/office/drawing/2014/main" id="{90942EFF-8675-C94A-9E88-209C868C17D9}"/>
              </a:ext>
            </a:extLst>
          </p:cNvPr>
          <p:cNvSpPr>
            <a:spLocks noGrp="1"/>
          </p:cNvSpPr>
          <p:nvPr>
            <p:ph idx="1"/>
          </p:nvPr>
        </p:nvSpPr>
        <p:spPr>
          <a:xfrm>
            <a:off x="21851" y="1460857"/>
            <a:ext cx="8920981" cy="3682642"/>
          </a:xfrm>
        </p:spPr>
        <p:txBody>
          <a:bodyPr>
            <a:normAutofit fontScale="85000" lnSpcReduction="20000"/>
          </a:bodyPr>
          <a:lstStyle/>
          <a:p>
            <a:pPr>
              <a:buFont typeface="Wingdings" pitchFamily="2" charset="2"/>
              <a:buChar char="§"/>
            </a:pPr>
            <a:r>
              <a:rPr lang="en-US" sz="2400" dirty="0"/>
              <a:t> </a:t>
            </a:r>
            <a:r>
              <a:rPr lang="en-US" sz="2400" dirty="0">
                <a:solidFill>
                  <a:schemeClr val="bg1"/>
                </a:solidFill>
              </a:rPr>
              <a:t>Experiential games have a unique place in the design space</a:t>
            </a:r>
          </a:p>
          <a:p>
            <a:pPr marL="114300" indent="0">
              <a:buNone/>
            </a:pPr>
            <a:endParaRPr lang="en-US" sz="2400" dirty="0">
              <a:solidFill>
                <a:schemeClr val="bg1"/>
              </a:solidFill>
            </a:endParaRPr>
          </a:p>
          <a:p>
            <a:pPr>
              <a:buFont typeface="Wingdings" pitchFamily="2" charset="2"/>
              <a:buChar char="§"/>
            </a:pPr>
            <a:r>
              <a:rPr lang="en-US" sz="2400" dirty="0">
                <a:solidFill>
                  <a:schemeClr val="accent5">
                    <a:lumMod val="20000"/>
                    <a:lumOff val="80000"/>
                  </a:schemeClr>
                </a:solidFill>
              </a:rPr>
              <a:t> </a:t>
            </a:r>
            <a:r>
              <a:rPr lang="en-US" sz="2400" dirty="0">
                <a:solidFill>
                  <a:schemeClr val="bg1"/>
                </a:solidFill>
              </a:rPr>
              <a:t>By focusing less on procedural rhetoric and more on abstract expression via interaction to trigger transformation, we open different doors in the interaction of humans and technology </a:t>
            </a:r>
          </a:p>
          <a:p>
            <a:pPr>
              <a:buFont typeface="Wingdings" pitchFamily="2" charset="2"/>
              <a:buChar char="§"/>
            </a:pPr>
            <a:endParaRPr lang="en-US" sz="2400" dirty="0">
              <a:solidFill>
                <a:schemeClr val="accent5">
                  <a:lumMod val="20000"/>
                  <a:lumOff val="80000"/>
                </a:schemeClr>
              </a:solidFill>
            </a:endParaRPr>
          </a:p>
          <a:p>
            <a:pPr>
              <a:buFont typeface="Wingdings" pitchFamily="2" charset="2"/>
              <a:buChar char="§"/>
            </a:pPr>
            <a:r>
              <a:rPr lang="en-US" sz="2400" dirty="0">
                <a:solidFill>
                  <a:schemeClr val="bg1"/>
                </a:solidFill>
              </a:rPr>
              <a:t> Utilizing these different lenses examines UX not through functionality or optimization, but through intuition and interpretation</a:t>
            </a:r>
          </a:p>
          <a:p>
            <a:pPr>
              <a:buFont typeface="Wingdings" pitchFamily="2" charset="2"/>
              <a:buChar char="§"/>
            </a:pPr>
            <a:endParaRPr lang="en-US" sz="2400" dirty="0">
              <a:solidFill>
                <a:schemeClr val="bg1"/>
              </a:solidFill>
            </a:endParaRPr>
          </a:p>
          <a:p>
            <a:pPr>
              <a:buFont typeface="Wingdings" pitchFamily="2" charset="2"/>
              <a:buChar char="§"/>
            </a:pPr>
            <a:r>
              <a:rPr lang="en-US" sz="2400" i="1" dirty="0">
                <a:solidFill>
                  <a:schemeClr val="bg1"/>
                </a:solidFill>
              </a:rPr>
              <a:t> Measuring</a:t>
            </a:r>
            <a:r>
              <a:rPr lang="en-US" sz="2400" dirty="0">
                <a:solidFill>
                  <a:schemeClr val="bg1"/>
                </a:solidFill>
              </a:rPr>
              <a:t> </a:t>
            </a:r>
            <a:r>
              <a:rPr lang="en-US" sz="2400" i="1" dirty="0">
                <a:solidFill>
                  <a:schemeClr val="bg1"/>
                </a:solidFill>
              </a:rPr>
              <a:t>differently</a:t>
            </a:r>
            <a:r>
              <a:rPr lang="en-US" sz="2400" dirty="0">
                <a:solidFill>
                  <a:schemeClr val="bg1"/>
                </a:solidFill>
              </a:rPr>
              <a:t> to allow for different design spaces and methodologies is critical </a:t>
            </a:r>
            <a:r>
              <a:rPr lang="en-US" sz="2400" i="1" dirty="0">
                <a:solidFill>
                  <a:schemeClr val="bg1"/>
                </a:solidFill>
              </a:rPr>
              <a:t>if we want to aspire to different results</a:t>
            </a:r>
          </a:p>
          <a:p>
            <a:endParaRPr lang="en-US" dirty="0"/>
          </a:p>
        </p:txBody>
      </p:sp>
    </p:spTree>
    <p:extLst>
      <p:ext uri="{BB962C8B-B14F-4D97-AF65-F5344CB8AC3E}">
        <p14:creationId xmlns:p14="http://schemas.microsoft.com/office/powerpoint/2010/main" val="19579934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6382A154-C003-3A44-A0D7-0D566EAF66BE}"/>
              </a:ext>
            </a:extLst>
          </p:cNvPr>
          <p:cNvSpPr/>
          <p:nvPr/>
        </p:nvSpPr>
        <p:spPr>
          <a:xfrm>
            <a:off x="0" y="0"/>
            <a:ext cx="9144000"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41F0A8FB-3C70-404E-B1AC-15FDC56C47AF}"/>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7830" y="1435474"/>
            <a:ext cx="9132124" cy="2907926"/>
          </a:xfrm>
          <a:prstGeom prst="rect">
            <a:avLst/>
          </a:prstGeom>
        </p:spPr>
      </p:pic>
      <mc:AlternateContent xmlns:mc="http://schemas.openxmlformats.org/markup-compatibility/2006" xmlns:p14="http://schemas.microsoft.com/office/powerpoint/2010/main">
        <mc:Choice Requires="p14">
          <p:contentPart p14:bwMode="auto" r:id="rId4">
            <p14:nvContentPartPr>
              <p14:cNvPr id="7" name="Ink 6">
                <a:extLst>
                  <a:ext uri="{FF2B5EF4-FFF2-40B4-BE49-F238E27FC236}">
                    <a16:creationId xmlns:a16="http://schemas.microsoft.com/office/drawing/2014/main" id="{F1728F92-B8BF-47DF-AB4A-239543B79B67}"/>
                  </a:ext>
                </a:extLst>
              </p14:cNvPr>
              <p14:cNvContentPartPr/>
              <p14:nvPr/>
            </p14:nvContentPartPr>
            <p14:xfrm>
              <a:off x="7471542" y="1746281"/>
              <a:ext cx="42660" cy="17280"/>
            </p14:xfrm>
          </p:contentPart>
        </mc:Choice>
        <mc:Fallback xmlns="">
          <p:pic>
            <p:nvPicPr>
              <p:cNvPr id="7" name="Ink 6">
                <a:extLst>
                  <a:ext uri="{FF2B5EF4-FFF2-40B4-BE49-F238E27FC236}">
                    <a16:creationId xmlns:a16="http://schemas.microsoft.com/office/drawing/2014/main" id="{F1728F92-B8BF-47DF-AB4A-239543B79B67}"/>
                  </a:ext>
                </a:extLst>
              </p:cNvPr>
              <p:cNvPicPr/>
              <p:nvPr/>
            </p:nvPicPr>
            <p:blipFill>
              <a:blip r:embed="rId5"/>
              <a:stretch>
                <a:fillRect/>
              </a:stretch>
            </p:blipFill>
            <p:spPr>
              <a:xfrm>
                <a:off x="7462580" y="1737281"/>
                <a:ext cx="60226" cy="3492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8" name="Ink 7">
                <a:extLst>
                  <a:ext uri="{FF2B5EF4-FFF2-40B4-BE49-F238E27FC236}">
                    <a16:creationId xmlns:a16="http://schemas.microsoft.com/office/drawing/2014/main" id="{4BBCDD99-E9BD-49E8-8DDE-728ED3C21CAF}"/>
                  </a:ext>
                </a:extLst>
              </p14:cNvPr>
              <p14:cNvContentPartPr/>
              <p14:nvPr/>
            </p14:nvContentPartPr>
            <p14:xfrm>
              <a:off x="7604652" y="1790831"/>
              <a:ext cx="32400" cy="4860"/>
            </p14:xfrm>
          </p:contentPart>
        </mc:Choice>
        <mc:Fallback xmlns="">
          <p:pic>
            <p:nvPicPr>
              <p:cNvPr id="8" name="Ink 7">
                <a:extLst>
                  <a:ext uri="{FF2B5EF4-FFF2-40B4-BE49-F238E27FC236}">
                    <a16:creationId xmlns:a16="http://schemas.microsoft.com/office/drawing/2014/main" id="{4BBCDD99-E9BD-49E8-8DDE-728ED3C21CAF}"/>
                  </a:ext>
                </a:extLst>
              </p:cNvPr>
              <p:cNvPicPr/>
              <p:nvPr/>
            </p:nvPicPr>
            <p:blipFill>
              <a:blip r:embed="rId7"/>
              <a:stretch>
                <a:fillRect/>
              </a:stretch>
            </p:blipFill>
            <p:spPr>
              <a:xfrm>
                <a:off x="7595652" y="1782731"/>
                <a:ext cx="50040" cy="20736"/>
              </a:xfrm>
              <a:prstGeom prst="rect">
                <a:avLst/>
              </a:prstGeom>
            </p:spPr>
          </p:pic>
        </mc:Fallback>
      </mc:AlternateContent>
      <p:sp>
        <p:nvSpPr>
          <p:cNvPr id="58" name="Rectangle 57">
            <a:extLst>
              <a:ext uri="{FF2B5EF4-FFF2-40B4-BE49-F238E27FC236}">
                <a16:creationId xmlns:a16="http://schemas.microsoft.com/office/drawing/2014/main" id="{1E04459B-77E0-4E93-B581-751442D7DA5B}"/>
              </a:ext>
            </a:extLst>
          </p:cNvPr>
          <p:cNvSpPr/>
          <p:nvPr/>
        </p:nvSpPr>
        <p:spPr>
          <a:xfrm>
            <a:off x="-7844" y="-1"/>
            <a:ext cx="9147798" cy="143547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050" dirty="0"/>
          </a:p>
        </p:txBody>
      </p:sp>
      <mc:AlternateContent xmlns:mc="http://schemas.openxmlformats.org/markup-compatibility/2006" xmlns:p14="http://schemas.microsoft.com/office/powerpoint/2010/main">
        <mc:Choice Requires="p14">
          <p:contentPart p14:bwMode="auto" r:id="rId8">
            <p14:nvContentPartPr>
              <p14:cNvPr id="66" name="Ink 65">
                <a:extLst>
                  <a:ext uri="{FF2B5EF4-FFF2-40B4-BE49-F238E27FC236}">
                    <a16:creationId xmlns:a16="http://schemas.microsoft.com/office/drawing/2014/main" id="{FEF650A6-00DE-4A82-99D4-1267A4D1DAA9}"/>
                  </a:ext>
                </a:extLst>
              </p14:cNvPr>
              <p14:cNvContentPartPr/>
              <p14:nvPr/>
            </p14:nvContentPartPr>
            <p14:xfrm>
              <a:off x="3725456" y="709751"/>
              <a:ext cx="9180" cy="5940"/>
            </p14:xfrm>
          </p:contentPart>
        </mc:Choice>
        <mc:Fallback xmlns="">
          <p:pic>
            <p:nvPicPr>
              <p:cNvPr id="66" name="Ink 65">
                <a:extLst>
                  <a:ext uri="{FF2B5EF4-FFF2-40B4-BE49-F238E27FC236}">
                    <a16:creationId xmlns:a16="http://schemas.microsoft.com/office/drawing/2014/main" id="{FEF650A6-00DE-4A82-99D4-1267A4D1DAA9}"/>
                  </a:ext>
                </a:extLst>
              </p:cNvPr>
              <p:cNvPicPr/>
              <p:nvPr/>
            </p:nvPicPr>
            <p:blipFill>
              <a:blip r:embed="rId9"/>
              <a:stretch>
                <a:fillRect/>
              </a:stretch>
            </p:blipFill>
            <p:spPr>
              <a:xfrm>
                <a:off x="3716629" y="701016"/>
                <a:ext cx="26481" cy="23061"/>
              </a:xfrm>
              <a:prstGeom prst="rect">
                <a:avLst/>
              </a:prstGeom>
            </p:spPr>
          </p:pic>
        </mc:Fallback>
      </mc:AlternateContent>
      <p:sp>
        <p:nvSpPr>
          <p:cNvPr id="70" name="TextBox 69">
            <a:extLst>
              <a:ext uri="{FF2B5EF4-FFF2-40B4-BE49-F238E27FC236}">
                <a16:creationId xmlns:a16="http://schemas.microsoft.com/office/drawing/2014/main" id="{CA8EC058-F3D3-4E5F-9283-49488EB574B1}"/>
              </a:ext>
            </a:extLst>
          </p:cNvPr>
          <p:cNvSpPr txBox="1"/>
          <p:nvPr/>
        </p:nvSpPr>
        <p:spPr>
          <a:xfrm>
            <a:off x="2600" y="1021670"/>
            <a:ext cx="9132124" cy="723503"/>
          </a:xfrm>
          <a:prstGeom prst="rect">
            <a:avLst/>
          </a:prstGeom>
          <a:noFill/>
        </p:spPr>
        <p:txBody>
          <a:bodyPr wrap="square" lIns="0" rIns="0" rtlCol="0">
            <a:noAutofit/>
          </a:bodyPr>
          <a:lstStyle/>
          <a:p>
            <a:pPr algn="ctr"/>
            <a:r>
              <a:rPr lang="en-US" b="1" dirty="0">
                <a:solidFill>
                  <a:schemeClr val="bg1"/>
                </a:solidFill>
              </a:rPr>
              <a:t>ANDYWORLD.IO | PROFESSORANDREWPHELPS.NET | @ANDYMPHELPS | ANDYMPHELPS@GMAIL.COM</a:t>
            </a:r>
          </a:p>
          <a:p>
            <a:pPr algn="ctr"/>
            <a:endParaRPr lang="en-US" sz="1650" b="1" kern="1200" dirty="0">
              <a:solidFill>
                <a:schemeClr val="bg1"/>
              </a:solidFill>
              <a:latin typeface="+mn-lt"/>
              <a:ea typeface="+mn-ea"/>
              <a:cs typeface="+mn-cs"/>
            </a:endParaRPr>
          </a:p>
        </p:txBody>
      </p:sp>
      <p:cxnSp>
        <p:nvCxnSpPr>
          <p:cNvPr id="73" name="Straight Arrow Connector 72">
            <a:extLst>
              <a:ext uri="{FF2B5EF4-FFF2-40B4-BE49-F238E27FC236}">
                <a16:creationId xmlns:a16="http://schemas.microsoft.com/office/drawing/2014/main" id="{7A622C22-96FE-455C-9B77-6091407AB65C}"/>
              </a:ext>
            </a:extLst>
          </p:cNvPr>
          <p:cNvCxnSpPr>
            <a:cxnSpLocks/>
          </p:cNvCxnSpPr>
          <p:nvPr/>
        </p:nvCxnSpPr>
        <p:spPr>
          <a:xfrm>
            <a:off x="-3798" y="914400"/>
            <a:ext cx="9147798" cy="0"/>
          </a:xfrm>
          <a:prstGeom prst="straightConnector1">
            <a:avLst/>
          </a:prstGeom>
          <a:ln w="38100">
            <a:solidFill>
              <a:schemeClr val="bg1"/>
            </a:solidFill>
          </a:ln>
        </p:spPr>
        <p:style>
          <a:lnRef idx="1">
            <a:schemeClr val="dk1"/>
          </a:lnRef>
          <a:fillRef idx="0">
            <a:schemeClr val="dk1"/>
          </a:fillRef>
          <a:effectRef idx="0">
            <a:schemeClr val="dk1"/>
          </a:effectRef>
          <a:fontRef idx="minor">
            <a:schemeClr val="tx1"/>
          </a:fontRef>
        </p:style>
      </p:cxnSp>
      <p:cxnSp>
        <p:nvCxnSpPr>
          <p:cNvPr id="76" name="Straight Arrow Connector 75">
            <a:extLst>
              <a:ext uri="{FF2B5EF4-FFF2-40B4-BE49-F238E27FC236}">
                <a16:creationId xmlns:a16="http://schemas.microsoft.com/office/drawing/2014/main" id="{A40A3F19-CFC8-4019-9B25-87CBBB28B508}"/>
              </a:ext>
            </a:extLst>
          </p:cNvPr>
          <p:cNvCxnSpPr>
            <a:cxnSpLocks/>
          </p:cNvCxnSpPr>
          <p:nvPr/>
        </p:nvCxnSpPr>
        <p:spPr>
          <a:xfrm>
            <a:off x="0" y="1435473"/>
            <a:ext cx="9147798" cy="0"/>
          </a:xfrm>
          <a:prstGeom prst="straightConnector1">
            <a:avLst/>
          </a:prstGeom>
          <a:ln w="38100">
            <a:solidFill>
              <a:schemeClr val="bg1"/>
            </a:solidFill>
          </a:ln>
        </p:spPr>
        <p:style>
          <a:lnRef idx="1">
            <a:schemeClr val="dk1"/>
          </a:lnRef>
          <a:fillRef idx="0">
            <a:schemeClr val="dk1"/>
          </a:fillRef>
          <a:effectRef idx="0">
            <a:schemeClr val="dk1"/>
          </a:effectRef>
          <a:fontRef idx="minor">
            <a:schemeClr val="tx1"/>
          </a:fontRef>
        </p:style>
      </p:cxnSp>
      <p:cxnSp>
        <p:nvCxnSpPr>
          <p:cNvPr id="77" name="Straight Arrow Connector 76">
            <a:extLst>
              <a:ext uri="{FF2B5EF4-FFF2-40B4-BE49-F238E27FC236}">
                <a16:creationId xmlns:a16="http://schemas.microsoft.com/office/drawing/2014/main" id="{3AE0FC50-91FF-45C3-BCBC-2315CF014985}"/>
              </a:ext>
            </a:extLst>
          </p:cNvPr>
          <p:cNvCxnSpPr>
            <a:cxnSpLocks/>
          </p:cNvCxnSpPr>
          <p:nvPr/>
        </p:nvCxnSpPr>
        <p:spPr>
          <a:xfrm>
            <a:off x="-7844" y="4343400"/>
            <a:ext cx="9147798" cy="0"/>
          </a:xfrm>
          <a:prstGeom prst="straightConnector1">
            <a:avLst/>
          </a:prstGeom>
          <a:ln w="38100">
            <a:solidFill>
              <a:schemeClr val="tx1"/>
            </a:solidFill>
          </a:ln>
        </p:spPr>
        <p:style>
          <a:lnRef idx="1">
            <a:schemeClr val="dk1"/>
          </a:lnRef>
          <a:fillRef idx="0">
            <a:schemeClr val="dk1"/>
          </a:fillRef>
          <a:effectRef idx="0">
            <a:schemeClr val="dk1"/>
          </a:effectRef>
          <a:fontRef idx="minor">
            <a:schemeClr val="tx1"/>
          </a:fontRef>
        </p:style>
      </p:cxnSp>
      <p:sp>
        <p:nvSpPr>
          <p:cNvPr id="11" name="Rectangle 10">
            <a:extLst>
              <a:ext uri="{FF2B5EF4-FFF2-40B4-BE49-F238E27FC236}">
                <a16:creationId xmlns:a16="http://schemas.microsoft.com/office/drawing/2014/main" id="{2A6649D9-33DC-4E50-9F5F-013FB73F352D}"/>
              </a:ext>
            </a:extLst>
          </p:cNvPr>
          <p:cNvSpPr/>
          <p:nvPr/>
        </p:nvSpPr>
        <p:spPr>
          <a:xfrm>
            <a:off x="-13149" y="3724355"/>
            <a:ext cx="9149319" cy="628650"/>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b="1" dirty="0">
                <a:solidFill>
                  <a:schemeClr val="tx2">
                    <a:lumMod val="90000"/>
                  </a:schemeClr>
                </a:solidFill>
              </a:rPr>
              <a:t>Thanks &amp; Questions</a:t>
            </a:r>
          </a:p>
        </p:txBody>
      </p:sp>
      <p:cxnSp>
        <p:nvCxnSpPr>
          <p:cNvPr id="12" name="Straight Connector 11">
            <a:extLst>
              <a:ext uri="{FF2B5EF4-FFF2-40B4-BE49-F238E27FC236}">
                <a16:creationId xmlns:a16="http://schemas.microsoft.com/office/drawing/2014/main" id="{ED38947A-8882-4CBF-8A21-C5FA875B722D}"/>
              </a:ext>
            </a:extLst>
          </p:cNvPr>
          <p:cNvCxnSpPr/>
          <p:nvPr/>
        </p:nvCxnSpPr>
        <p:spPr>
          <a:xfrm>
            <a:off x="-13149" y="4353005"/>
            <a:ext cx="91440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0905E48-5467-401A-A173-CFD7F7B0B0AB}"/>
              </a:ext>
            </a:extLst>
          </p:cNvPr>
          <p:cNvCxnSpPr/>
          <p:nvPr/>
        </p:nvCxnSpPr>
        <p:spPr>
          <a:xfrm>
            <a:off x="-13149" y="3729671"/>
            <a:ext cx="91440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28757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19" y="0"/>
            <a:ext cx="9138905" cy="4217224"/>
          </a:xfrm>
          <a:prstGeom prst="rect">
            <a:avLst/>
          </a:prstGeom>
        </p:spPr>
      </p:pic>
      <p:sp>
        <p:nvSpPr>
          <p:cNvPr id="5" name="Rectangle 4"/>
          <p:cNvSpPr/>
          <p:nvPr/>
        </p:nvSpPr>
        <p:spPr>
          <a:xfrm>
            <a:off x="1" y="54924"/>
            <a:ext cx="9144000" cy="4217224"/>
          </a:xfrm>
          <a:prstGeom prst="rect">
            <a:avLst/>
          </a:prstGeom>
          <a:gradFill flip="none" rotWithShape="1">
            <a:gsLst>
              <a:gs pos="0">
                <a:schemeClr val="bg1">
                  <a:alpha val="0"/>
                </a:schemeClr>
              </a:gs>
              <a:gs pos="10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3" name="Picture 2" descr="Z:\Andystuff\My Pictures\2004-05-04_0001\Top.bmp"/>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2907995" y="1261305"/>
            <a:ext cx="3502209" cy="2304085"/>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1594485" y="3620314"/>
            <a:ext cx="5955030" cy="969771"/>
          </a:xfrm>
        </p:spPr>
        <p:txBody>
          <a:bodyPr/>
          <a:lstStyle/>
          <a:p>
            <a:pPr algn="ctr"/>
            <a:r>
              <a:rPr lang="en-US" dirty="0"/>
              <a:t>I make things.</a:t>
            </a:r>
          </a:p>
        </p:txBody>
      </p:sp>
    </p:spTree>
    <p:extLst>
      <p:ext uri="{BB962C8B-B14F-4D97-AF65-F5344CB8AC3E}">
        <p14:creationId xmlns:p14="http://schemas.microsoft.com/office/powerpoint/2010/main" val="3004121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3386FE9-471A-664C-AA86-57FB4D5DB3AD}"/>
              </a:ext>
            </a:extLst>
          </p:cNvPr>
          <p:cNvSpPr/>
          <p:nvPr/>
        </p:nvSpPr>
        <p:spPr>
          <a:xfrm>
            <a:off x="-30977" y="1092708"/>
            <a:ext cx="9174977" cy="165963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09C3364-F763-5344-8159-0E7F84CAF784}"/>
              </a:ext>
            </a:extLst>
          </p:cNvPr>
          <p:cNvSpPr>
            <a:spLocks noGrp="1"/>
          </p:cNvSpPr>
          <p:nvPr>
            <p:ph type="title"/>
          </p:nvPr>
        </p:nvSpPr>
        <p:spPr>
          <a:xfrm>
            <a:off x="311700" y="1188866"/>
            <a:ext cx="8520600" cy="572700"/>
          </a:xfrm>
        </p:spPr>
        <p:txBody>
          <a:bodyPr>
            <a:noAutofit/>
          </a:bodyPr>
          <a:lstStyle/>
          <a:p>
            <a:r>
              <a:rPr lang="en-US" sz="2000" dirty="0">
                <a:solidFill>
                  <a:schemeClr val="bg1"/>
                </a:solidFill>
              </a:rPr>
              <a:t>This is work between myself and Dr. Doris Rusch at the </a:t>
            </a:r>
            <a:r>
              <a:rPr lang="en-US" sz="2000" i="1" dirty="0">
                <a:solidFill>
                  <a:schemeClr val="bg1"/>
                </a:solidFill>
              </a:rPr>
              <a:t>Transformative Play Initiative</a:t>
            </a:r>
            <a:r>
              <a:rPr lang="en-US" sz="2000" dirty="0">
                <a:solidFill>
                  <a:schemeClr val="bg1"/>
                </a:solidFill>
              </a:rPr>
              <a:t> at Uppsala University in Sweden: https://</a:t>
            </a:r>
            <a:r>
              <a:rPr lang="en-US" sz="2000" dirty="0" err="1">
                <a:solidFill>
                  <a:schemeClr val="bg1"/>
                </a:solidFill>
              </a:rPr>
              <a:t>www.speldesign.uu.se</a:t>
            </a:r>
            <a:r>
              <a:rPr lang="en-US" sz="2000" dirty="0">
                <a:solidFill>
                  <a:schemeClr val="bg1"/>
                </a:solidFill>
              </a:rPr>
              <a:t>/research/games-and-society-lab/transformative-play/</a:t>
            </a:r>
          </a:p>
        </p:txBody>
      </p:sp>
      <p:pic>
        <p:nvPicPr>
          <p:cNvPr id="4" name="Picture 3" descr="A picture containing text&#10;&#10;Description automatically generated">
            <a:extLst>
              <a:ext uri="{FF2B5EF4-FFF2-40B4-BE49-F238E27FC236}">
                <a16:creationId xmlns:a16="http://schemas.microsoft.com/office/drawing/2014/main" id="{73ED8899-516D-0F47-9A3A-5EF5C539D58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0977" y="2487314"/>
            <a:ext cx="9174977" cy="1563478"/>
          </a:xfrm>
          <a:prstGeom prst="rect">
            <a:avLst/>
          </a:prstGeom>
        </p:spPr>
      </p:pic>
      <p:sp>
        <p:nvSpPr>
          <p:cNvPr id="6" name="Title 1">
            <a:extLst>
              <a:ext uri="{FF2B5EF4-FFF2-40B4-BE49-F238E27FC236}">
                <a16:creationId xmlns:a16="http://schemas.microsoft.com/office/drawing/2014/main" id="{925D6E9D-8087-1E4F-9F26-B4CD47862293}"/>
              </a:ext>
            </a:extLst>
          </p:cNvPr>
          <p:cNvSpPr txBox="1">
            <a:spLocks/>
          </p:cNvSpPr>
          <p:nvPr/>
        </p:nvSpPr>
        <p:spPr>
          <a:xfrm>
            <a:off x="0" y="4050792"/>
            <a:ext cx="7598664"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r"/>
            <a:r>
              <a:rPr lang="en-US" sz="2000" dirty="0">
                <a:solidFill>
                  <a:schemeClr val="bg1"/>
                </a:solidFill>
              </a:rPr>
              <a:t>This work is also supported by the Applied Immersive Gaming Initiative (AIGI) at </a:t>
            </a:r>
            <a:r>
              <a:rPr lang="en-US" sz="2000" dirty="0" err="1">
                <a:solidFill>
                  <a:schemeClr val="bg1"/>
                </a:solidFill>
              </a:rPr>
              <a:t>HITLabNZ</a:t>
            </a:r>
            <a:r>
              <a:rPr lang="en-US" sz="2000" dirty="0">
                <a:solidFill>
                  <a:schemeClr val="bg1"/>
                </a:solidFill>
              </a:rPr>
              <a:t> at the University of Canterbury</a:t>
            </a:r>
          </a:p>
        </p:txBody>
      </p:sp>
      <p:pic>
        <p:nvPicPr>
          <p:cNvPr id="8" name="Picture 7" descr="A black rectangle with a black background&#10;&#10;Description automatically generated with low confidence">
            <a:extLst>
              <a:ext uri="{FF2B5EF4-FFF2-40B4-BE49-F238E27FC236}">
                <a16:creationId xmlns:a16="http://schemas.microsoft.com/office/drawing/2014/main" id="{7A1CBE04-8EE8-3A4C-8F8C-B6DD5A19642A}"/>
              </a:ext>
            </a:extLst>
          </p:cNvPr>
          <p:cNvPicPr>
            <a:picLocks noChangeAspect="1"/>
          </p:cNvPicPr>
          <p:nvPr/>
        </p:nvPicPr>
        <p:blipFill>
          <a:blip r:embed="rId3"/>
          <a:stretch>
            <a:fillRect/>
          </a:stretch>
        </p:blipFill>
        <p:spPr>
          <a:xfrm>
            <a:off x="7598664" y="4139542"/>
            <a:ext cx="976470" cy="894476"/>
          </a:xfrm>
          <a:prstGeom prst="rect">
            <a:avLst/>
          </a:prstGeom>
        </p:spPr>
      </p:pic>
      <p:cxnSp>
        <p:nvCxnSpPr>
          <p:cNvPr id="10" name="Straight Connector 9">
            <a:extLst>
              <a:ext uri="{FF2B5EF4-FFF2-40B4-BE49-F238E27FC236}">
                <a16:creationId xmlns:a16="http://schemas.microsoft.com/office/drawing/2014/main" id="{0D7FEA94-F97F-9542-9DC5-AD8058CC6C5E}"/>
              </a:ext>
            </a:extLst>
          </p:cNvPr>
          <p:cNvCxnSpPr/>
          <p:nvPr/>
        </p:nvCxnSpPr>
        <p:spPr>
          <a:xfrm>
            <a:off x="0" y="1092708"/>
            <a:ext cx="9144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59ECE3F2-0CE7-FB4D-A986-DFC5ABBB2B05}"/>
              </a:ext>
            </a:extLst>
          </p:cNvPr>
          <p:cNvCxnSpPr/>
          <p:nvPr/>
        </p:nvCxnSpPr>
        <p:spPr>
          <a:xfrm>
            <a:off x="0" y="4050792"/>
            <a:ext cx="9144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252322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02AF457-7ECA-6B45-8715-2DC32B260F1E}"/>
              </a:ext>
            </a:extLst>
          </p:cNvPr>
          <p:cNvSpPr/>
          <p:nvPr/>
        </p:nvSpPr>
        <p:spPr>
          <a:xfrm>
            <a:off x="0" y="1"/>
            <a:ext cx="9144000"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picture containing text, monitor, screen, sign&#10;&#10;Description automatically generated">
            <a:extLst>
              <a:ext uri="{FF2B5EF4-FFF2-40B4-BE49-F238E27FC236}">
                <a16:creationId xmlns:a16="http://schemas.microsoft.com/office/drawing/2014/main" id="{65BE9E59-8790-824A-9672-706EDE1C9E8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11" y="347472"/>
            <a:ext cx="4099911" cy="2299516"/>
          </a:xfrm>
          <a:prstGeom prst="rect">
            <a:avLst/>
          </a:prstGeom>
        </p:spPr>
      </p:pic>
      <p:pic>
        <p:nvPicPr>
          <p:cNvPr id="8" name="Picture 7" descr="A close up of a logo&#10;&#10;Description automatically generated">
            <a:extLst>
              <a:ext uri="{FF2B5EF4-FFF2-40B4-BE49-F238E27FC236}">
                <a16:creationId xmlns:a16="http://schemas.microsoft.com/office/drawing/2014/main" id="{53616295-D683-194B-A875-6A02194EA1E5}"/>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111" y="2652522"/>
            <a:ext cx="5822831" cy="2143125"/>
          </a:xfrm>
          <a:prstGeom prst="rect">
            <a:avLst/>
          </a:prstGeom>
          <a:ln w="19050">
            <a:solidFill>
              <a:schemeClr val="tx1"/>
            </a:solidFill>
          </a:ln>
        </p:spPr>
      </p:pic>
      <p:pic>
        <p:nvPicPr>
          <p:cNvPr id="10" name="Picture 9">
            <a:extLst>
              <a:ext uri="{FF2B5EF4-FFF2-40B4-BE49-F238E27FC236}">
                <a16:creationId xmlns:a16="http://schemas.microsoft.com/office/drawing/2014/main" id="{A3FBFF4D-CD27-6F49-A607-7221F536382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816719" y="2652522"/>
            <a:ext cx="1071563" cy="2143125"/>
          </a:xfrm>
          <a:prstGeom prst="rect">
            <a:avLst/>
          </a:prstGeom>
          <a:ln w="19050">
            <a:solidFill>
              <a:schemeClr val="tx1"/>
            </a:solidFill>
          </a:ln>
        </p:spPr>
      </p:pic>
      <p:pic>
        <p:nvPicPr>
          <p:cNvPr id="11" name="Picture 10">
            <a:extLst>
              <a:ext uri="{FF2B5EF4-FFF2-40B4-BE49-F238E27FC236}">
                <a16:creationId xmlns:a16="http://schemas.microsoft.com/office/drawing/2014/main" id="{6D4FC692-68BA-4049-90CB-08115B819DC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888282" y="2652522"/>
            <a:ext cx="2249607" cy="1124804"/>
          </a:xfrm>
          <a:prstGeom prst="rect">
            <a:avLst/>
          </a:prstGeom>
          <a:ln w="19050">
            <a:solidFill>
              <a:schemeClr val="tx1"/>
            </a:solidFill>
          </a:ln>
        </p:spPr>
      </p:pic>
      <p:pic>
        <p:nvPicPr>
          <p:cNvPr id="12" name="Picture 11">
            <a:extLst>
              <a:ext uri="{FF2B5EF4-FFF2-40B4-BE49-F238E27FC236}">
                <a16:creationId xmlns:a16="http://schemas.microsoft.com/office/drawing/2014/main" id="{0F755583-6D44-9446-8583-3D89AFEDD31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888282" y="3727149"/>
            <a:ext cx="2255718" cy="1068498"/>
          </a:xfrm>
          <a:prstGeom prst="rect">
            <a:avLst/>
          </a:prstGeom>
          <a:ln w="19050">
            <a:solidFill>
              <a:schemeClr val="tx1"/>
            </a:solidFill>
          </a:ln>
        </p:spPr>
      </p:pic>
      <p:cxnSp>
        <p:nvCxnSpPr>
          <p:cNvPr id="14" name="Straight Connector 13">
            <a:extLst>
              <a:ext uri="{FF2B5EF4-FFF2-40B4-BE49-F238E27FC236}">
                <a16:creationId xmlns:a16="http://schemas.microsoft.com/office/drawing/2014/main" id="{0EF8F4F1-1ED3-EE4B-8E05-BF9776C0DCA5}"/>
              </a:ext>
            </a:extLst>
          </p:cNvPr>
          <p:cNvCxnSpPr/>
          <p:nvPr/>
        </p:nvCxnSpPr>
        <p:spPr>
          <a:xfrm>
            <a:off x="4093800" y="0"/>
            <a:ext cx="0" cy="229951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026" name="Picture 2">
            <a:extLst>
              <a:ext uri="{FF2B5EF4-FFF2-40B4-BE49-F238E27FC236}">
                <a16:creationId xmlns:a16="http://schemas.microsoft.com/office/drawing/2014/main" id="{DD23D12D-BF72-4440-941B-A5D1710CABDF}"/>
              </a:ext>
            </a:extLst>
          </p:cNvPr>
          <p:cNvPicPr>
            <a:picLocks noChangeAspect="1" noChangeArrowheads="1"/>
          </p:cNvPicPr>
          <p:nvPr/>
        </p:nvPicPr>
        <p:blipFill rotWithShape="1">
          <a:blip r:embed="rId8" cstate="hqprint">
            <a:extLst>
              <a:ext uri="{28A0092B-C50C-407E-A947-70E740481C1C}">
                <a14:useLocalDpi xmlns:a14="http://schemas.microsoft.com/office/drawing/2010/main"/>
              </a:ext>
            </a:extLst>
          </a:blip>
          <a:srcRect/>
          <a:stretch/>
        </p:blipFill>
        <p:spPr bwMode="auto">
          <a:xfrm>
            <a:off x="4093800" y="347473"/>
            <a:ext cx="5056312" cy="2299515"/>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Connector 3">
            <a:extLst>
              <a:ext uri="{FF2B5EF4-FFF2-40B4-BE49-F238E27FC236}">
                <a16:creationId xmlns:a16="http://schemas.microsoft.com/office/drawing/2014/main" id="{8057E352-D224-3144-8452-F9CECF8DB8CA}"/>
              </a:ext>
            </a:extLst>
          </p:cNvPr>
          <p:cNvCxnSpPr/>
          <p:nvPr/>
        </p:nvCxnSpPr>
        <p:spPr>
          <a:xfrm>
            <a:off x="0" y="347472"/>
            <a:ext cx="9150112"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CE045E3-5553-7143-BC53-E4B2BCE36535}"/>
              </a:ext>
            </a:extLst>
          </p:cNvPr>
          <p:cNvCxnSpPr/>
          <p:nvPr/>
        </p:nvCxnSpPr>
        <p:spPr>
          <a:xfrm>
            <a:off x="-12223" y="4795647"/>
            <a:ext cx="9150112"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4205C3C-279E-854F-BB03-224E5929D113}"/>
              </a:ext>
            </a:extLst>
          </p:cNvPr>
          <p:cNvCxnSpPr/>
          <p:nvPr/>
        </p:nvCxnSpPr>
        <p:spPr>
          <a:xfrm>
            <a:off x="-12223" y="2653084"/>
            <a:ext cx="915011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2F0E867-6F70-3C49-8C2A-6CABE9F3B32A}"/>
              </a:ext>
            </a:extLst>
          </p:cNvPr>
          <p:cNvCxnSpPr>
            <a:cxnSpLocks/>
          </p:cNvCxnSpPr>
          <p:nvPr/>
        </p:nvCxnSpPr>
        <p:spPr>
          <a:xfrm>
            <a:off x="4093800" y="347472"/>
            <a:ext cx="0" cy="229951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1EF8851-8E73-CD4A-BF97-B9959A0F8004}"/>
              </a:ext>
            </a:extLst>
          </p:cNvPr>
          <p:cNvCxnSpPr>
            <a:cxnSpLocks/>
          </p:cNvCxnSpPr>
          <p:nvPr/>
        </p:nvCxnSpPr>
        <p:spPr>
          <a:xfrm flipV="1">
            <a:off x="6888282" y="2652522"/>
            <a:ext cx="0" cy="2143126"/>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DF6E8D6D-4CEE-B144-84FE-349814260CA5}"/>
              </a:ext>
            </a:extLst>
          </p:cNvPr>
          <p:cNvCxnSpPr>
            <a:cxnSpLocks/>
          </p:cNvCxnSpPr>
          <p:nvPr/>
        </p:nvCxnSpPr>
        <p:spPr>
          <a:xfrm>
            <a:off x="5816719" y="2652521"/>
            <a:ext cx="0" cy="2143126"/>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1ED9109C-90A3-6E48-AD48-3F22F681C655}"/>
              </a:ext>
            </a:extLst>
          </p:cNvPr>
          <p:cNvCxnSpPr>
            <a:cxnSpLocks/>
            <a:stCxn id="10" idx="3"/>
          </p:cNvCxnSpPr>
          <p:nvPr/>
        </p:nvCxnSpPr>
        <p:spPr>
          <a:xfrm flipV="1">
            <a:off x="6888282" y="3724084"/>
            <a:ext cx="2249607" cy="1"/>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06206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1"/>
        <p:cNvGrpSpPr/>
        <p:nvPr/>
      </p:nvGrpSpPr>
      <p:grpSpPr>
        <a:xfrm>
          <a:off x="0" y="0"/>
          <a:ext cx="0" cy="0"/>
          <a:chOff x="0" y="0"/>
          <a:chExt cx="0" cy="0"/>
        </a:xfrm>
      </p:grpSpPr>
      <p:pic>
        <p:nvPicPr>
          <p:cNvPr id="82" name="Google Shape;82;p16"/>
          <p:cNvPicPr preferRelativeResize="0"/>
          <p:nvPr/>
        </p:nvPicPr>
        <p:blipFill>
          <a:blip r:embed="rId4">
            <a:alphaModFix/>
          </a:blip>
          <a:stretch>
            <a:fillRect/>
          </a:stretch>
        </p:blipFill>
        <p:spPr>
          <a:xfrm>
            <a:off x="352650" y="4596700"/>
            <a:ext cx="1601500" cy="314025"/>
          </a:xfrm>
          <a:prstGeom prst="rect">
            <a:avLst/>
          </a:prstGeom>
          <a:noFill/>
          <a:ln>
            <a:noFill/>
          </a:ln>
        </p:spPr>
      </p:pic>
      <p:sp>
        <p:nvSpPr>
          <p:cNvPr id="85" name="Google Shape;85;p16"/>
          <p:cNvSpPr txBox="1"/>
          <p:nvPr/>
        </p:nvSpPr>
        <p:spPr>
          <a:xfrm>
            <a:off x="6490713" y="4318874"/>
            <a:ext cx="2503200" cy="3693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200" b="1">
                <a:solidFill>
                  <a:schemeClr val="lt1"/>
                </a:solidFill>
                <a:latin typeface="Nunito Sans"/>
                <a:ea typeface="Nunito Sans"/>
                <a:cs typeface="Nunito Sans"/>
                <a:sym typeface="Nunito Sans"/>
              </a:rPr>
              <a:t>4 AUGUST - 6 AUGUST</a:t>
            </a:r>
            <a:endParaRPr sz="1200" b="1">
              <a:solidFill>
                <a:schemeClr val="lt1"/>
              </a:solidFill>
              <a:latin typeface="Nunito Sans"/>
              <a:ea typeface="Nunito Sans"/>
              <a:cs typeface="Nunito Sans"/>
              <a:sym typeface="Nunito Sans"/>
            </a:endParaRPr>
          </a:p>
        </p:txBody>
      </p:sp>
      <p:pic>
        <p:nvPicPr>
          <p:cNvPr id="6" name="Picture 5">
            <a:extLst>
              <a:ext uri="{FF2B5EF4-FFF2-40B4-BE49-F238E27FC236}">
                <a16:creationId xmlns:a16="http://schemas.microsoft.com/office/drawing/2014/main" id="{385E86F7-6CBC-9648-89A2-EC60E98529FF}"/>
              </a:ext>
            </a:extLst>
          </p:cNvPr>
          <p:cNvPicPr>
            <a:picLocks noChangeAspect="1"/>
          </p:cNvPicPr>
          <p:nvPr/>
        </p:nvPicPr>
        <p:blipFill>
          <a:blip r:embed="rId5"/>
          <a:stretch>
            <a:fillRect/>
          </a:stretch>
        </p:blipFill>
        <p:spPr>
          <a:xfrm>
            <a:off x="839755" y="757178"/>
            <a:ext cx="2228790" cy="2736336"/>
          </a:xfrm>
          <a:prstGeom prst="rect">
            <a:avLst/>
          </a:prstGeom>
        </p:spPr>
      </p:pic>
      <p:pic>
        <p:nvPicPr>
          <p:cNvPr id="7" name="Picture 6">
            <a:extLst>
              <a:ext uri="{FF2B5EF4-FFF2-40B4-BE49-F238E27FC236}">
                <a16:creationId xmlns:a16="http://schemas.microsoft.com/office/drawing/2014/main" id="{68E7A257-3A87-4240-A4F0-8823D26DBCC5}"/>
              </a:ext>
            </a:extLst>
          </p:cNvPr>
          <p:cNvPicPr>
            <a:picLocks noChangeAspect="1"/>
          </p:cNvPicPr>
          <p:nvPr/>
        </p:nvPicPr>
        <p:blipFill>
          <a:blip r:embed="rId6"/>
          <a:stretch>
            <a:fillRect/>
          </a:stretch>
        </p:blipFill>
        <p:spPr>
          <a:xfrm>
            <a:off x="3247077" y="757178"/>
            <a:ext cx="5507309" cy="2736336"/>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1"/>
        <p:cNvGrpSpPr/>
        <p:nvPr/>
      </p:nvGrpSpPr>
      <p:grpSpPr>
        <a:xfrm>
          <a:off x="0" y="0"/>
          <a:ext cx="0" cy="0"/>
          <a:chOff x="0" y="0"/>
          <a:chExt cx="0" cy="0"/>
        </a:xfrm>
      </p:grpSpPr>
      <p:pic>
        <p:nvPicPr>
          <p:cNvPr id="82" name="Google Shape;82;p16"/>
          <p:cNvPicPr preferRelativeResize="0"/>
          <p:nvPr/>
        </p:nvPicPr>
        <p:blipFill>
          <a:blip r:embed="rId4">
            <a:alphaModFix/>
          </a:blip>
          <a:stretch>
            <a:fillRect/>
          </a:stretch>
        </p:blipFill>
        <p:spPr>
          <a:xfrm>
            <a:off x="352650" y="4596700"/>
            <a:ext cx="1601500" cy="314025"/>
          </a:xfrm>
          <a:prstGeom prst="rect">
            <a:avLst/>
          </a:prstGeom>
          <a:noFill/>
          <a:ln>
            <a:noFill/>
          </a:ln>
        </p:spPr>
      </p:pic>
      <p:sp>
        <p:nvSpPr>
          <p:cNvPr id="84" name="Google Shape;84;p16"/>
          <p:cNvSpPr txBox="1"/>
          <p:nvPr/>
        </p:nvSpPr>
        <p:spPr>
          <a:xfrm>
            <a:off x="3710118" y="2136504"/>
            <a:ext cx="5561190" cy="2031295"/>
          </a:xfrm>
          <a:prstGeom prst="rect">
            <a:avLst/>
          </a:prstGeom>
          <a:noFill/>
          <a:ln>
            <a:noFill/>
          </a:ln>
        </p:spPr>
        <p:txBody>
          <a:bodyPr spcFirstLastPara="1" wrap="square" lIns="91425" tIns="91425" rIns="91425" bIns="91425" anchor="t" anchorCtr="0">
            <a:spAutoFit/>
          </a:bodyPr>
          <a:lstStyle/>
          <a:p>
            <a:pPr marL="457200" lvl="0" indent="-355600" algn="l" rtl="0">
              <a:lnSpc>
                <a:spcPct val="200000"/>
              </a:lnSpc>
              <a:spcBef>
                <a:spcPts val="0"/>
              </a:spcBef>
              <a:spcAft>
                <a:spcPts val="0"/>
              </a:spcAft>
              <a:buClr>
                <a:srgbClr val="A741B8"/>
              </a:buClr>
              <a:buSzPts val="2000"/>
              <a:buFont typeface="Lato"/>
              <a:buChar char="●"/>
            </a:pPr>
            <a:r>
              <a:rPr lang="en-US" sz="2000" dirty="0">
                <a:solidFill>
                  <a:srgbClr val="A741B8"/>
                </a:solidFill>
                <a:latin typeface="Lato"/>
              </a:rPr>
              <a:t>intention is to change the player</a:t>
            </a:r>
          </a:p>
          <a:p>
            <a:pPr marL="457200" lvl="0" indent="-355600" algn="l" rtl="0">
              <a:lnSpc>
                <a:spcPct val="200000"/>
              </a:lnSpc>
              <a:spcBef>
                <a:spcPts val="0"/>
              </a:spcBef>
              <a:spcAft>
                <a:spcPts val="0"/>
              </a:spcAft>
              <a:buClr>
                <a:srgbClr val="A741B8"/>
              </a:buClr>
              <a:buSzPts val="2000"/>
              <a:buFont typeface="Lato"/>
              <a:buChar char="●"/>
            </a:pPr>
            <a:r>
              <a:rPr lang="en-US" sz="2000" dirty="0">
                <a:solidFill>
                  <a:srgbClr val="A741B8"/>
                </a:solidFill>
                <a:latin typeface="Lato"/>
              </a:rPr>
              <a:t>in particular ways</a:t>
            </a:r>
          </a:p>
          <a:p>
            <a:pPr marL="457200" lvl="0" indent="-355600" algn="l" rtl="0">
              <a:lnSpc>
                <a:spcPct val="200000"/>
              </a:lnSpc>
              <a:spcBef>
                <a:spcPts val="0"/>
              </a:spcBef>
              <a:spcAft>
                <a:spcPts val="0"/>
              </a:spcAft>
              <a:buClr>
                <a:srgbClr val="A741B8"/>
              </a:buClr>
              <a:buSzPts val="2000"/>
              <a:buFont typeface="Lato"/>
              <a:buChar char="●"/>
            </a:pPr>
            <a:r>
              <a:rPr lang="en-US" sz="2000" dirty="0">
                <a:solidFill>
                  <a:srgbClr val="A741B8"/>
                </a:solidFill>
                <a:latin typeface="Lato"/>
              </a:rPr>
              <a:t>change transfers to real life and lasts</a:t>
            </a:r>
          </a:p>
        </p:txBody>
      </p:sp>
      <p:sp>
        <p:nvSpPr>
          <p:cNvPr id="85" name="Google Shape;85;p16"/>
          <p:cNvSpPr txBox="1"/>
          <p:nvPr/>
        </p:nvSpPr>
        <p:spPr>
          <a:xfrm>
            <a:off x="6490713" y="4318874"/>
            <a:ext cx="2503200" cy="3693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200" b="1">
                <a:solidFill>
                  <a:schemeClr val="lt1"/>
                </a:solidFill>
                <a:latin typeface="Nunito Sans"/>
                <a:ea typeface="Nunito Sans"/>
                <a:cs typeface="Nunito Sans"/>
                <a:sym typeface="Nunito Sans"/>
              </a:rPr>
              <a:t>4 AUGUST - 6 AUGUST</a:t>
            </a:r>
            <a:endParaRPr sz="1200" b="1">
              <a:solidFill>
                <a:schemeClr val="lt1"/>
              </a:solidFill>
              <a:latin typeface="Nunito Sans"/>
              <a:ea typeface="Nunito Sans"/>
              <a:cs typeface="Nunito Sans"/>
              <a:sym typeface="Nunito Sans"/>
            </a:endParaRPr>
          </a:p>
        </p:txBody>
      </p:sp>
      <p:sp>
        <p:nvSpPr>
          <p:cNvPr id="6" name="The Transformational Framework…">
            <a:extLst>
              <a:ext uri="{FF2B5EF4-FFF2-40B4-BE49-F238E27FC236}">
                <a16:creationId xmlns:a16="http://schemas.microsoft.com/office/drawing/2014/main" id="{9AC4101E-1E97-704D-9C47-B531BD33F366}"/>
              </a:ext>
            </a:extLst>
          </p:cNvPr>
          <p:cNvSpPr txBox="1">
            <a:spLocks noGrp="1"/>
          </p:cNvSpPr>
          <p:nvPr>
            <p:ph type="title"/>
          </p:nvPr>
        </p:nvSpPr>
        <p:spPr>
          <a:xfrm>
            <a:off x="628650" y="232775"/>
            <a:ext cx="7886700" cy="994172"/>
          </a:xfrm>
          <a:prstGeom prst="rect">
            <a:avLst/>
          </a:prstGeom>
        </p:spPr>
        <p:txBody>
          <a:bodyPr>
            <a:normAutofit fontScale="90000"/>
          </a:bodyPr>
          <a:lstStyle/>
          <a:p>
            <a:pPr defTabSz="218725">
              <a:defRPr sz="5112"/>
            </a:pPr>
            <a:r>
              <a:rPr lang="en-US" dirty="0"/>
              <a:t>The Transformational Framework</a:t>
            </a:r>
          </a:p>
          <a:p>
            <a:pPr defTabSz="218725">
              <a:defRPr sz="5112"/>
            </a:pPr>
            <a:r>
              <a:rPr lang="en-US" sz="2700" dirty="0"/>
              <a:t>(Sabrina </a:t>
            </a:r>
            <a:r>
              <a:rPr lang="en-US" sz="2700" dirty="0" err="1"/>
              <a:t>Culyba</a:t>
            </a:r>
            <a:r>
              <a:rPr lang="en-US" sz="2700" dirty="0"/>
              <a:t>, 2018)</a:t>
            </a:r>
          </a:p>
        </p:txBody>
      </p:sp>
    </p:spTree>
    <p:extLst>
      <p:ext uri="{BB962C8B-B14F-4D97-AF65-F5344CB8AC3E}">
        <p14:creationId xmlns:p14="http://schemas.microsoft.com/office/powerpoint/2010/main" val="14659429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 name="“the kinds of change we can clearly measure are not all that interesting.”"/>
          <p:cNvSpPr txBox="1">
            <a:spLocks noGrp="1"/>
          </p:cNvSpPr>
          <p:nvPr>
            <p:ph type="body" idx="21"/>
          </p:nvPr>
        </p:nvSpPr>
        <p:spPr>
          <a:xfrm>
            <a:off x="3490451" y="1849785"/>
            <a:ext cx="5518547" cy="821733"/>
          </a:xfrm>
          <a:prstGeom prst="rect">
            <a:avLst/>
          </a:prstGeom>
        </p:spPr>
        <p:txBody>
          <a:bodyPr/>
          <a:lstStyle/>
          <a:p>
            <a:r>
              <a:rPr b="1" dirty="0">
                <a:solidFill>
                  <a:schemeClr val="bg1"/>
                </a:solidFill>
              </a:rPr>
              <a:t>“the kinds of change we can clearly measure are not all that interesting.”</a:t>
            </a:r>
          </a:p>
        </p:txBody>
      </p:sp>
      <p:sp>
        <p:nvSpPr>
          <p:cNvPr id="157" name="–Paolo Pedercini, Games 4 Change keynote, 2014"/>
          <p:cNvSpPr txBox="1">
            <a:spLocks noGrp="1"/>
          </p:cNvSpPr>
          <p:nvPr>
            <p:ph type="body" idx="22"/>
          </p:nvPr>
        </p:nvSpPr>
        <p:spPr>
          <a:xfrm>
            <a:off x="3848432" y="2703203"/>
            <a:ext cx="4474160" cy="446054"/>
          </a:xfrm>
          <a:prstGeom prst="rect">
            <a:avLst/>
          </a:prstGeom>
        </p:spPr>
        <p:txBody>
          <a:bodyPr/>
          <a:lstStyle/>
          <a:p>
            <a:r>
              <a:rPr dirty="0">
                <a:solidFill>
                  <a:schemeClr val="bg1"/>
                </a:solidFill>
              </a:rPr>
              <a:t>–Paolo </a:t>
            </a:r>
            <a:r>
              <a:rPr dirty="0" err="1">
                <a:solidFill>
                  <a:schemeClr val="bg1"/>
                </a:solidFill>
              </a:rPr>
              <a:t>Pedercini</a:t>
            </a:r>
            <a:r>
              <a:rPr dirty="0">
                <a:solidFill>
                  <a:schemeClr val="bg1"/>
                </a:solidFill>
              </a:rPr>
              <a:t>, Games 4 Change keynote, 2014</a:t>
            </a:r>
          </a:p>
        </p:txBody>
      </p:sp>
    </p:spTree>
    <p:extLst>
      <p:ext uri="{BB962C8B-B14F-4D97-AF65-F5344CB8AC3E}">
        <p14:creationId xmlns:p14="http://schemas.microsoft.com/office/powerpoint/2010/main" val="412392221"/>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 name="4733137016_263b166e5c_b.jpg" descr="4733137016_263b166e5c_b.jpg"/>
          <p:cNvPicPr>
            <a:picLocks noChangeAspect="1"/>
          </p:cNvPicPr>
          <p:nvPr/>
        </p:nvPicPr>
        <p:blipFill>
          <a:blip r:embed="rId3"/>
          <a:stretch>
            <a:fillRect/>
          </a:stretch>
        </p:blipFill>
        <p:spPr>
          <a:xfrm>
            <a:off x="-98692" y="-78039"/>
            <a:ext cx="9341384" cy="5254529"/>
          </a:xfrm>
          <a:prstGeom prst="rect">
            <a:avLst/>
          </a:prstGeom>
          <a:ln w="12700">
            <a:miter lim="400000"/>
          </a:ln>
        </p:spPr>
      </p:pic>
      <p:sp>
        <p:nvSpPr>
          <p:cNvPr id="166" name="games can contribute to a meaningful life"/>
          <p:cNvSpPr txBox="1"/>
          <p:nvPr/>
        </p:nvSpPr>
        <p:spPr>
          <a:xfrm>
            <a:off x="2701983" y="4496542"/>
            <a:ext cx="6307416" cy="4234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789" tIns="26789" rIns="26789" bIns="26789" anchor="ctr">
            <a:spAutoFit/>
          </a:bodyPr>
          <a:lstStyle/>
          <a:p>
            <a:r>
              <a:rPr sz="2400" b="1" dirty="0"/>
              <a:t>games can contribute to a meaningful life</a:t>
            </a:r>
            <a:r>
              <a:rPr lang="en-US" sz="2400" b="1" dirty="0"/>
              <a:t>?</a:t>
            </a:r>
            <a:endParaRPr sz="2400" b="1" dirty="0"/>
          </a:p>
        </p:txBody>
      </p:sp>
    </p:spTree>
    <p:extLst>
      <p:ext uri="{BB962C8B-B14F-4D97-AF65-F5344CB8AC3E}">
        <p14:creationId xmlns:p14="http://schemas.microsoft.com/office/powerpoint/2010/main" val="1972334271"/>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861</TotalTime>
  <Words>1556</Words>
  <Application>Microsoft Macintosh PowerPoint</Application>
  <PresentationFormat>On-screen Show (16:9)</PresentationFormat>
  <Paragraphs>118</Paragraphs>
  <Slides>26</Slides>
  <Notes>15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26</vt:i4>
      </vt:variant>
    </vt:vector>
  </HeadingPairs>
  <TitlesOfParts>
    <vt:vector size="33" baseType="lpstr">
      <vt:lpstr>Nunito Sans</vt:lpstr>
      <vt:lpstr>Lato</vt:lpstr>
      <vt:lpstr>Lato Light</vt:lpstr>
      <vt:lpstr>Arial</vt:lpstr>
      <vt:lpstr>Wingdings</vt:lpstr>
      <vt:lpstr>Nunito Sans Light</vt:lpstr>
      <vt:lpstr>Simple Light</vt:lpstr>
      <vt:lpstr>PowerPoint Presentation</vt:lpstr>
      <vt:lpstr>HI, I’m ANDY</vt:lpstr>
      <vt:lpstr>I make things.</vt:lpstr>
      <vt:lpstr>This is work between myself and Dr. Doris Rusch at the Transformative Play Initiative at Uppsala University in Sweden: https://www.speldesign.uu.se/research/games-and-society-lab/transformative-play/</vt:lpstr>
      <vt:lpstr>PowerPoint Presentation</vt:lpstr>
      <vt:lpstr>PowerPoint Presentation</vt:lpstr>
      <vt:lpstr>The Transformational Framework (Sabrina Culyba, 2018)</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EXPERIENTIAL GAMES – “WHAT YOU PLAY IS WHAT YOU GET”</vt:lpstr>
      <vt:lpstr>PowerPoint Presentation</vt:lpstr>
      <vt:lpstr>PowerPoint Presentation</vt:lpstr>
      <vt:lpstr>AS HUMANS, WE BRING OURSELVES TO OUR EXPERIENCES</vt:lpstr>
      <vt:lpstr>DESIGN SPACE MAP Mapping a design space for games of the soul</vt:lpstr>
      <vt:lpstr>PowerPoint Presentation</vt:lpstr>
      <vt:lpstr>PowerPoint Presentation</vt:lpstr>
      <vt:lpstr>PowerPoint Presentation</vt:lpstr>
      <vt:lpstr>PowerPoint Presentation</vt:lpstr>
      <vt:lpstr>PowerPoint Presentation</vt:lpstr>
      <vt:lpstr>CONCLUSION(ISH): WE NEED MORE AND BETTER KINDS OF ’MEANINGFUL’ GAMES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Andy Phelps</cp:lastModifiedBy>
  <cp:revision>17</cp:revision>
  <dcterms:modified xsi:type="dcterms:W3CDTF">2021-07-28T05:08:42Z</dcterms:modified>
</cp:coreProperties>
</file>