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1"/>
  </p:notesMasterIdLst>
  <p:sldIdLst>
    <p:sldId id="510" r:id="rId2"/>
    <p:sldId id="511" r:id="rId3"/>
    <p:sldId id="394" r:id="rId4"/>
    <p:sldId id="389" r:id="rId5"/>
    <p:sldId id="272" r:id="rId6"/>
    <p:sldId id="434" r:id="rId7"/>
    <p:sldId id="516" r:id="rId8"/>
    <p:sldId id="515" r:id="rId9"/>
    <p:sldId id="365" r:id="rId10"/>
    <p:sldId id="366" r:id="rId11"/>
    <p:sldId id="512" r:id="rId12"/>
    <p:sldId id="380" r:id="rId13"/>
    <p:sldId id="514" r:id="rId14"/>
    <p:sldId id="513" r:id="rId15"/>
    <p:sldId id="263" r:id="rId16"/>
    <p:sldId id="471" r:id="rId17"/>
    <p:sldId id="521" r:id="rId18"/>
    <p:sldId id="517" r:id="rId19"/>
    <p:sldId id="520" r:id="rId20"/>
    <p:sldId id="518" r:id="rId21"/>
    <p:sldId id="531" r:id="rId22"/>
    <p:sldId id="519" r:id="rId23"/>
    <p:sldId id="530" r:id="rId24"/>
    <p:sldId id="523" r:id="rId25"/>
    <p:sldId id="524" r:id="rId26"/>
    <p:sldId id="525" r:id="rId27"/>
    <p:sldId id="526" r:id="rId28"/>
    <p:sldId id="522" r:id="rId29"/>
    <p:sldId id="3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3C3"/>
    <a:srgbClr val="317ACA"/>
    <a:srgbClr val="FF2CF8"/>
    <a:srgbClr val="82F1F9"/>
    <a:srgbClr val="266998"/>
    <a:srgbClr val="FF00FF"/>
    <a:srgbClr val="9966FF"/>
    <a:srgbClr val="006C75"/>
    <a:srgbClr val="00717B"/>
    <a:srgbClr val="FF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4" autoAdjust="0"/>
    <p:restoredTop sz="83600" autoAdjust="0"/>
  </p:normalViewPr>
  <p:slideViewPr>
    <p:cSldViewPr>
      <p:cViewPr varScale="1">
        <p:scale>
          <a:sx n="63" d="100"/>
          <a:sy n="63" d="100"/>
        </p:scale>
        <p:origin x="48" y="3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7T16:03:2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5504,'5'-16'2112,"0"7"-1664,18 1-256,-13 4-160,9-1-800,4-2-224,10 2-1056,6-4-416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7T16:03:25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 9216,'-17'-18'3424,"12"18"-2656,5 5-384,0-5-256,8 0-416,3 4 32,3-1-288,0 3-64,0-6 320,0 0-992,5-6-384,5 3-1248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7T16:07:15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22 10752,'-28'-16'4032,"23"11"-3136,5 10-320,0-5-321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D5283-B290-4C9D-A495-3625915AE055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0A4E-9BF1-4BAD-84B0-B89A8DE86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4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8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0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0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34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5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24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1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0A4E-9BF1-4BAD-84B0-B89A8DE868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0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D09C3F4-52B8-4334-B4BD-1798F76EF53A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7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D09C3F4-52B8-4334-B4BD-1798F76EF53A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22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D09C3F4-52B8-4334-B4BD-1798F76EF53A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3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  <a:prstGeom prst="rect">
            <a:avLst/>
          </a:prstGeo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D09C3F4-52B8-4334-B4BD-1798F76EF53A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8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1200" y="889000"/>
            <a:ext cx="10769600" cy="1041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711200" y="2006600"/>
            <a:ext cx="107696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29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3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D09C3F4-52B8-4334-B4BD-1798F76EF53A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4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2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371600" y="6172200"/>
            <a:ext cx="662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en-US" sz="1200" baseline="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ANDREW PHELPS, PROFESSOR OF ART &amp; DESIGN</a:t>
            </a:r>
          </a:p>
          <a:p>
            <a:pPr algn="l"/>
            <a:r>
              <a:rPr lang="en-US" sz="1200" baseline="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ROCHESTER INSTITUTE OF TECHNOLOGY</a:t>
            </a:r>
          </a:p>
          <a:p>
            <a:pPr algn="l"/>
            <a:r>
              <a:rPr lang="en-US" sz="1200" baseline="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ANDYWORLD.IO | @RITIGM1 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657" y="6172200"/>
            <a:ext cx="1660143" cy="619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6A19B-1B38-4550-810C-3C51B44FB7D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72200"/>
            <a:ext cx="1066800" cy="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7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4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2.png"/><Relationship Id="rId4" Type="http://schemas.openxmlformats.org/officeDocument/2006/relationships/customXml" Target="../ink/ink1.xml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3BD41E-A2EB-4043-8D70-CF98B4A63E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-1"/>
            <a:ext cx="12191985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C62BE-1BB7-44B8-8A75-92C7A1A2A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91244"/>
            <a:ext cx="12192000" cy="1071155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r>
              <a:rPr lang="en-US" dirty="0"/>
              <a:t>	XD 4 GAMES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BC973-9DC5-4E8A-9DBD-956A7307C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66755"/>
            <a:ext cx="12192000" cy="1748244"/>
          </a:xfrm>
          <a:solidFill>
            <a:schemeClr val="bg1">
              <a:alpha val="56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 b="1" dirty="0"/>
              <a:t>	Andrew Phelps</a:t>
            </a:r>
          </a:p>
          <a:p>
            <a:pPr>
              <a:spcBef>
                <a:spcPts val="0"/>
              </a:spcBef>
            </a:pPr>
            <a:r>
              <a:rPr lang="en-US" sz="3000" b="1" dirty="0"/>
              <a:t>	</a:t>
            </a:r>
            <a:r>
              <a:rPr lang="en-US" sz="2400" b="1" dirty="0"/>
              <a:t>Professor of Art &amp; Design, Rochester Institute of Technology</a:t>
            </a:r>
            <a:endParaRPr lang="en-US" sz="3000" b="1" dirty="0"/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Founder, RIT Center for Media, Arts, Games, Interaction &amp; Creativity</a:t>
            </a:r>
          </a:p>
          <a:p>
            <a:pPr>
              <a:spcBef>
                <a:spcPts val="0"/>
              </a:spcBef>
            </a:pPr>
            <a:r>
              <a:rPr lang="en-US" b="1" dirty="0"/>
              <a:t>	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Founder, MAGIC Spell Studios, LLC &amp; Founder, RIT School of Interactive Games &amp; Media</a:t>
            </a:r>
          </a:p>
          <a:p>
            <a:pPr>
              <a:spcBef>
                <a:spcPts val="0"/>
              </a:spcBef>
            </a:pPr>
            <a:r>
              <a:rPr lang="en-US" b="1" dirty="0"/>
              <a:t>	</a:t>
            </a:r>
            <a:r>
              <a:rPr lang="en-US" b="1" dirty="0">
                <a:solidFill>
                  <a:srgbClr val="1683C3"/>
                </a:solidFill>
              </a:rPr>
              <a:t>President, Higher Education Video Games Alliance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2FF4A2-78AC-48BC-9594-1D93F30BDC66}"/>
              </a:ext>
            </a:extLst>
          </p:cNvPr>
          <p:cNvCxnSpPr/>
          <p:nvPr/>
        </p:nvCxnSpPr>
        <p:spPr>
          <a:xfrm>
            <a:off x="0" y="39624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0D6A19-6F15-44D9-A38C-86594B778E91}"/>
              </a:ext>
            </a:extLst>
          </p:cNvPr>
          <p:cNvCxnSpPr/>
          <p:nvPr/>
        </p:nvCxnSpPr>
        <p:spPr>
          <a:xfrm>
            <a:off x="0" y="28194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00C107-1B54-49BF-BB13-6F5C29F3DE0C}"/>
              </a:ext>
            </a:extLst>
          </p:cNvPr>
          <p:cNvCxnSpPr/>
          <p:nvPr/>
        </p:nvCxnSpPr>
        <p:spPr>
          <a:xfrm>
            <a:off x="152400" y="5714999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DC5B91C-3867-480E-AFC9-2860D76080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75" y="5791200"/>
            <a:ext cx="2673041" cy="649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497ABA-6A48-4FF9-B12F-8F6B6F19FA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41" y="5877507"/>
            <a:ext cx="1898959" cy="483262"/>
          </a:xfrm>
          <a:prstGeom prst="rect">
            <a:avLst/>
          </a:prstGeom>
          <a:ln w="25400">
            <a:solidFill>
              <a:srgbClr val="317ACA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A22C1C-CCE1-474A-966C-891CE17233F2}"/>
              </a:ext>
            </a:extLst>
          </p:cNvPr>
          <p:cNvSpPr/>
          <p:nvPr/>
        </p:nvSpPr>
        <p:spPr>
          <a:xfrm>
            <a:off x="7239000" y="5874290"/>
            <a:ext cx="4191000" cy="483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LOS ANGELES, CALIFORNIA</a:t>
            </a:r>
          </a:p>
          <a:p>
            <a:r>
              <a:rPr lang="en-US" sz="1400" b="1" dirty="0"/>
              <a:t>ADOBE MAX 2018</a:t>
            </a:r>
          </a:p>
        </p:txBody>
      </p:sp>
    </p:spTree>
    <p:extLst>
      <p:ext uri="{BB962C8B-B14F-4D97-AF65-F5344CB8AC3E}">
        <p14:creationId xmlns:p14="http://schemas.microsoft.com/office/powerpoint/2010/main" val="72677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895600" cy="5791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579120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5791200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152400"/>
            <a:ext cx="284480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33" y="1828800"/>
            <a:ext cx="2878667" cy="1803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691594"/>
            <a:ext cx="2857500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5257800"/>
            <a:ext cx="1320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257800"/>
            <a:ext cx="1062038" cy="7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668B94-7305-4121-B584-FFB5F15C80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3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2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6EFAD-8B50-4179-ADB2-A4942E5F53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" y="0"/>
            <a:ext cx="1213954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3A654A-AE0F-4A3D-9D07-748B4BBE0620}"/>
              </a:ext>
            </a:extLst>
          </p:cNvPr>
          <p:cNvSpPr/>
          <p:nvPr/>
        </p:nvSpPr>
        <p:spPr>
          <a:xfrm>
            <a:off x="533400" y="4419600"/>
            <a:ext cx="4114800" cy="1219200"/>
          </a:xfrm>
          <a:prstGeom prst="rect">
            <a:avLst/>
          </a:prstGeom>
          <a:solidFill>
            <a:schemeClr val="tx1">
              <a:alpha val="64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1"/>
                </a:solidFill>
              </a:rPr>
              <a:t>IN-GAME UI/UX ELEMENTS,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INTERACTIVE CONTROLS,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&amp; FEEDBACK ELEMENTS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29373C03-28FB-4D56-83A4-9A686709DA94}"/>
              </a:ext>
            </a:extLst>
          </p:cNvPr>
          <p:cNvSpPr/>
          <p:nvPr/>
        </p:nvSpPr>
        <p:spPr>
          <a:xfrm>
            <a:off x="1524000" y="1066800"/>
            <a:ext cx="304800" cy="3352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56CD414-2A24-4981-BD83-A8E24AC961F7}"/>
              </a:ext>
            </a:extLst>
          </p:cNvPr>
          <p:cNvSpPr/>
          <p:nvPr/>
        </p:nvSpPr>
        <p:spPr>
          <a:xfrm rot="10800000">
            <a:off x="1523999" y="5638800"/>
            <a:ext cx="3048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E0F73224-67B9-454F-8E81-01891270FB4F}"/>
              </a:ext>
            </a:extLst>
          </p:cNvPr>
          <p:cNvSpPr/>
          <p:nvPr/>
        </p:nvSpPr>
        <p:spPr>
          <a:xfrm rot="5400000">
            <a:off x="7734300" y="2095500"/>
            <a:ext cx="304800" cy="6477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0D428D-CB7D-40EA-889D-02573D748098}"/>
              </a:ext>
            </a:extLst>
          </p:cNvPr>
          <p:cNvSpPr/>
          <p:nvPr/>
        </p:nvSpPr>
        <p:spPr>
          <a:xfrm>
            <a:off x="4800600" y="2286000"/>
            <a:ext cx="914400" cy="838200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35843B-297D-4F6C-A9A7-9593B62ECB41}"/>
              </a:ext>
            </a:extLst>
          </p:cNvPr>
          <p:cNvSpPr/>
          <p:nvPr/>
        </p:nvSpPr>
        <p:spPr>
          <a:xfrm>
            <a:off x="6858000" y="1148235"/>
            <a:ext cx="914400" cy="838200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3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75ED0D-4EB1-4A9B-80AF-98EC6C807D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AC2809-4D7B-460B-B4CF-3891F38ADB77}"/>
              </a:ext>
            </a:extLst>
          </p:cNvPr>
          <p:cNvSpPr/>
          <p:nvPr/>
        </p:nvSpPr>
        <p:spPr>
          <a:xfrm>
            <a:off x="-20935" y="-30982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C5F87-B368-4E07-817A-DFF0ECCA57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97"/>
            <a:ext cx="5538561" cy="3028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33D1F-E5C1-4B3A-874A-683B7526CB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52400"/>
            <a:ext cx="5392486" cy="29667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2B6BB-BA8E-4DE1-B15A-92B539891E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88" y="158781"/>
            <a:ext cx="5410201" cy="29523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BBE98-A745-4C01-BDCE-DEBD9B13D2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27208"/>
            <a:ext cx="5410202" cy="2874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6AA23-27C8-4084-86DD-EABAF00F3C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87" y="3127208"/>
            <a:ext cx="5410202" cy="2874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E20D8A-56E8-42C5-AF6F-1086EA3CAF8A}"/>
              </a:ext>
            </a:extLst>
          </p:cNvPr>
          <p:cNvSpPr/>
          <p:nvPr/>
        </p:nvSpPr>
        <p:spPr>
          <a:xfrm>
            <a:off x="750384" y="6001657"/>
            <a:ext cx="10814305" cy="627743"/>
          </a:xfrm>
          <a:prstGeom prst="rect">
            <a:avLst/>
          </a:prstGeom>
          <a:solidFill>
            <a:schemeClr val="tx1">
              <a:alpha val="64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OUT OF GAME UI/UX, MENUS, REPORTING, AND TIE-INS</a:t>
            </a:r>
          </a:p>
        </p:txBody>
      </p:sp>
    </p:spTree>
    <p:extLst>
      <p:ext uri="{BB962C8B-B14F-4D97-AF65-F5344CB8AC3E}">
        <p14:creationId xmlns:p14="http://schemas.microsoft.com/office/powerpoint/2010/main" val="178178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095" y="372341"/>
            <a:ext cx="5623956" cy="1325563"/>
          </a:xfrm>
        </p:spPr>
        <p:txBody>
          <a:bodyPr/>
          <a:lstStyle/>
          <a:p>
            <a:r>
              <a:rPr lang="en-US" dirty="0"/>
              <a:t>Structure &amp; Schedule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3009" y="1372602"/>
            <a:ext cx="5706616" cy="4749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en-US" sz="2400" dirty="0">
                <a:solidFill>
                  <a:srgbClr val="FF00FF"/>
                </a:solidFill>
              </a:rPr>
              <a:t>Art schedule was fixed at about week 4, for the bulk of the semester (character and </a:t>
            </a:r>
            <a:r>
              <a:rPr lang="en-US" sz="2400" dirty="0" err="1">
                <a:solidFill>
                  <a:srgbClr val="FF00FF"/>
                </a:solidFill>
              </a:rPr>
              <a:t>anim</a:t>
            </a:r>
            <a:r>
              <a:rPr lang="en-US" sz="2400" dirty="0">
                <a:solidFill>
                  <a:srgbClr val="FF00FF"/>
                </a:solidFill>
              </a:rPr>
              <a:t> every 2 weeks)</a:t>
            </a:r>
          </a:p>
          <a:p>
            <a:pPr lvl="0" algn="r"/>
            <a:endParaRPr lang="en-US" sz="2400" dirty="0"/>
          </a:p>
          <a:p>
            <a:pPr lvl="0" algn="r"/>
            <a:r>
              <a:rPr lang="en-US" sz="2400" dirty="0">
                <a:solidFill>
                  <a:srgbClr val="FF66FF"/>
                </a:solidFill>
              </a:rPr>
              <a:t>Dev was more fluid, need based, iterative for specific features &amp; systems... but still time-tasked  </a:t>
            </a:r>
          </a:p>
          <a:p>
            <a:pPr lvl="0" algn="r"/>
            <a:endParaRPr lang="en-US" sz="2400" dirty="0"/>
          </a:p>
          <a:p>
            <a:pPr algn="r"/>
            <a:r>
              <a:rPr lang="en-US" sz="2400" dirty="0">
                <a:solidFill>
                  <a:srgbClr val="FFCCFF"/>
                </a:solidFill>
              </a:rPr>
              <a:t>AGILE development model, SCRUM based, iterative in all areas, report outs between teams &amp; managers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152400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ANDY</a:t>
            </a:r>
          </a:p>
        </p:txBody>
      </p:sp>
      <p:sp>
        <p:nvSpPr>
          <p:cNvPr id="6" name="Rectangle 5"/>
          <p:cNvSpPr/>
          <p:nvPr/>
        </p:nvSpPr>
        <p:spPr>
          <a:xfrm>
            <a:off x="983851" y="2215474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CREATIVE DIRECTOR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8231" y="318692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MANAGER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820" y="4158371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TEAM</a:t>
            </a:r>
          </a:p>
        </p:txBody>
      </p:sp>
      <p:sp>
        <p:nvSpPr>
          <p:cNvPr id="9" name="Rectangle 8"/>
          <p:cNvSpPr/>
          <p:nvPr/>
        </p:nvSpPr>
        <p:spPr>
          <a:xfrm>
            <a:off x="460820" y="508113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 TEAM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4977" y="5055352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UI/UX TEAM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07467" y="2215474"/>
            <a:ext cx="2520326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COMMUNICATIONS</a:t>
            </a:r>
          </a:p>
          <a:p>
            <a:pPr algn="ctr"/>
            <a:r>
              <a:rPr lang="en-US" dirty="0"/>
              <a:t>OFFICER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86031" y="4158371"/>
            <a:ext cx="168772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TEAM</a:t>
            </a:r>
          </a:p>
        </p:txBody>
      </p:sp>
      <p:cxnSp>
        <p:nvCxnSpPr>
          <p:cNvPr id="14" name="Straight Connector 13"/>
          <p:cNvCxnSpPr>
            <a:stCxn id="8" idx="3"/>
          </p:cNvCxnSpPr>
          <p:nvPr/>
        </p:nvCxnSpPr>
        <p:spPr>
          <a:xfrm>
            <a:off x="2148541" y="4492092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63000" y="4474996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71572" y="3854364"/>
            <a:ext cx="0" cy="63772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51560" y="3849144"/>
            <a:ext cx="0" cy="63772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23972" y="3859807"/>
            <a:ext cx="0" cy="1627116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48540" y="5475765"/>
            <a:ext cx="675432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10599" y="5468566"/>
            <a:ext cx="675432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1242" y="3859807"/>
            <a:ext cx="0" cy="1627116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5" idx="2"/>
            <a:endCxn id="7" idx="0"/>
          </p:cNvCxnSpPr>
          <p:nvPr/>
        </p:nvCxnSpPr>
        <p:spPr>
          <a:xfrm flipH="1">
            <a:off x="3022092" y="819842"/>
            <a:ext cx="0" cy="236708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55200" y="2882916"/>
            <a:ext cx="0" cy="69208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81616" y="2882916"/>
            <a:ext cx="7367" cy="656452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55200" y="3582368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65952" y="3520643"/>
            <a:ext cx="523031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648666" y="2007453"/>
            <a:ext cx="0" cy="225767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81616" y="2007453"/>
            <a:ext cx="0" cy="20802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10299" y="2007453"/>
            <a:ext cx="1171317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648666" y="2007453"/>
            <a:ext cx="1175306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729770" y="1084873"/>
            <a:ext cx="2198023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OPERATIONS MANAGER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2823972" y="819842"/>
            <a:ext cx="0" cy="119750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10299" y="819842"/>
            <a:ext cx="0" cy="119750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83851" y="1072482"/>
            <a:ext cx="1118871" cy="667442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CTO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633306" y="819842"/>
            <a:ext cx="0" cy="58636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407466" y="826295"/>
            <a:ext cx="0" cy="586361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endCxn id="40" idx="1"/>
          </p:cNvCxnSpPr>
          <p:nvPr/>
        </p:nvCxnSpPr>
        <p:spPr>
          <a:xfrm>
            <a:off x="3407466" y="1409182"/>
            <a:ext cx="322304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102722" y="1400235"/>
            <a:ext cx="530584" cy="596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2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3509846"/>
            <a:ext cx="2971800" cy="1937656"/>
          </a:xfr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60" y="3512921"/>
            <a:ext cx="2863769" cy="19345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CFE95-1D20-4CC6-8F26-BA0692458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29" y="3509846"/>
            <a:ext cx="3361232" cy="19376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9138E-9E52-4E72-BE3C-10161FE2A6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61" y="3512921"/>
            <a:ext cx="3191968" cy="19345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3629" y="5464193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72" y="3512922"/>
            <a:ext cx="12192000" cy="87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1D614E5-C743-40B1-9F36-977D0F42A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0"/>
            <a:ext cx="1219200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87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C7AD05-7504-4E37-9590-4F2FA9D1B9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8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6EB9E2D-88E3-4733-87F3-511DE2022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5" y="2725313"/>
            <a:ext cx="3332675" cy="1807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AC0601-7D61-4D20-83D9-939DB797CD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25231" y="4532752"/>
            <a:ext cx="2706909" cy="14870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5194CC-3569-4269-A0B4-D8B39CFA3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25229" y="3048000"/>
            <a:ext cx="2706912" cy="14880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41CE68-C7EB-4556-A66A-7F7F4D9008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25227" y="1559960"/>
            <a:ext cx="2700293" cy="1488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AE600F-FC79-4CCB-9B66-FFC26D7C27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005642" y="0"/>
            <a:ext cx="2693541" cy="1563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0E20FF-3978-449A-809E-BA827D125A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" y="4549499"/>
            <a:ext cx="1404556" cy="673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1C1C8-268D-42C2-988A-5AF18983B9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4005645" cy="26834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850C6-D469-4C80-B82F-EB8B85CBE50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404556" y="4549499"/>
            <a:ext cx="2601088" cy="1470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42C065-9BF9-4F9C-B9B7-B0432AF6EE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547"/>
            <a:ext cx="1381980" cy="7972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3FF2C-2E68-4DD6-90BC-7935E96531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20" y="3048000"/>
            <a:ext cx="5466480" cy="29718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09DA2-992C-42EF-AA6F-F9213145A1C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68" y="0"/>
            <a:ext cx="5479649" cy="30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B6C7ED1-5F75-4870-BB6C-25EA321A113C}"/>
              </a:ext>
            </a:extLst>
          </p:cNvPr>
          <p:cNvSpPr/>
          <p:nvPr/>
        </p:nvSpPr>
        <p:spPr>
          <a:xfrm>
            <a:off x="0" y="3445484"/>
            <a:ext cx="12192000" cy="2574316"/>
          </a:xfrm>
          <a:prstGeom prst="rect">
            <a:avLst/>
          </a:prstGeom>
          <a:gradFill>
            <a:gsLst>
              <a:gs pos="885">
                <a:schemeClr val="bg1">
                  <a:alpha val="0"/>
                </a:schemeClr>
              </a:gs>
              <a:gs pos="49000">
                <a:schemeClr val="bg1">
                  <a:alpha val="64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F90D7B1-387C-4D1E-99FB-63240C44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5298040"/>
            <a:ext cx="9738756" cy="875433"/>
          </a:xfrm>
        </p:spPr>
        <p:txBody>
          <a:bodyPr/>
          <a:lstStyle/>
          <a:p>
            <a:r>
              <a:rPr lang="en-US" dirty="0"/>
              <a:t>IN GAME UI, DESIGN, GAMEPLAY, ETC.</a:t>
            </a:r>
          </a:p>
        </p:txBody>
      </p:sp>
    </p:spTree>
    <p:extLst>
      <p:ext uri="{BB962C8B-B14F-4D97-AF65-F5344CB8AC3E}">
        <p14:creationId xmlns:p14="http://schemas.microsoft.com/office/powerpoint/2010/main" val="88452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7AB41-1D1D-4686-93C1-DB77A417B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5867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4B2C1D-F266-4479-9168-3B3C46F9A074}"/>
              </a:ext>
            </a:extLst>
          </p:cNvPr>
          <p:cNvSpPr/>
          <p:nvPr/>
        </p:nvSpPr>
        <p:spPr>
          <a:xfrm>
            <a:off x="0" y="-76200"/>
            <a:ext cx="12192000" cy="5943600"/>
          </a:xfrm>
          <a:prstGeom prst="rect">
            <a:avLst/>
          </a:prstGeom>
          <a:gradFill>
            <a:gsLst>
              <a:gs pos="81000">
                <a:schemeClr val="bg1">
                  <a:alpha val="46000"/>
                </a:schemeClr>
              </a:gs>
              <a:gs pos="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95FF8-8042-4B34-AF97-FEB166C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XD?  What are we hoping to accomplish?</a:t>
            </a:r>
            <a:br>
              <a:rPr lang="en-US" dirty="0"/>
            </a:b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1B0AEA-7F06-4DD2-94DC-E0DDB0CD393E}"/>
              </a:ext>
            </a:extLst>
          </p:cNvPr>
          <p:cNvCxnSpPr/>
          <p:nvPr/>
        </p:nvCxnSpPr>
        <p:spPr>
          <a:xfrm>
            <a:off x="0" y="586740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377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09F4-9DFC-4C02-81EA-90E25DF9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40572"/>
            <a:ext cx="8610600" cy="1293028"/>
          </a:xfrm>
        </p:spPr>
        <p:txBody>
          <a:bodyPr/>
          <a:lstStyle/>
          <a:p>
            <a:r>
              <a:rPr lang="en-US" dirty="0"/>
              <a:t> PRESENTATION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3F117-9AA2-4809-9704-22F25A9CA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911"/>
            <a:ext cx="12192000" cy="3019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89F30-9B56-4D0C-8FFC-D48EE383A5A2}"/>
              </a:ext>
            </a:extLst>
          </p:cNvPr>
          <p:cNvSpPr/>
          <p:nvPr/>
        </p:nvSpPr>
        <p:spPr>
          <a:xfrm>
            <a:off x="0" y="1905000"/>
            <a:ext cx="12192000" cy="2819399"/>
          </a:xfrm>
          <a:prstGeom prst="rect">
            <a:avLst/>
          </a:prstGeom>
          <a:gradFill>
            <a:gsLst>
              <a:gs pos="885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1DF0-7074-4AC1-8F97-7CC1EC97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7" y="3962400"/>
            <a:ext cx="8610600" cy="2133600"/>
          </a:xfrm>
        </p:spPr>
        <p:txBody>
          <a:bodyPr/>
          <a:lstStyle/>
          <a:p>
            <a:r>
              <a:rPr lang="en-US" sz="2800" dirty="0"/>
              <a:t>Background of who I am and what I do</a:t>
            </a:r>
          </a:p>
          <a:p>
            <a:r>
              <a:rPr lang="en-US" sz="2800" dirty="0"/>
              <a:t>Why games with respect to UI/UX?</a:t>
            </a:r>
          </a:p>
          <a:p>
            <a:r>
              <a:rPr lang="en-US" sz="2800" dirty="0"/>
              <a:t>Why XD?  What are we hoping to accomplish?</a:t>
            </a:r>
          </a:p>
          <a:p>
            <a:r>
              <a:rPr lang="en-US" sz="2800" dirty="0"/>
              <a:t>Future work and potentialities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83E481-44B0-436D-9803-D464D352FB52}"/>
              </a:ext>
            </a:extLst>
          </p:cNvPr>
          <p:cNvCxnSpPr/>
          <p:nvPr/>
        </p:nvCxnSpPr>
        <p:spPr>
          <a:xfrm>
            <a:off x="0" y="1678911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4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8F99-D833-4DC3-8E43-EC354444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10058400" cy="1293028"/>
          </a:xfrm>
        </p:spPr>
        <p:txBody>
          <a:bodyPr/>
          <a:lstStyle/>
          <a:p>
            <a:r>
              <a:rPr lang="en-US" dirty="0"/>
              <a:t>OUT OF GAME UI/UX and MENUFLOW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EFADD-1937-497D-AE91-D4A2603535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58" y="1410887"/>
            <a:ext cx="6292442" cy="38469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661EF-C02E-4BBF-8BE4-85E28D5D6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" y="1410887"/>
            <a:ext cx="5978472" cy="38469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2F94E-2CF0-453D-BC6C-E2AC047206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633845"/>
            <a:ext cx="533399" cy="538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CB77B3-3E45-40E3-9459-EB42D31390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432040"/>
            <a:ext cx="2457010" cy="889836"/>
          </a:xfrm>
          <a:prstGeom prst="rect">
            <a:avLst/>
          </a:prstGeom>
        </p:spPr>
      </p:pic>
      <p:sp>
        <p:nvSpPr>
          <p:cNvPr id="18" name="Arrow: Up 17">
            <a:extLst>
              <a:ext uri="{FF2B5EF4-FFF2-40B4-BE49-F238E27FC236}">
                <a16:creationId xmlns:a16="http://schemas.microsoft.com/office/drawing/2014/main" id="{9B343FEB-4EEF-4B80-8B29-313AE5A8EC29}"/>
              </a:ext>
            </a:extLst>
          </p:cNvPr>
          <p:cNvSpPr/>
          <p:nvPr/>
        </p:nvSpPr>
        <p:spPr>
          <a:xfrm rot="5400000">
            <a:off x="3901143" y="3642657"/>
            <a:ext cx="304800" cy="429708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991153EE-5CBE-4A52-89CE-087C0CD6149C}"/>
              </a:ext>
            </a:extLst>
          </p:cNvPr>
          <p:cNvSpPr/>
          <p:nvPr/>
        </p:nvSpPr>
        <p:spPr>
          <a:xfrm rot="5400000">
            <a:off x="8388244" y="4344690"/>
            <a:ext cx="223645" cy="235466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BFB88CB9-A509-4B82-AA4E-FC39EE895B24}"/>
              </a:ext>
            </a:extLst>
          </p:cNvPr>
          <p:cNvSpPr/>
          <p:nvPr/>
        </p:nvSpPr>
        <p:spPr>
          <a:xfrm rot="5400000">
            <a:off x="7618709" y="5340245"/>
            <a:ext cx="223646" cy="830664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81300645-8146-4EDA-83CE-560DD57B2138}"/>
              </a:ext>
            </a:extLst>
          </p:cNvPr>
          <p:cNvSpPr/>
          <p:nvPr/>
        </p:nvSpPr>
        <p:spPr>
          <a:xfrm rot="5400000">
            <a:off x="8962710" y="5370425"/>
            <a:ext cx="233553" cy="77030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47AB3731-F06E-4F98-AB0B-6BBC2690675E}"/>
              </a:ext>
            </a:extLst>
          </p:cNvPr>
          <p:cNvSpPr/>
          <p:nvPr/>
        </p:nvSpPr>
        <p:spPr>
          <a:xfrm rot="5400000" flipV="1">
            <a:off x="3972220" y="3335502"/>
            <a:ext cx="157108" cy="42970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904987-51A5-41B8-AD8A-6D4046DC4C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6" y="4495800"/>
            <a:ext cx="1476004" cy="144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D64E8-4CDB-41C6-BF3C-3CBEDED324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86" y="4879173"/>
            <a:ext cx="1113113" cy="10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CE4-4B01-4E4C-83C9-2BD0D1F01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55" y="4730"/>
            <a:ext cx="12192000" cy="34242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59E35-0861-49E4-97A2-4FDA2E92C0C0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29BE4AF-9EA5-487C-A62E-6ACE3BD7B8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4953000" cy="323979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63500" sx="114000" sy="114000" algn="ctr" rotWithShape="0">
              <a:prstClr val="black">
                <a:alpha val="66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006499-F579-40EB-997A-217CE304F0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55" y="1920585"/>
            <a:ext cx="3767790" cy="3361026"/>
          </a:xfrm>
          <a:prstGeom prst="rect">
            <a:avLst/>
          </a:prstGeom>
          <a:effectLst>
            <a:outerShdw blurRad="63500" sx="114000" sy="114000" algn="ctr" rotWithShape="0">
              <a:prstClr val="black">
                <a:alpha val="72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ECDEED-A224-4F01-87A4-023C00EAC8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00" y="1628010"/>
            <a:ext cx="1479501" cy="1479501"/>
          </a:xfrm>
          <a:prstGeom prst="rect">
            <a:avLst/>
          </a:prstGeom>
          <a:effectLst>
            <a:outerShdw blurRad="63500" sx="129000" sy="129000" algn="ctr" rotWithShape="0">
              <a:prstClr val="black">
                <a:alpha val="66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F8AD42-08AE-4962-AA0B-884FFBA3AA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01" y="3802111"/>
            <a:ext cx="1479500" cy="1479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0418F9D-86DD-4B21-B082-54D18287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60095"/>
            <a:ext cx="10058400" cy="637410"/>
          </a:xfrm>
        </p:spPr>
        <p:txBody>
          <a:bodyPr/>
          <a:lstStyle/>
          <a:p>
            <a:pPr algn="l"/>
            <a:r>
              <a:rPr lang="en-US" sz="4100" dirty="0"/>
              <a:t>COMMUNICATIONS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009671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83F59-5475-44DC-8FE8-AB0D3B4B3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610600" cy="5948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6B1111-9A6F-4D1C-A6CB-106D2281BE26}"/>
              </a:ext>
            </a:extLst>
          </p:cNvPr>
          <p:cNvSpPr/>
          <p:nvPr/>
        </p:nvSpPr>
        <p:spPr>
          <a:xfrm>
            <a:off x="304800" y="0"/>
            <a:ext cx="8305800" cy="5943600"/>
          </a:xfrm>
          <a:prstGeom prst="rect">
            <a:avLst/>
          </a:prstGeom>
          <a:gradFill>
            <a:gsLst>
              <a:gs pos="885">
                <a:schemeClr val="bg1">
                  <a:alpha val="0"/>
                </a:schemeClr>
              </a:gs>
              <a:gs pos="34000">
                <a:schemeClr val="bg1">
                  <a:alpha val="6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68DFB-3A3E-4655-979B-E312DD006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2194560"/>
            <a:ext cx="7543800" cy="4024125"/>
          </a:xfrm>
        </p:spPr>
        <p:txBody>
          <a:bodyPr/>
          <a:lstStyle/>
          <a:p>
            <a:r>
              <a:rPr lang="en-US" b="1" dirty="0"/>
              <a:t>COMMUNICATION – Things get “Lost in Translation” between UI/UX design and dev/engineering…</a:t>
            </a:r>
          </a:p>
          <a:p>
            <a:r>
              <a:rPr lang="en-US" dirty="0"/>
              <a:t>INFORMATION FLOW – Are there ways to get “trapped” in a given area or interface?</a:t>
            </a:r>
          </a:p>
          <a:p>
            <a:r>
              <a:rPr lang="en-US" dirty="0"/>
              <a:t>DEVELOPMENT TIME – What can get tested outside the game, without deep engineering engagement?</a:t>
            </a:r>
          </a:p>
          <a:p>
            <a:r>
              <a:rPr lang="en-US" dirty="0"/>
              <a:t>RESOLUTION INDEPENDENCE – The format and scale of 4K interfaces mean things *move around* a bit, layout isn’t constant.  Aspect ratios are imperfect specs, screens are variable…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DE446-B105-4822-99A9-A108B671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BIG PROBLEMS ARE WE TRYING TO SOLVE?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762E82-A77B-4D0B-B009-8BD30F29EC87}"/>
              </a:ext>
            </a:extLst>
          </p:cNvPr>
          <p:cNvCxnSpPr/>
          <p:nvPr/>
        </p:nvCxnSpPr>
        <p:spPr>
          <a:xfrm>
            <a:off x="0" y="59436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62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B9BB32-3770-4B5F-BC07-391A15DE2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8925A5-8F39-4B71-9010-7E9F77763506}"/>
              </a:ext>
            </a:extLst>
          </p:cNvPr>
          <p:cNvSpPr/>
          <p:nvPr/>
        </p:nvSpPr>
        <p:spPr>
          <a:xfrm>
            <a:off x="0" y="-76200"/>
            <a:ext cx="12192000" cy="5791200"/>
          </a:xfrm>
          <a:prstGeom prst="rect">
            <a:avLst/>
          </a:prstGeom>
          <a:gradFill>
            <a:gsLst>
              <a:gs pos="0">
                <a:schemeClr val="bg1">
                  <a:alpha val="28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3810B-6DCA-4C3A-9908-CB3FBBF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19400"/>
            <a:ext cx="11506200" cy="1293028"/>
          </a:xfrm>
        </p:spPr>
        <p:txBody>
          <a:bodyPr/>
          <a:lstStyle/>
          <a:p>
            <a:r>
              <a:rPr lang="en-US" dirty="0"/>
              <a:t>A Love Note on platform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EF1F-9E93-4E34-8F17-4E06A8FA4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520559"/>
            <a:ext cx="10820400" cy="4024125"/>
          </a:xfrm>
        </p:spPr>
        <p:txBody>
          <a:bodyPr/>
          <a:lstStyle/>
          <a:p>
            <a:r>
              <a:rPr lang="en-US" dirty="0"/>
              <a:t>Required length of time for particular screens</a:t>
            </a:r>
          </a:p>
          <a:p>
            <a:r>
              <a:rPr lang="en-US" dirty="0"/>
              <a:t>Required animation per screen (aka “not dead yet!”)</a:t>
            </a:r>
          </a:p>
          <a:p>
            <a:r>
              <a:rPr lang="en-US" dirty="0"/>
              <a:t>If the controller is ripped away, what happens?</a:t>
            </a:r>
          </a:p>
          <a:p>
            <a:r>
              <a:rPr lang="en-US" dirty="0"/>
              <a:t>If the controller is mis-queued, what happens?</a:t>
            </a:r>
          </a:p>
          <a:p>
            <a:r>
              <a:rPr lang="en-US" dirty="0"/>
              <a:t>If the input is re-mapped, what happens?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22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yDYSKuUy0yr5p8ws85RtKHIhgVKFmDp_xi1he1fd_AFMwAaws_5zaqTWjC1I2ZWiNhSX4Pjl1LmWy16NCZpVZNDcn4ardLWH2W0jy_j9le-byw0-_saa2idoWVHQedcsq2Kpw6jeckk">
            <a:extLst>
              <a:ext uri="{FF2B5EF4-FFF2-40B4-BE49-F238E27FC236}">
                <a16:creationId xmlns:a16="http://schemas.microsoft.com/office/drawing/2014/main" id="{B965CB7B-9EF1-40A2-8597-EE65D7BD3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0E413-2EDB-44A2-A6D9-E0E29FE615BE}"/>
              </a:ext>
            </a:extLst>
          </p:cNvPr>
          <p:cNvSpPr/>
          <p:nvPr/>
        </p:nvSpPr>
        <p:spPr>
          <a:xfrm>
            <a:off x="0" y="0"/>
            <a:ext cx="12192000" cy="59436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F0B4E-DFA5-454B-8B07-DC989A97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5029200"/>
            <a:ext cx="8610600" cy="1293028"/>
          </a:xfrm>
        </p:spPr>
        <p:txBody>
          <a:bodyPr/>
          <a:lstStyle/>
          <a:p>
            <a:r>
              <a:rPr lang="en-US" dirty="0"/>
              <a:t>Future work and potentialities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90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68E27-A9AD-435C-AE32-9D48C4943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11788" cy="5781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AF927-F790-48B5-83A9-0A2B2A69547B}"/>
              </a:ext>
            </a:extLst>
          </p:cNvPr>
          <p:cNvSpPr/>
          <p:nvPr/>
        </p:nvSpPr>
        <p:spPr>
          <a:xfrm>
            <a:off x="0" y="0"/>
            <a:ext cx="12192000" cy="5791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B088F-7634-4B18-9760-2E369A62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299" y="1524000"/>
            <a:ext cx="8610600" cy="1293028"/>
          </a:xfrm>
        </p:spPr>
        <p:txBody>
          <a:bodyPr/>
          <a:lstStyle/>
          <a:p>
            <a:r>
              <a:rPr lang="en-US" dirty="0"/>
              <a:t>Ideas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3A67-6A1D-4B12-839C-0227B225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10820400" cy="3429000"/>
          </a:xfrm>
        </p:spPr>
        <p:txBody>
          <a:bodyPr/>
          <a:lstStyle/>
          <a:p>
            <a:r>
              <a:rPr lang="en-US" dirty="0"/>
              <a:t>REAL SUPPORT FOR GAME CONTROLLERS</a:t>
            </a:r>
          </a:p>
          <a:p>
            <a:pPr lvl="1"/>
            <a:r>
              <a:rPr lang="en-US" dirty="0"/>
              <a:t>Game controllers are actually really complex…</a:t>
            </a:r>
          </a:p>
          <a:p>
            <a:pPr lvl="1"/>
            <a:r>
              <a:rPr lang="en-US" dirty="0"/>
              <a:t>Starting with “mapping” support in XD</a:t>
            </a:r>
          </a:p>
          <a:p>
            <a:pPr lvl="1"/>
            <a:r>
              <a:rPr lang="en-US" dirty="0"/>
              <a:t>Moving towards surfacing additional elements and data</a:t>
            </a:r>
          </a:p>
          <a:p>
            <a:pPr lvl="1"/>
            <a:r>
              <a:rPr lang="en-US" dirty="0"/>
              <a:t>Ultimately towards “feel” of alternate interfaces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Still in its infancy, and still in development, but a dedicated focus and exciting crew to work with!  Thanks Adobe!</a:t>
            </a:r>
          </a:p>
          <a:p>
            <a:r>
              <a:rPr lang="en-US" dirty="0"/>
              <a:t>Excited to be working with this group on these problems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60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BF964-5CF4-488B-A13C-0F22DEF30D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91061C-8690-4E29-914C-326E0E9E896F}"/>
              </a:ext>
            </a:extLst>
          </p:cNvPr>
          <p:cNvSpPr/>
          <p:nvPr/>
        </p:nvSpPr>
        <p:spPr>
          <a:xfrm>
            <a:off x="0" y="0"/>
            <a:ext cx="12192000" cy="5791200"/>
          </a:xfrm>
          <a:prstGeom prst="rect">
            <a:avLst/>
          </a:prstGeom>
          <a:gradFill>
            <a:gsLst>
              <a:gs pos="0">
                <a:schemeClr val="bg1">
                  <a:alpha val="28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D4ED4-2590-4D80-91CA-C881C3AC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RECOGNIZING THE COMPLEXITY OF THE ISSUES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48A1E-A242-489D-A010-A461D62A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993931"/>
            <a:ext cx="10820400" cy="2256285"/>
          </a:xfrm>
        </p:spPr>
        <p:txBody>
          <a:bodyPr/>
          <a:lstStyle/>
          <a:p>
            <a:r>
              <a:rPr lang="en-US" dirty="0"/>
              <a:t>Engagement with games and interactives as a segment</a:t>
            </a:r>
          </a:p>
          <a:p>
            <a:r>
              <a:rPr lang="en-US" dirty="0"/>
              <a:t>Consoles, remotes, services, as an integrated content pipeline</a:t>
            </a:r>
          </a:p>
          <a:p>
            <a:r>
              <a:rPr lang="en-US" dirty="0"/>
              <a:t>First comes mapping, later direct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94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C83097-1127-45D8-AAF4-FB2615C6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7800"/>
            <a:ext cx="12192000" cy="434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2C6D66-5AAA-42A1-9656-933A76E9DCA9}"/>
              </a:ext>
            </a:extLst>
          </p:cNvPr>
          <p:cNvSpPr/>
          <p:nvPr/>
        </p:nvSpPr>
        <p:spPr>
          <a:xfrm>
            <a:off x="0" y="1447800"/>
            <a:ext cx="12192000" cy="4343400"/>
          </a:xfrm>
          <a:prstGeom prst="rect">
            <a:avLst/>
          </a:prstGeom>
          <a:gradFill>
            <a:gsLst>
              <a:gs pos="100000">
                <a:schemeClr val="bg1">
                  <a:alpha val="46000"/>
                </a:schemeClr>
              </a:gs>
              <a:gs pos="1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643DF-AA68-4E3A-A67C-817A9898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THANKS ADOBE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44DFE-3B64-471F-977E-ECF63EA79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 recognize we know a part, but not all, of this puzzle</a:t>
            </a:r>
          </a:p>
          <a:p>
            <a:r>
              <a:rPr lang="en-US" dirty="0"/>
              <a:t>Scale is a primary concern, from every axis</a:t>
            </a:r>
          </a:p>
          <a:p>
            <a:r>
              <a:rPr lang="en-US" dirty="0"/>
              <a:t>Small steps towards great things</a:t>
            </a:r>
          </a:p>
          <a:p>
            <a:r>
              <a:rPr lang="en-US" b="1" dirty="0"/>
              <a:t>Building additions to XD that support real work at real scale in games &amp; media product development</a:t>
            </a:r>
            <a:endParaRPr lang="en-US" b="1" dirty="0">
              <a:sym typeface="Wingdings" panose="05000000000000000000" pitchFamily="2" charset="2"/>
            </a:endParaRP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Oh, and please play our games &amp; hire our students 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37A4A5-09E6-4B97-AC01-8A012D284117}"/>
              </a:ext>
            </a:extLst>
          </p:cNvPr>
          <p:cNvCxnSpPr/>
          <p:nvPr/>
        </p:nvCxnSpPr>
        <p:spPr>
          <a:xfrm>
            <a:off x="0" y="5791200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85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F0A8FB-3C70-404E-B1AC-15FDC56C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" y="1913965"/>
            <a:ext cx="12176165" cy="3877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728F92-B8BF-47DF-AB4A-239543B79B67}"/>
                  </a:ext>
                </a:extLst>
              </p14:cNvPr>
              <p14:cNvContentPartPr/>
              <p14:nvPr/>
            </p14:nvContentPartPr>
            <p14:xfrm>
              <a:off x="9962056" y="2328374"/>
              <a:ext cx="56880" cy="23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728F92-B8BF-47DF-AB4A-239543B79B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53416" y="2319734"/>
                <a:ext cx="745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BCDD99-E9BD-49E8-8DDE-728ED3C21CAF}"/>
                  </a:ext>
                </a:extLst>
              </p14:cNvPr>
              <p14:cNvContentPartPr/>
              <p14:nvPr/>
            </p14:nvContentPartPr>
            <p14:xfrm>
              <a:off x="10139536" y="2387774"/>
              <a:ext cx="43200" cy="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BCDD99-E9BD-49E8-8DDE-728ED3C21C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30896" y="2378774"/>
                <a:ext cx="6084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1E04459B-77E0-4E93-B581-751442D7DA5B}"/>
              </a:ext>
            </a:extLst>
          </p:cNvPr>
          <p:cNvSpPr/>
          <p:nvPr/>
        </p:nvSpPr>
        <p:spPr>
          <a:xfrm>
            <a:off x="-10459" y="-1"/>
            <a:ext cx="12197064" cy="19139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EF650A6-00DE-4A82-99D4-1267A4D1DAA9}"/>
                  </a:ext>
                </a:extLst>
              </p14:cNvPr>
              <p14:cNvContentPartPr/>
              <p14:nvPr/>
            </p14:nvContentPartPr>
            <p14:xfrm>
              <a:off x="4967275" y="946334"/>
              <a:ext cx="12240" cy="7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EF650A6-00DE-4A82-99D4-1267A4D1DA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58275" y="937694"/>
                <a:ext cx="29880" cy="2556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CA8EC058-F3D3-4E5F-9283-49488EB574B1}"/>
              </a:ext>
            </a:extLst>
          </p:cNvPr>
          <p:cNvSpPr txBox="1"/>
          <p:nvPr/>
        </p:nvSpPr>
        <p:spPr>
          <a:xfrm>
            <a:off x="152400" y="1295400"/>
            <a:ext cx="1181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ANDYWORLD.IO | PROFESSORANDREWPHELPS.NET | @RITIGM1 | ANDY@MAIL.RIT.EDU</a:t>
            </a:r>
          </a:p>
          <a:p>
            <a:pPr algn="ctr"/>
            <a:endParaRPr lang="en-US" sz="2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A622C22-96FE-455C-9B77-6091407AB65C}"/>
              </a:ext>
            </a:extLst>
          </p:cNvPr>
          <p:cNvCxnSpPr>
            <a:cxnSpLocks/>
          </p:cNvCxnSpPr>
          <p:nvPr/>
        </p:nvCxnSpPr>
        <p:spPr>
          <a:xfrm>
            <a:off x="-5064" y="1143000"/>
            <a:ext cx="12197064" cy="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40A3F19-CFC8-4019-9B25-87CBBB28B508}"/>
              </a:ext>
            </a:extLst>
          </p:cNvPr>
          <p:cNvCxnSpPr>
            <a:cxnSpLocks/>
          </p:cNvCxnSpPr>
          <p:nvPr/>
        </p:nvCxnSpPr>
        <p:spPr>
          <a:xfrm>
            <a:off x="0" y="1913964"/>
            <a:ext cx="12197064" cy="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AE0FC50-91FF-45C3-BCBC-2315CF014985}"/>
              </a:ext>
            </a:extLst>
          </p:cNvPr>
          <p:cNvCxnSpPr>
            <a:cxnSpLocks/>
          </p:cNvCxnSpPr>
          <p:nvPr/>
        </p:nvCxnSpPr>
        <p:spPr>
          <a:xfrm>
            <a:off x="-10459" y="5791200"/>
            <a:ext cx="12197064" cy="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75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6" y="-31805"/>
            <a:ext cx="12185206" cy="5376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564912"/>
            <a:ext cx="12199092" cy="8382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andy@mail.rit.edu | andyworld.io| @ritigm1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726712"/>
            <a:ext cx="12199092" cy="838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</a:schemeClr>
                </a:solidFill>
              </a:rPr>
              <a:t>Thanks &amp; Questions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64912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5387786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73380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67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8" b="-98436"/>
          <a:stretch/>
        </p:blipFill>
        <p:spPr>
          <a:xfrm>
            <a:off x="-457200" y="2362200"/>
            <a:ext cx="6426398" cy="4284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74" r="-4919"/>
          <a:stretch/>
        </p:blipFill>
        <p:spPr>
          <a:xfrm>
            <a:off x="6019800" y="177800"/>
            <a:ext cx="6477000" cy="431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449580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362200"/>
            <a:ext cx="12877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Andrew Phelps\Desktop\andy_pac_ma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3737102" cy="3721464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355600" sx="116000" sy="116000" algn="ctr" rotWithShape="0">
              <a:prstClr val="black">
                <a:alpha val="7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8172"/>
            <a:ext cx="12192000" cy="1293028"/>
          </a:xfrm>
        </p:spPr>
        <p:txBody>
          <a:bodyPr/>
          <a:lstStyle/>
          <a:p>
            <a:pPr algn="ctr"/>
            <a:r>
              <a:rPr lang="en-US" dirty="0"/>
              <a:t>Background of who I am and what I do</a:t>
            </a:r>
          </a:p>
        </p:txBody>
      </p:sp>
    </p:spTree>
    <p:extLst>
      <p:ext uri="{BB962C8B-B14F-4D97-AF65-F5344CB8AC3E}">
        <p14:creationId xmlns:p14="http://schemas.microsoft.com/office/powerpoint/2010/main" val="403907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12185206" cy="5622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73232"/>
            <a:ext cx="12192000" cy="57179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Z:\Andystuff\My Pictures\2004-05-04_0001\Top.bm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1905000"/>
            <a:ext cx="2895600" cy="1905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4117172"/>
            <a:ext cx="7940040" cy="1293028"/>
          </a:xfrm>
        </p:spPr>
        <p:txBody>
          <a:bodyPr/>
          <a:lstStyle/>
          <a:p>
            <a:pPr algn="ctr"/>
            <a:r>
              <a:rPr lang="en-US" dirty="0"/>
              <a:t>I make things.</a:t>
            </a:r>
          </a:p>
        </p:txBody>
      </p:sp>
    </p:spTree>
    <p:extLst>
      <p:ext uri="{BB962C8B-B14F-4D97-AF65-F5344CB8AC3E}">
        <p14:creationId xmlns:p14="http://schemas.microsoft.com/office/powerpoint/2010/main" val="30041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1" y="553500"/>
            <a:ext cx="5203686" cy="531389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-9718" y="2637513"/>
            <a:ext cx="5191319" cy="32264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chemeClr val="tx1">
                  <a:alpha val="9400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kumimoji="1" lang="en-US" sz="3200" dirty="0">
              <a:latin typeface="Verdana" pitchFamily="45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 bwMode="auto">
          <a:xfrm>
            <a:off x="5181600" y="533400"/>
            <a:ext cx="0" cy="5330577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12368" y="4331392"/>
            <a:ext cx="5143832" cy="1126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RIT GAMES &amp; INTERACTIVE MEDIA TIMELINES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17468" y="513301"/>
            <a:ext cx="5181600" cy="406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latin typeface="Verdana" pitchFamily="45" charset="0"/>
              </a:rPr>
              <a:t>First course in games programming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010400" y="912855"/>
            <a:ext cx="5181600" cy="406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latin typeface="Verdana" pitchFamily="45" charset="0"/>
              </a:rPr>
              <a:t>Electronic Gaming Society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010400" y="1710800"/>
            <a:ext cx="5181600" cy="4064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latin typeface="Verdana" pitchFamily="45" charset="0"/>
              </a:rPr>
              <a:t>MSc Game Design &amp; Development</a:t>
            </a:r>
            <a:endParaRPr kumimoji="1" lang="en-US" sz="1867" b="1" dirty="0">
              <a:latin typeface="Verdana" pitchFamily="4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010400" y="2109416"/>
            <a:ext cx="5181600" cy="406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latin typeface="Verdana" pitchFamily="45" charset="0"/>
              </a:rPr>
              <a:t>BSc Game Design &amp; Development</a:t>
            </a:r>
            <a:endParaRPr kumimoji="1" lang="en-US" sz="1867" b="1" dirty="0">
              <a:latin typeface="Verdana" pitchFamily="4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10400" y="2503005"/>
            <a:ext cx="5181600" cy="4064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Dept. of Interactive Games &amp; Media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007749" y="2896265"/>
            <a:ext cx="5181600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School of Interactive Games &amp; Media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010400" y="3689685"/>
            <a:ext cx="5181600" cy="7312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RIT Center for Media, Arts, Games, Interaction &amp; Creativity (MAGIC)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017468" y="4331392"/>
            <a:ext cx="51816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MAGIC Spell Studios ®, LLC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017468" y="4692996"/>
            <a:ext cx="51816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$30M MAGIC Spell Studios Initiative 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014816" y="5054600"/>
            <a:ext cx="5174533" cy="40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NY State Games HUB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010400" y="1308100"/>
            <a:ext cx="5181600" cy="406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867" b="1" dirty="0">
                <a:latin typeface="Verdana" pitchFamily="45" charset="0"/>
              </a:rPr>
              <a:t>CS/IT Concentration in Game Prog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191318" y="513301"/>
            <a:ext cx="1828801" cy="406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latin typeface="Verdana" pitchFamily="45" charset="0"/>
              </a:rPr>
              <a:t>2001</a:t>
            </a:r>
            <a:r>
              <a:rPr kumimoji="1" lang="en-US" sz="1867" b="1" dirty="0">
                <a:latin typeface="Verdana" pitchFamily="45" charset="0"/>
              </a:rPr>
              <a:t> programming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191318" y="912855"/>
            <a:ext cx="1821733" cy="406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latin typeface="Verdana" pitchFamily="45" charset="0"/>
              </a:rPr>
              <a:t>2002</a:t>
            </a:r>
            <a:endParaRPr kumimoji="1" lang="en-US" sz="1867" b="1" dirty="0">
              <a:latin typeface="Verdana" pitchFamily="45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191318" y="1710800"/>
            <a:ext cx="1821733" cy="4064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latin typeface="Verdana" pitchFamily="45" charset="0"/>
              </a:rPr>
              <a:t>2006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191318" y="2109416"/>
            <a:ext cx="1821733" cy="4064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latin typeface="Verdana" pitchFamily="45" charset="0"/>
              </a:rPr>
              <a:t>2007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5191318" y="2503005"/>
            <a:ext cx="1821733" cy="4064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2009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191317" y="2896265"/>
            <a:ext cx="1819083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2011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91319" y="3689685"/>
            <a:ext cx="1821732" cy="7312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2013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191319" y="4331392"/>
            <a:ext cx="18288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2013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191319" y="4692996"/>
            <a:ext cx="18288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2016</a:t>
            </a:r>
            <a:endParaRPr kumimoji="1" lang="en-US" sz="1867" b="1" dirty="0">
              <a:latin typeface="Verdana" pitchFamily="45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91317" y="5054600"/>
            <a:ext cx="1823499" cy="40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2016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5191318" y="1308100"/>
            <a:ext cx="1821733" cy="406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latin typeface="Verdana" pitchFamily="45" charset="0"/>
              </a:rPr>
              <a:t>2003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7007749" y="3291539"/>
            <a:ext cx="5181600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Minor in Game Design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5191317" y="3291539"/>
            <a:ext cx="1819083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2012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7005100" y="5457577"/>
            <a:ext cx="5181600" cy="406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2"/>
                </a:solidFill>
                <a:latin typeface="Verdana" pitchFamily="45" charset="0"/>
              </a:rPr>
              <a:t>NY State Games Challenge</a:t>
            </a:r>
            <a:endParaRPr kumimoji="1" lang="en-US" sz="1867" b="1" dirty="0">
              <a:solidFill>
                <a:schemeClr val="bg2"/>
              </a:solidFill>
              <a:latin typeface="Verdana" pitchFamily="45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5191317" y="5457577"/>
            <a:ext cx="1823499" cy="406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67" b="1" dirty="0">
                <a:solidFill>
                  <a:schemeClr val="bg2"/>
                </a:solidFill>
                <a:latin typeface="Verdana" pitchFamily="45" charset="0"/>
              </a:rPr>
              <a:t>2017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69E563-C17C-4CE2-8CD8-84F0ABCA0F00}"/>
              </a:ext>
            </a:extLst>
          </p:cNvPr>
          <p:cNvCxnSpPr/>
          <p:nvPr/>
        </p:nvCxnSpPr>
        <p:spPr bwMode="auto">
          <a:xfrm>
            <a:off x="12368" y="5867400"/>
            <a:ext cx="12192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0" y="533400"/>
            <a:ext cx="12192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9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3A7DAA-9DAB-453C-82F6-448416B958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7184" y="-838"/>
            <a:ext cx="3412286" cy="59391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21189-DD80-47CC-A23A-124CBF1AC9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-839"/>
            <a:ext cx="2604984" cy="5964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E5F63-9A5D-493D-AC1D-A1E196F4C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1" y="0"/>
            <a:ext cx="2283470" cy="5964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C7768-6B33-4466-86A4-0A3030F43D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2057400" cy="5964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9FE41E-21FA-4874-ADA3-19CE16B805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200" y="-837"/>
            <a:ext cx="2461051" cy="59391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FEE18B-F0F6-41F7-8D95-85885F1FF43D}"/>
              </a:ext>
            </a:extLst>
          </p:cNvPr>
          <p:cNvSpPr/>
          <p:nvPr/>
        </p:nvSpPr>
        <p:spPr>
          <a:xfrm>
            <a:off x="-2530" y="3352800"/>
            <a:ext cx="12192000" cy="2636233"/>
          </a:xfrm>
          <a:prstGeom prst="rect">
            <a:avLst/>
          </a:prstGeom>
          <a:gradFill>
            <a:gsLst>
              <a:gs pos="885">
                <a:schemeClr val="bg1">
                  <a:alpha val="0"/>
                </a:schemeClr>
              </a:gs>
              <a:gs pos="3500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7BD6991-466E-4917-BF04-E410C488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" y="3886200"/>
            <a:ext cx="8610600" cy="1140628"/>
          </a:xfrm>
        </p:spPr>
        <p:txBody>
          <a:bodyPr/>
          <a:lstStyle/>
          <a:p>
            <a:pPr algn="l"/>
            <a:r>
              <a:rPr lang="en-US" dirty="0"/>
              <a:t> INCREDIBLE ALUMNI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56652D-3F99-4345-AA0F-D5F1E8F4650B}"/>
              </a:ext>
            </a:extLst>
          </p:cNvPr>
          <p:cNvSpPr/>
          <p:nvPr/>
        </p:nvSpPr>
        <p:spPr>
          <a:xfrm>
            <a:off x="2530" y="4572000"/>
            <a:ext cx="2052341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ALEX CUTTING</a:t>
            </a:r>
          </a:p>
          <a:p>
            <a:pPr algn="ctr"/>
            <a:r>
              <a:rPr lang="en-US" sz="1200" dirty="0"/>
              <a:t>Senior Assoc. Producer HALO</a:t>
            </a:r>
          </a:p>
          <a:p>
            <a:pPr algn="ctr"/>
            <a:r>
              <a:rPr lang="en-US" sz="1200" dirty="0"/>
              <a:t>Microsoft / 343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1D350-61A8-49A3-95CE-A4EDBFEBD33E}"/>
              </a:ext>
            </a:extLst>
          </p:cNvPr>
          <p:cNvSpPr/>
          <p:nvPr/>
        </p:nvSpPr>
        <p:spPr>
          <a:xfrm>
            <a:off x="2057400" y="4572000"/>
            <a:ext cx="2127492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CLAUDE JEROME</a:t>
            </a:r>
          </a:p>
          <a:p>
            <a:pPr algn="ctr"/>
            <a:r>
              <a:rPr lang="en-US" sz="1200" dirty="0"/>
              <a:t>Gameplay Designer DESTINY</a:t>
            </a:r>
          </a:p>
          <a:p>
            <a:pPr algn="ctr"/>
            <a:r>
              <a:rPr lang="en-US" sz="1200" dirty="0"/>
              <a:t>Bungie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2F68E5-35EF-49B3-8FEB-CF0AC5BBECA7}"/>
              </a:ext>
            </a:extLst>
          </p:cNvPr>
          <p:cNvSpPr/>
          <p:nvPr/>
        </p:nvSpPr>
        <p:spPr>
          <a:xfrm>
            <a:off x="4112271" y="4572000"/>
            <a:ext cx="3126729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DUSTIN KOCHENSPARGER</a:t>
            </a:r>
          </a:p>
          <a:p>
            <a:pPr algn="ctr"/>
            <a:r>
              <a:rPr lang="en-US" sz="1200" dirty="0"/>
              <a:t>Line Producer DLC</a:t>
            </a:r>
          </a:p>
          <a:p>
            <a:pPr algn="ctr"/>
            <a:r>
              <a:rPr lang="en-US" sz="1200" dirty="0"/>
              <a:t>DESTINY</a:t>
            </a:r>
          </a:p>
          <a:p>
            <a:pPr algn="ctr"/>
            <a:r>
              <a:rPr lang="en-US" sz="1200" dirty="0"/>
              <a:t>Bungie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D61094-C520-4F65-9C1F-6CDE989BEB2F}"/>
              </a:ext>
            </a:extLst>
          </p:cNvPr>
          <p:cNvSpPr/>
          <p:nvPr/>
        </p:nvSpPr>
        <p:spPr>
          <a:xfrm>
            <a:off x="7100979" y="4572000"/>
            <a:ext cx="2127492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SELA DAVIS</a:t>
            </a:r>
          </a:p>
          <a:p>
            <a:pPr algn="ctr"/>
            <a:r>
              <a:rPr lang="en-US" sz="1200" dirty="0"/>
              <a:t>Platform Engineer</a:t>
            </a:r>
          </a:p>
          <a:p>
            <a:pPr algn="ctr"/>
            <a:r>
              <a:rPr lang="en-US" sz="1200" dirty="0"/>
              <a:t>XBOX / XBOX Live</a:t>
            </a:r>
          </a:p>
          <a:p>
            <a:pPr algn="ctr"/>
            <a:r>
              <a:rPr lang="en-US" sz="1200" dirty="0"/>
              <a:t>Microsoft</a:t>
            </a:r>
          </a:p>
          <a:p>
            <a:pPr algn="ctr"/>
            <a:r>
              <a:rPr lang="en-US" sz="1200" dirty="0" err="1"/>
              <a:t>VReal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43EF8E-C6C7-434A-B0C8-6C4802B85387}"/>
              </a:ext>
            </a:extLst>
          </p:cNvPr>
          <p:cNvSpPr/>
          <p:nvPr/>
        </p:nvSpPr>
        <p:spPr>
          <a:xfrm>
            <a:off x="9395251" y="4572000"/>
            <a:ext cx="2720549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/>
              <a:t>ANNA SWEET</a:t>
            </a:r>
          </a:p>
          <a:p>
            <a:pPr algn="ctr"/>
            <a:r>
              <a:rPr lang="en-US" sz="1200" dirty="0"/>
              <a:t>Director of 3</a:t>
            </a:r>
            <a:r>
              <a:rPr lang="en-US" sz="1200" baseline="30000" dirty="0"/>
              <a:t>rd</a:t>
            </a:r>
            <a:r>
              <a:rPr lang="en-US" sz="1200" dirty="0"/>
              <a:t> Party Development</a:t>
            </a:r>
          </a:p>
          <a:p>
            <a:pPr algn="ctr"/>
            <a:r>
              <a:rPr lang="en-US" sz="1200" dirty="0"/>
              <a:t>STEAM</a:t>
            </a:r>
          </a:p>
          <a:p>
            <a:pPr algn="ctr"/>
            <a:r>
              <a:rPr lang="en-US" sz="1200" dirty="0"/>
              <a:t>Valve</a:t>
            </a:r>
          </a:p>
          <a:p>
            <a:pPr algn="ctr"/>
            <a:r>
              <a:rPr lang="en-US" sz="1200" dirty="0"/>
              <a:t>Oculus</a:t>
            </a:r>
          </a:p>
          <a:p>
            <a:pPr algn="ctr"/>
            <a:r>
              <a:rPr lang="en-US" sz="1200" dirty="0" err="1"/>
              <a:t>Caffeine.ty</a:t>
            </a:r>
            <a:endParaRPr lang="en-US" sz="1200" dirty="0"/>
          </a:p>
          <a:p>
            <a:pPr algn="ctr"/>
            <a:r>
              <a:rPr lang="en-US" sz="1200" dirty="0"/>
              <a:t>Microsoft XBOX</a:t>
            </a:r>
          </a:p>
        </p:txBody>
      </p:sp>
    </p:spTree>
    <p:extLst>
      <p:ext uri="{BB962C8B-B14F-4D97-AF65-F5344CB8AC3E}">
        <p14:creationId xmlns:p14="http://schemas.microsoft.com/office/powerpoint/2010/main" val="3346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33936-EB5C-4EEC-AB0F-AEC59DC380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69AAFA-38B0-4A17-B92F-49ED738588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85">
                <a:schemeClr val="bg1"/>
              </a:gs>
              <a:gs pos="78000">
                <a:schemeClr val="bg1"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0666A-FCF3-4EA2-929B-392F273A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4373"/>
            <a:ext cx="10591800" cy="1293028"/>
          </a:xfrm>
        </p:spPr>
        <p:txBody>
          <a:bodyPr/>
          <a:lstStyle/>
          <a:p>
            <a:r>
              <a:rPr lang="en-US" dirty="0"/>
              <a:t>Why games with respect to UI/UX?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A6AA7-7350-45BE-9914-A22409CB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93" y="1524000"/>
            <a:ext cx="10820400" cy="4024125"/>
          </a:xfrm>
        </p:spPr>
        <p:txBody>
          <a:bodyPr/>
          <a:lstStyle/>
          <a:p>
            <a:r>
              <a:rPr lang="en-US" dirty="0"/>
              <a:t>Games are complex</a:t>
            </a:r>
          </a:p>
          <a:p>
            <a:r>
              <a:rPr lang="en-US" dirty="0"/>
              <a:t>Games depend on a variety of inputs and controllers</a:t>
            </a:r>
          </a:p>
          <a:p>
            <a:r>
              <a:rPr lang="en-US" dirty="0"/>
              <a:t>Games are often customizable by the player</a:t>
            </a:r>
          </a:p>
          <a:p>
            <a:r>
              <a:rPr lang="en-US" dirty="0"/>
              <a:t>Games are increasingly called upon to be accessible</a:t>
            </a:r>
          </a:p>
          <a:p>
            <a:r>
              <a:rPr lang="en-US" dirty="0"/>
              <a:t>Games have different needs than traditional software or web applications</a:t>
            </a:r>
          </a:p>
          <a:p>
            <a:r>
              <a:rPr lang="en-US" dirty="0"/>
              <a:t>Games depend on effective real-time interaction</a:t>
            </a:r>
          </a:p>
          <a:p>
            <a:r>
              <a:rPr lang="en-US" dirty="0"/>
              <a:t>Games cannot break the immersion of the player</a:t>
            </a:r>
          </a:p>
          <a:p>
            <a:r>
              <a:rPr lang="en-US" dirty="0"/>
              <a:t>Games borrows from everything else, like Frankenstein</a:t>
            </a:r>
          </a:p>
          <a:p>
            <a:r>
              <a:rPr lang="en-US" dirty="0"/>
              <a:t>Games are experimental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2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933" y="0"/>
            <a:ext cx="12208934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3" y="791633"/>
            <a:ext cx="12175067" cy="3733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12192002" cy="1143000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A Strange Game </a:t>
            </a:r>
            <a:br>
              <a:rPr lang="en-US" dirty="0"/>
            </a:br>
            <a:r>
              <a:rPr lang="en-US" dirty="0"/>
              <a:t>	for Strange Reasons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96732"/>
            <a:ext cx="11049000" cy="2523067"/>
          </a:xfrm>
        </p:spPr>
        <p:txBody>
          <a:bodyPr>
            <a:normAutofit/>
          </a:bodyPr>
          <a:lstStyle/>
          <a:p>
            <a:r>
              <a:rPr lang="en-US" dirty="0"/>
              <a:t>This game taught us (the campus) about making things, production, and scale</a:t>
            </a:r>
          </a:p>
          <a:p>
            <a:r>
              <a:rPr lang="en-US" dirty="0"/>
              <a:t>This game allowed us to explore using typical game forms for telling a unique story to a very targeted audience</a:t>
            </a:r>
          </a:p>
          <a:p>
            <a:r>
              <a:rPr lang="en-US" dirty="0"/>
              <a:t>Finalist at GLS Education Arcade, accepted to </a:t>
            </a:r>
            <a:r>
              <a:rPr lang="en-US" dirty="0" err="1"/>
              <a:t>DiGRA</a:t>
            </a:r>
            <a:r>
              <a:rPr lang="en-US" dirty="0"/>
              <a:t> Blank Arcade, and </a:t>
            </a:r>
            <a:r>
              <a:rPr lang="en-US" dirty="0" err="1"/>
              <a:t>IndieArcade</a:t>
            </a:r>
            <a:r>
              <a:rPr lang="en-US" dirty="0"/>
              <a:t> at the Smithsonian American Museum of Art</a:t>
            </a:r>
          </a:p>
          <a:p>
            <a:r>
              <a:rPr lang="en-US" dirty="0"/>
              <a:t>SPLATTERSHMUP.RIT.EDU – PLAY TODAY!  MAKE ART!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" y="33528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2098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9600"/>
            <a:ext cx="5465615" cy="2031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61471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14478</TotalTime>
  <Words>843</Words>
  <Application>Microsoft Office PowerPoint</Application>
  <PresentationFormat>Widescreen</PresentationFormat>
  <Paragraphs>150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Verdana</vt:lpstr>
      <vt:lpstr>Wingdings</vt:lpstr>
      <vt:lpstr>ヒラギノ角ゴ Pro W3</vt:lpstr>
      <vt:lpstr>Vapor Trail</vt:lpstr>
      <vt:lpstr> XD 4 GAMES EDUCATION</vt:lpstr>
      <vt:lpstr> PRESENTATION OVERVIEW</vt:lpstr>
      <vt:lpstr>Background of who I am and what I do</vt:lpstr>
      <vt:lpstr>I make things.</vt:lpstr>
      <vt:lpstr>RIT GAMES &amp; INTERACTIVE MEDIA TIMELINES</vt:lpstr>
      <vt:lpstr>PowerPoint Presentation</vt:lpstr>
      <vt:lpstr> INCREDIBLE ALUMNI</vt:lpstr>
      <vt:lpstr>Why games with respect to UI/UX? </vt:lpstr>
      <vt:lpstr> A Strange Game   for Strange Reasons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&amp; Schedule</vt:lpstr>
      <vt:lpstr>PowerPoint Presentation</vt:lpstr>
      <vt:lpstr>PowerPoint Presentation</vt:lpstr>
      <vt:lpstr>IN GAME UI, DESIGN, GAMEPLAY, ETC.</vt:lpstr>
      <vt:lpstr>Why XD?  What are we hoping to accomplish? </vt:lpstr>
      <vt:lpstr>OUT OF GAME UI/UX and MENUFLOW</vt:lpstr>
      <vt:lpstr>COMMUNICATIONS INFRASTRUCTURE</vt:lpstr>
      <vt:lpstr>WHAT BIG PROBLEMS ARE WE TRYING TO SOLVE?</vt:lpstr>
      <vt:lpstr>A Love Note on platform requirements</vt:lpstr>
      <vt:lpstr>Future work and potentialities </vt:lpstr>
      <vt:lpstr>Ideas for the future</vt:lpstr>
      <vt:lpstr> RECOGNIZING THE COMPLEXITY OF THE ISSUES INVOLVED</vt:lpstr>
      <vt:lpstr>THANKS ADOBE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</dc:creator>
  <cp:lastModifiedBy>andy phelps</cp:lastModifiedBy>
  <cp:revision>391</cp:revision>
  <dcterms:created xsi:type="dcterms:W3CDTF">2009-06-02T00:38:38Z</dcterms:created>
  <dcterms:modified xsi:type="dcterms:W3CDTF">2018-10-12T18:49:05Z</dcterms:modified>
</cp:coreProperties>
</file>