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60" r:id="rId2"/>
    <p:sldId id="310" r:id="rId3"/>
    <p:sldId id="313" r:id="rId4"/>
    <p:sldId id="311" r:id="rId5"/>
    <p:sldId id="615" r:id="rId6"/>
    <p:sldId id="635" r:id="rId7"/>
    <p:sldId id="267" r:id="rId8"/>
    <p:sldId id="587" r:id="rId9"/>
    <p:sldId id="630" r:id="rId10"/>
    <p:sldId id="633" r:id="rId11"/>
    <p:sldId id="631" r:id="rId12"/>
    <p:sldId id="632" r:id="rId13"/>
    <p:sldId id="634" r:id="rId14"/>
    <p:sldId id="652" r:id="rId15"/>
    <p:sldId id="312" r:id="rId16"/>
    <p:sldId id="637" r:id="rId17"/>
    <p:sldId id="638" r:id="rId18"/>
    <p:sldId id="639" r:id="rId19"/>
    <p:sldId id="651" r:id="rId20"/>
    <p:sldId id="640" r:id="rId21"/>
    <p:sldId id="641" r:id="rId22"/>
    <p:sldId id="642" r:id="rId23"/>
    <p:sldId id="643" r:id="rId24"/>
    <p:sldId id="624" r:id="rId25"/>
    <p:sldId id="645" r:id="rId26"/>
    <p:sldId id="646" r:id="rId27"/>
    <p:sldId id="644" r:id="rId28"/>
    <p:sldId id="647" r:id="rId29"/>
    <p:sldId id="648" r:id="rId30"/>
    <p:sldId id="649" r:id="rId31"/>
    <p:sldId id="650" r:id="rId32"/>
    <p:sldId id="314" r:id="rId33"/>
    <p:sldId id="619" r:id="rId34"/>
    <p:sldId id="655" r:id="rId35"/>
    <p:sldId id="656" r:id="rId36"/>
    <p:sldId id="653" r:id="rId37"/>
    <p:sldId id="585" r:id="rId38"/>
    <p:sldId id="657" r:id="rId39"/>
    <p:sldId id="658" r:id="rId40"/>
    <p:sldId id="654" r:id="rId41"/>
    <p:sldId id="264" r:id="rId42"/>
    <p:sldId id="62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F5FF"/>
    <a:srgbClr val="FF3FFF"/>
    <a:srgbClr val="750037"/>
    <a:srgbClr val="663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p:restoredTop sz="84898"/>
  </p:normalViewPr>
  <p:slideViewPr>
    <p:cSldViewPr snapToGrid="0" snapToObjects="1">
      <p:cViewPr varScale="1">
        <p:scale>
          <a:sx n="108" d="100"/>
          <a:sy n="108" d="100"/>
        </p:scale>
        <p:origin x="10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FA583-7308-1443-8C41-2885356B3778}" type="datetimeFigureOut">
              <a:rPr lang="en-US" smtClean="0"/>
              <a:t>10/13/22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C442A-74B6-7B4A-94E1-A0C08F69CDF1}" type="slidenum">
              <a:rPr lang="en-US" smtClean="0"/>
              <a:t>‹#›</a:t>
            </a:fld>
            <a:endParaRPr lang="en-US"/>
          </a:p>
        </p:txBody>
      </p:sp>
    </p:spTree>
    <p:extLst>
      <p:ext uri="{BB962C8B-B14F-4D97-AF65-F5344CB8AC3E}">
        <p14:creationId xmlns:p14="http://schemas.microsoft.com/office/powerpoint/2010/main" val="287009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85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https://</a:t>
            </a:r>
            <a:r>
              <a:rPr lang="en-US" dirty="0" err="1"/>
              <a:t>origins.osu.edu</a:t>
            </a:r>
            <a:r>
              <a:rPr lang="en-US" dirty="0"/>
              <a:t>/connecting-history/top-ten-origins-civil-defense-nuclear-war-and-duct-tape</a:t>
            </a:r>
          </a:p>
        </p:txBody>
      </p:sp>
      <p:sp>
        <p:nvSpPr>
          <p:cNvPr id="4" name="Slide Number Placeholder 3"/>
          <p:cNvSpPr>
            <a:spLocks noGrp="1"/>
          </p:cNvSpPr>
          <p:nvPr>
            <p:ph type="sldNum" sz="quarter" idx="5"/>
          </p:nvPr>
        </p:nvSpPr>
        <p:spPr/>
        <p:txBody>
          <a:bodyPr/>
          <a:lstStyle/>
          <a:p>
            <a:fld id="{2A8C442A-74B6-7B4A-94E1-A0C08F69CDF1}" type="slidenum">
              <a:rPr lang="en-US" smtClean="0"/>
              <a:t>35</a:t>
            </a:fld>
            <a:endParaRPr lang="en-US"/>
          </a:p>
        </p:txBody>
      </p:sp>
    </p:spTree>
    <p:extLst>
      <p:ext uri="{BB962C8B-B14F-4D97-AF65-F5344CB8AC3E}">
        <p14:creationId xmlns:p14="http://schemas.microsoft.com/office/powerpoint/2010/main" val="402290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REPRISE: </a:t>
            </a:r>
            <a:r>
              <a:rPr lang="en-US" sz="1200" b="1" dirty="0"/>
              <a:t>KNOWLEDGE OF A SYSTEM IS NOT EMPATHY AND DOES NOT PRESUPPOSE TRANSFORMATION</a:t>
            </a:r>
          </a:p>
          <a:p>
            <a:endParaRPr lang="en-US" dirty="0"/>
          </a:p>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38</a:t>
            </a:fld>
            <a:endParaRPr lang="en-US"/>
          </a:p>
        </p:txBody>
      </p:sp>
    </p:spTree>
    <p:extLst>
      <p:ext uri="{BB962C8B-B14F-4D97-AF65-F5344CB8AC3E}">
        <p14:creationId xmlns:p14="http://schemas.microsoft.com/office/powerpoint/2010/main" val="276611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41</a:t>
            </a:fld>
            <a:endParaRPr lang="en-US"/>
          </a:p>
        </p:txBody>
      </p:sp>
    </p:spTree>
    <p:extLst>
      <p:ext uri="{BB962C8B-B14F-4D97-AF65-F5344CB8AC3E}">
        <p14:creationId xmlns:p14="http://schemas.microsoft.com/office/powerpoint/2010/main" val="342411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5</a:t>
            </a:fld>
            <a:endParaRPr lang="en-US"/>
          </a:p>
        </p:txBody>
      </p:sp>
    </p:spTree>
    <p:extLst>
      <p:ext uri="{BB962C8B-B14F-4D97-AF65-F5344CB8AC3E}">
        <p14:creationId xmlns:p14="http://schemas.microsoft.com/office/powerpoint/2010/main" val="4638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12</a:t>
            </a:fld>
            <a:endParaRPr lang="en-US"/>
          </a:p>
        </p:txBody>
      </p:sp>
    </p:spTree>
    <p:extLst>
      <p:ext uri="{BB962C8B-B14F-4D97-AF65-F5344CB8AC3E}">
        <p14:creationId xmlns:p14="http://schemas.microsoft.com/office/powerpoint/2010/main" val="201857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17</a:t>
            </a:fld>
            <a:endParaRPr lang="en-US"/>
          </a:p>
        </p:txBody>
      </p:sp>
    </p:spTree>
    <p:extLst>
      <p:ext uri="{BB962C8B-B14F-4D97-AF65-F5344CB8AC3E}">
        <p14:creationId xmlns:p14="http://schemas.microsoft.com/office/powerpoint/2010/main" val="145261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18</a:t>
            </a:fld>
            <a:endParaRPr lang="en-US"/>
          </a:p>
        </p:txBody>
      </p:sp>
    </p:spTree>
    <p:extLst>
      <p:ext uri="{BB962C8B-B14F-4D97-AF65-F5344CB8AC3E}">
        <p14:creationId xmlns:p14="http://schemas.microsoft.com/office/powerpoint/2010/main" val="2224231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25</a:t>
            </a:fld>
            <a:endParaRPr lang="en-US"/>
          </a:p>
        </p:txBody>
      </p:sp>
    </p:spTree>
    <p:extLst>
      <p:ext uri="{BB962C8B-B14F-4D97-AF65-F5344CB8AC3E}">
        <p14:creationId xmlns:p14="http://schemas.microsoft.com/office/powerpoint/2010/main" val="353874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26</a:t>
            </a:fld>
            <a:endParaRPr lang="en-US"/>
          </a:p>
        </p:txBody>
      </p:sp>
    </p:spTree>
    <p:extLst>
      <p:ext uri="{BB962C8B-B14F-4D97-AF65-F5344CB8AC3E}">
        <p14:creationId xmlns:p14="http://schemas.microsoft.com/office/powerpoint/2010/main" val="31762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28</a:t>
            </a:fld>
            <a:endParaRPr lang="en-US"/>
          </a:p>
        </p:txBody>
      </p:sp>
    </p:spTree>
    <p:extLst>
      <p:ext uri="{BB962C8B-B14F-4D97-AF65-F5344CB8AC3E}">
        <p14:creationId xmlns:p14="http://schemas.microsoft.com/office/powerpoint/2010/main" val="316778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31</a:t>
            </a:fld>
            <a:endParaRPr lang="en-US"/>
          </a:p>
        </p:txBody>
      </p:sp>
    </p:spTree>
    <p:extLst>
      <p:ext uri="{BB962C8B-B14F-4D97-AF65-F5344CB8AC3E}">
        <p14:creationId xmlns:p14="http://schemas.microsoft.com/office/powerpoint/2010/main" val="3148491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331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1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424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594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258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1190625" y="3000375"/>
            <a:ext cx="9810750" cy="480131"/>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22"/>
          </p:nvPr>
        </p:nvSpPr>
        <p:spPr>
          <a:xfrm>
            <a:off x="1190625" y="4473773"/>
            <a:ext cx="9810750" cy="365036"/>
          </a:xfrm>
          <a:prstGeom prst="rect">
            <a:avLst/>
          </a:prstGeom>
        </p:spPr>
        <p:txBody>
          <a:bodyPr anchor="t">
            <a:spAutoFit/>
          </a:bodyPr>
          <a:lstStyle>
            <a:lvl1pPr marL="0" indent="0" algn="ctr">
              <a:spcBef>
                <a:spcPts val="0"/>
              </a:spcBef>
              <a:buSzTx/>
              <a:buNone/>
              <a:defRPr sz="1969"/>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83833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63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63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49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06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418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6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009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662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811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text&#10;&#10;Description automatically generated">
            <a:extLst>
              <a:ext uri="{FF2B5EF4-FFF2-40B4-BE49-F238E27FC236}">
                <a16:creationId xmlns:a16="http://schemas.microsoft.com/office/drawing/2014/main" id="{F9569AA8-3F0A-B54C-82B0-A280478BB22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6881659" y="5894114"/>
            <a:ext cx="5002924" cy="852532"/>
          </a:xfrm>
          <a:prstGeom prst="rect">
            <a:avLst/>
          </a:prstGeom>
        </p:spPr>
      </p:pic>
      <p:sp>
        <p:nvSpPr>
          <p:cNvPr id="4" name="Rectangle 3">
            <a:extLst>
              <a:ext uri="{FF2B5EF4-FFF2-40B4-BE49-F238E27FC236}">
                <a16:creationId xmlns:a16="http://schemas.microsoft.com/office/drawing/2014/main" id="{9EEA5DC2-D86F-9118-15B4-261C27A48DF0}"/>
              </a:ext>
            </a:extLst>
          </p:cNvPr>
          <p:cNvSpPr/>
          <p:nvPr userDrawn="1"/>
        </p:nvSpPr>
        <p:spPr>
          <a:xfrm>
            <a:off x="10963128" y="6041751"/>
            <a:ext cx="742520" cy="451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4986CCE2-50C4-B4E0-06AB-170F60336BB9}"/>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10953569" y="6079688"/>
            <a:ext cx="857942" cy="506784"/>
          </a:xfrm>
          <a:prstGeom prst="rect">
            <a:avLst/>
          </a:prstGeom>
        </p:spPr>
      </p:pic>
    </p:spTree>
    <p:extLst>
      <p:ext uri="{BB962C8B-B14F-4D97-AF65-F5344CB8AC3E}">
        <p14:creationId xmlns:p14="http://schemas.microsoft.com/office/powerpoint/2010/main" val="18847355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amazon.com/Ludic-Society-Natalie-Denk/dp/390315072X/ref=tmm_pap_swatch_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6" name="Picture 5">
            <a:extLst>
              <a:ext uri="{FF2B5EF4-FFF2-40B4-BE49-F238E27FC236}">
                <a16:creationId xmlns:a16="http://schemas.microsoft.com/office/drawing/2014/main" id="{C047794E-9AE1-9046-3583-BE0B9A68E4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03" y="14074"/>
            <a:ext cx="12182187" cy="6012763"/>
          </a:xfrm>
          <a:prstGeom prst="rect">
            <a:avLst/>
          </a:prstGeom>
        </p:spPr>
      </p:pic>
      <p:sp>
        <p:nvSpPr>
          <p:cNvPr id="139" name="Google Shape;139;p19"/>
          <p:cNvSpPr/>
          <p:nvPr/>
        </p:nvSpPr>
        <p:spPr>
          <a:xfrm rot="-5400000">
            <a:off x="4098609" y="-2073628"/>
            <a:ext cx="3969437" cy="12231491"/>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0" name="Google Shape;140;p19"/>
          <p:cNvSpPr/>
          <p:nvPr/>
        </p:nvSpPr>
        <p:spPr>
          <a:xfrm>
            <a:off x="-11301" y="0"/>
            <a:ext cx="10907901" cy="6012764"/>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2" name="Google Shape;142;p19"/>
          <p:cNvSpPr txBox="1"/>
          <p:nvPr/>
        </p:nvSpPr>
        <p:spPr>
          <a:xfrm>
            <a:off x="1597803" y="4387382"/>
            <a:ext cx="7482191" cy="1753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dirty="0">
                <a:solidFill>
                  <a:schemeClr val="lt1"/>
                </a:solidFill>
                <a:effectLst>
                  <a:outerShdw blurRad="50800" dist="38100" dir="5400000" algn="t" rotWithShape="0">
                    <a:prstClr val="black">
                      <a:alpha val="40000"/>
                    </a:prstClr>
                  </a:outerShdw>
                </a:effectLst>
                <a:latin typeface="Arial" panose="020B0604020202020204" pitchFamily="34" charset="0"/>
                <a:ea typeface="Century Gothic"/>
                <a:cs typeface="Arial" panose="020B0604020202020204" pitchFamily="34" charset="0"/>
                <a:sym typeface="Century Gothic"/>
              </a:rPr>
              <a:t>Dr. Doris C. Rusch</a:t>
            </a:r>
            <a:endPar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effectLst>
                  <a:outerShdw blurRad="50800" dist="38100" dir="5400000" algn="t" rotWithShape="0">
                    <a:prstClr val="black">
                      <a:alpha val="40000"/>
                    </a:prstClr>
                  </a:outerShdw>
                </a:effectLst>
                <a:latin typeface="Century Gothic"/>
                <a:sym typeface="Century Gothic"/>
              </a:rPr>
              <a:t>Professor of Game Design, Uppsala University, Sweden</a:t>
            </a:r>
            <a:endParaRPr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Deputy Head of Department of Game Design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Uppsala University, Gotland, Sweden</a:t>
            </a:r>
          </a:p>
        </p:txBody>
      </p:sp>
      <p:sp>
        <p:nvSpPr>
          <p:cNvPr id="143" name="Google Shape;143;p19"/>
          <p:cNvSpPr txBox="1"/>
          <p:nvPr/>
        </p:nvSpPr>
        <p:spPr>
          <a:xfrm>
            <a:off x="1607618" y="2770829"/>
            <a:ext cx="9067800" cy="15995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dirty="0">
                <a:solidFill>
                  <a:schemeClr val="lt1"/>
                </a:solidFill>
                <a:latin typeface="Arial" panose="020B0604020202020204" pitchFamily="34" charset="0"/>
                <a:ea typeface="Century Gothic"/>
                <a:cs typeface="Arial" panose="020B0604020202020204" pitchFamily="34" charset="0"/>
                <a:sym typeface="Century Gothic"/>
              </a:rPr>
              <a:t>Dr. Andrew M. Phelps</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Human Interface Technology, Faculty of Engineering, University of Canterbury, NZ</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Film &amp; Media Arts, School of Communication,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Computer Science, College of Arts &amp; Sciences,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Visiting Faculty, Department of Game Design, Uppsala University, Sweden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Director, American University Game Center </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President, Higher Education Video Game Alliance</a:t>
            </a:r>
            <a:endParaRPr sz="1400" dirty="0">
              <a:solidFill>
                <a:schemeClr val="lt1"/>
              </a:solidFill>
              <a:latin typeface="Century Gothic"/>
            </a:endParaRPr>
          </a:p>
        </p:txBody>
      </p:sp>
      <p:pic>
        <p:nvPicPr>
          <p:cNvPr id="145" name="Google Shape;145;p19"/>
          <p:cNvPicPr preferRelativeResize="0"/>
          <p:nvPr/>
        </p:nvPicPr>
        <p:blipFill rotWithShape="1">
          <a:blip r:embed="rId4">
            <a:alphaModFix/>
          </a:blip>
          <a:srcRect/>
          <a:stretch/>
        </p:blipFill>
        <p:spPr>
          <a:xfrm>
            <a:off x="150003" y="2849465"/>
            <a:ext cx="1371600" cy="1371600"/>
          </a:xfrm>
          <a:prstGeom prst="rect">
            <a:avLst/>
          </a:prstGeom>
          <a:noFill/>
          <a:ln w="25400" cap="flat" cmpd="sng">
            <a:solidFill>
              <a:schemeClr val="lt1"/>
            </a:solidFill>
            <a:prstDash val="solid"/>
            <a:round/>
            <a:headEnd type="none" w="sm" len="sm"/>
            <a:tailEnd type="none" w="sm" len="sm"/>
          </a:ln>
        </p:spPr>
      </p:pic>
      <p:sp>
        <p:nvSpPr>
          <p:cNvPr id="146" name="Google Shape;146;p19"/>
          <p:cNvSpPr/>
          <p:nvPr/>
        </p:nvSpPr>
        <p:spPr>
          <a:xfrm>
            <a:off x="-50789" y="1202307"/>
            <a:ext cx="12221673" cy="11941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ln w="41275">
                  <a:noFill/>
                </a:ln>
                <a:effectLst>
                  <a:glow rad="292585">
                    <a:srgbClr val="00B050">
                      <a:alpha val="32546"/>
                    </a:srgbClr>
                  </a:glow>
                </a:effectLst>
                <a:latin typeface="Arial" panose="020B0604020202020204" pitchFamily="34" charset="0"/>
                <a:ea typeface="Century Gothic"/>
                <a:cs typeface="Arial" panose="020B0604020202020204" pitchFamily="34" charset="0"/>
                <a:sym typeface="Century Gothic"/>
              </a:rPr>
              <a:t>MAGIC, MYTH &amp; MEANING in GAME DESIGN</a:t>
            </a:r>
            <a:endParaRPr sz="4400" b="1" dirty="0">
              <a:ln w="41275">
                <a:noFill/>
              </a:ln>
              <a:effectLst>
                <a:glow rad="292585">
                  <a:srgbClr val="00B050">
                    <a:alpha val="32546"/>
                  </a:srgbClr>
                </a:glow>
              </a:effectLst>
              <a:latin typeface="Arial" panose="020B0604020202020204" pitchFamily="34" charset="0"/>
              <a:ea typeface="Century Gothic"/>
              <a:cs typeface="Arial" panose="020B0604020202020204" pitchFamily="34" charset="0"/>
              <a:sym typeface="Century Gothic"/>
            </a:endParaRPr>
          </a:p>
        </p:txBody>
      </p:sp>
      <p:pic>
        <p:nvPicPr>
          <p:cNvPr id="3" name="Picture 2" descr="A person smiling for the camera&#10;&#10;Description automatically generated">
            <a:extLst>
              <a:ext uri="{FF2B5EF4-FFF2-40B4-BE49-F238E27FC236}">
                <a16:creationId xmlns:a16="http://schemas.microsoft.com/office/drawing/2014/main" id="{C6019ECD-70F9-3C48-AC45-19BB4B3F64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003" y="4481015"/>
            <a:ext cx="1384387" cy="1371600"/>
          </a:xfrm>
          <a:prstGeom prst="rect">
            <a:avLst/>
          </a:prstGeom>
          <a:ln w="25400">
            <a:solidFill>
              <a:schemeClr val="lt1"/>
            </a:solidFill>
          </a:ln>
        </p:spPr>
      </p:pic>
      <p:sp>
        <p:nvSpPr>
          <p:cNvPr id="147" name="Google Shape;147;p19"/>
          <p:cNvSpPr/>
          <p:nvPr/>
        </p:nvSpPr>
        <p:spPr>
          <a:xfrm>
            <a:off x="-22600" y="2139340"/>
            <a:ext cx="12232972"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 name="Rectangle 7">
            <a:extLst>
              <a:ext uri="{FF2B5EF4-FFF2-40B4-BE49-F238E27FC236}">
                <a16:creationId xmlns:a16="http://schemas.microsoft.com/office/drawing/2014/main" id="{2048CBD3-47D4-7140-9844-ACCDF072669F}"/>
              </a:ext>
            </a:extLst>
          </p:cNvPr>
          <p:cNvSpPr/>
          <p:nvPr/>
        </p:nvSpPr>
        <p:spPr>
          <a:xfrm>
            <a:off x="-9820" y="6858000"/>
            <a:ext cx="122314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F24EF5-9884-1A47-A0CF-8FD571D5FE7A}"/>
              </a:ext>
            </a:extLst>
          </p:cNvPr>
          <p:cNvSpPr/>
          <p:nvPr/>
        </p:nvSpPr>
        <p:spPr>
          <a:xfrm>
            <a:off x="-32418" y="6026838"/>
            <a:ext cx="53533" cy="87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Google Shape;141;p19"/>
          <p:cNvCxnSpPr/>
          <p:nvPr/>
        </p:nvCxnSpPr>
        <p:spPr>
          <a:xfrm>
            <a:off x="-32418" y="6019800"/>
            <a:ext cx="12221673" cy="0"/>
          </a:xfrm>
          <a:prstGeom prst="straightConnector1">
            <a:avLst/>
          </a:prstGeom>
          <a:noFill/>
          <a:ln w="25400" cap="flat" cmpd="sng">
            <a:solidFill>
              <a:schemeClr val="lt1"/>
            </a:solidFill>
            <a:prstDash val="solid"/>
            <a:round/>
            <a:headEnd type="none" w="sm" len="sm"/>
            <a:tailEnd type="none" w="sm" len="sm"/>
          </a:ln>
        </p:spPr>
      </p:cxnSp>
      <p:sp>
        <p:nvSpPr>
          <p:cNvPr id="22" name="Rectangle 21">
            <a:extLst>
              <a:ext uri="{FF2B5EF4-FFF2-40B4-BE49-F238E27FC236}">
                <a16:creationId xmlns:a16="http://schemas.microsoft.com/office/drawing/2014/main" id="{7C736B61-3395-D940-9D37-E4E6611B1DBA}"/>
              </a:ext>
            </a:extLst>
          </p:cNvPr>
          <p:cNvSpPr/>
          <p:nvPr/>
        </p:nvSpPr>
        <p:spPr>
          <a:xfrm>
            <a:off x="-22600" y="2189224"/>
            <a:ext cx="12239258" cy="465872"/>
          </a:xfrm>
          <a:prstGeom prst="rect">
            <a:avLst/>
          </a:prstGeom>
          <a:solidFill>
            <a:srgbClr val="00B05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Keynote Presentation | Michigan State University | East Lansing, MI</a:t>
            </a:r>
          </a:p>
        </p:txBody>
      </p:sp>
      <p:cxnSp>
        <p:nvCxnSpPr>
          <p:cNvPr id="23" name="Google Shape;141;p19">
            <a:extLst>
              <a:ext uri="{FF2B5EF4-FFF2-40B4-BE49-F238E27FC236}">
                <a16:creationId xmlns:a16="http://schemas.microsoft.com/office/drawing/2014/main" id="{65A6308A-E7F1-CC4E-9ADF-E21F6EDACB10}"/>
              </a:ext>
            </a:extLst>
          </p:cNvPr>
          <p:cNvCxnSpPr/>
          <p:nvPr/>
        </p:nvCxnSpPr>
        <p:spPr>
          <a:xfrm>
            <a:off x="-29673" y="2655095"/>
            <a:ext cx="12221673" cy="0"/>
          </a:xfrm>
          <a:prstGeom prst="straightConnector1">
            <a:avLst/>
          </a:prstGeom>
          <a:noFill/>
          <a:ln w="25400" cap="flat" cmpd="sng">
            <a:solidFill>
              <a:schemeClr val="lt1"/>
            </a:solidFill>
            <a:prstDash val="solid"/>
            <a:round/>
            <a:headEnd type="none" w="sm" len="sm"/>
            <a:tailEnd type="none" w="sm" len="sm"/>
          </a:ln>
        </p:spPr>
      </p:cxnSp>
      <p:sp>
        <p:nvSpPr>
          <p:cNvPr id="4" name="Triangle 3">
            <a:extLst>
              <a:ext uri="{FF2B5EF4-FFF2-40B4-BE49-F238E27FC236}">
                <a16:creationId xmlns:a16="http://schemas.microsoft.com/office/drawing/2014/main" id="{B42E851B-8E29-3DB0-CB98-E19B23E47A24}"/>
              </a:ext>
            </a:extLst>
          </p:cNvPr>
          <p:cNvSpPr/>
          <p:nvPr/>
        </p:nvSpPr>
        <p:spPr>
          <a:xfrm>
            <a:off x="3151826" y="3372423"/>
            <a:ext cx="9055800" cy="2662674"/>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200129-7F98-3F69-0D2C-7C46DB068405}"/>
              </a:ext>
            </a:extLst>
          </p:cNvPr>
          <p:cNvPicPr>
            <a:picLocks noChangeAspect="1"/>
          </p:cNvPicPr>
          <p:nvPr/>
        </p:nvPicPr>
        <p:blipFill>
          <a:blip r:embed="rId6"/>
          <a:stretch>
            <a:fillRect/>
          </a:stretch>
        </p:blipFill>
        <p:spPr>
          <a:xfrm>
            <a:off x="7099439" y="4993249"/>
            <a:ext cx="4692749" cy="934811"/>
          </a:xfrm>
          <a:prstGeom prst="rect">
            <a:avLst/>
          </a:prstGeom>
        </p:spPr>
      </p:pic>
    </p:spTree>
    <p:extLst>
      <p:ext uri="{BB962C8B-B14F-4D97-AF65-F5344CB8AC3E}">
        <p14:creationId xmlns:p14="http://schemas.microsoft.com/office/powerpoint/2010/main" val="162674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0" y="-1"/>
            <a:ext cx="12192000" cy="5417127"/>
          </a:xfrm>
        </p:spPr>
      </p:pic>
      <p:cxnSp>
        <p:nvCxnSpPr>
          <p:cNvPr id="6" name="Straight Connector 5">
            <a:extLst>
              <a:ext uri="{FF2B5EF4-FFF2-40B4-BE49-F238E27FC236}">
                <a16:creationId xmlns:a16="http://schemas.microsoft.com/office/drawing/2014/main" id="{095B1FB3-6C0C-B56B-EEAD-631786B2A763}"/>
              </a:ext>
            </a:extLst>
          </p:cNvPr>
          <p:cNvCxnSpPr/>
          <p:nvPr/>
        </p:nvCxnSpPr>
        <p:spPr>
          <a:xfrm>
            <a:off x="0" y="542190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298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3B60-1350-6AC3-336D-057BC65473F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252D090-F6C2-7E60-6C96-FC8A95E6FA6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2000" cy="5906812"/>
          </a:xfrm>
          <a:prstGeom prst="rect">
            <a:avLst/>
          </a:prstGeom>
        </p:spPr>
      </p:pic>
      <p:cxnSp>
        <p:nvCxnSpPr>
          <p:cNvPr id="6" name="Straight Connector 5">
            <a:extLst>
              <a:ext uri="{FF2B5EF4-FFF2-40B4-BE49-F238E27FC236}">
                <a16:creationId xmlns:a16="http://schemas.microsoft.com/office/drawing/2014/main" id="{FD78B559-27F0-BEF0-44F7-0C7880F65F43}"/>
              </a:ext>
            </a:extLst>
          </p:cNvPr>
          <p:cNvCxnSpPr/>
          <p:nvPr/>
        </p:nvCxnSpPr>
        <p:spPr>
          <a:xfrm>
            <a:off x="0" y="5906814"/>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9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8AE4-5168-9CA6-BEDC-2B393B2DAC6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AE81DEF-A12D-9DFC-1E55-59F38BB058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5948378"/>
          </a:xfrm>
          <a:prstGeom prst="rect">
            <a:avLst/>
          </a:prstGeom>
        </p:spPr>
      </p:pic>
      <p:cxnSp>
        <p:nvCxnSpPr>
          <p:cNvPr id="5" name="Straight Connector 4">
            <a:extLst>
              <a:ext uri="{FF2B5EF4-FFF2-40B4-BE49-F238E27FC236}">
                <a16:creationId xmlns:a16="http://schemas.microsoft.com/office/drawing/2014/main" id="{1CAB7123-D605-3155-46AB-93F6950DA313}"/>
              </a:ext>
            </a:extLst>
          </p:cNvPr>
          <p:cNvCxnSpPr/>
          <p:nvPr/>
        </p:nvCxnSpPr>
        <p:spPr>
          <a:xfrm>
            <a:off x="0" y="594837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BD95C5-ACB8-F45E-C06E-D01FCB012E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259" y="3810448"/>
            <a:ext cx="1877291" cy="2503055"/>
          </a:xfrm>
          <a:prstGeom prst="rect">
            <a:avLst/>
          </a:prstGeom>
          <a:ln w="25400">
            <a:solidFill>
              <a:schemeClr val="lt1"/>
            </a:solidFill>
          </a:ln>
        </p:spPr>
      </p:pic>
      <p:sp>
        <p:nvSpPr>
          <p:cNvPr id="3" name="Content Placeholder 2">
            <a:extLst>
              <a:ext uri="{FF2B5EF4-FFF2-40B4-BE49-F238E27FC236}">
                <a16:creationId xmlns:a16="http://schemas.microsoft.com/office/drawing/2014/main" id="{EDD7F70B-6C43-1640-FB04-A9DC21BF3F6C}"/>
              </a:ext>
            </a:extLst>
          </p:cNvPr>
          <p:cNvSpPr>
            <a:spLocks noGrp="1"/>
          </p:cNvSpPr>
          <p:nvPr>
            <p:ph idx="1"/>
          </p:nvPr>
        </p:nvSpPr>
        <p:spPr>
          <a:xfrm>
            <a:off x="2114549" y="6064289"/>
            <a:ext cx="4543827" cy="467209"/>
          </a:xfrm>
        </p:spPr>
        <p:txBody>
          <a:bodyPr>
            <a:normAutofit fontScale="55000" lnSpcReduction="20000"/>
          </a:bodyPr>
          <a:lstStyle/>
          <a:p>
            <a:pPr marL="0" indent="0">
              <a:buNone/>
            </a:pPr>
            <a:r>
              <a:rPr lang="en-US" dirty="0">
                <a:latin typeface="Arial" panose="020B0604020202020204" pitchFamily="34" charset="0"/>
                <a:cs typeface="Arial" panose="020B0604020202020204" pitchFamily="34" charset="0"/>
              </a:rPr>
              <a:t>(Wagner, </a:t>
            </a:r>
            <a:r>
              <a:rPr lang="en-US" dirty="0" err="1">
                <a:latin typeface="Arial" panose="020B0604020202020204" pitchFamily="34" charset="0"/>
                <a:cs typeface="Arial" panose="020B0604020202020204" pitchFamily="34" charset="0"/>
              </a:rPr>
              <a:t>Moger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Consalvo</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Pheps</a:t>
            </a:r>
            <a:r>
              <a:rPr lang="en-US"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227343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CC212-4902-31DB-631F-1D486C835B2F}"/>
              </a:ext>
            </a:extLst>
          </p:cNvPr>
          <p:cNvPicPr>
            <a:picLocks noChangeAspect="1"/>
          </p:cNvPicPr>
          <p:nvPr/>
        </p:nvPicPr>
        <p:blipFill>
          <a:blip r:embed="rId2"/>
          <a:stretch>
            <a:fillRect/>
          </a:stretch>
        </p:blipFill>
        <p:spPr>
          <a:xfrm>
            <a:off x="0" y="904875"/>
            <a:ext cx="12192000" cy="5953125"/>
          </a:xfrm>
          <a:prstGeom prst="rect">
            <a:avLst/>
          </a:prstGeom>
        </p:spPr>
      </p:pic>
    </p:spTree>
    <p:extLst>
      <p:ext uri="{BB962C8B-B14F-4D97-AF65-F5344CB8AC3E}">
        <p14:creationId xmlns:p14="http://schemas.microsoft.com/office/powerpoint/2010/main" val="131361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r, light&#10;&#10;Description automatically generated">
            <a:extLst>
              <a:ext uri="{FF2B5EF4-FFF2-40B4-BE49-F238E27FC236}">
                <a16:creationId xmlns:a16="http://schemas.microsoft.com/office/drawing/2014/main" id="{5DC4956B-D896-4443-8A88-83D4716A3F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708" y="0"/>
            <a:ext cx="12164291" cy="5029200"/>
          </a:xfrm>
          <a:prstGeom prst="rect">
            <a:avLst/>
          </a:prstGeom>
        </p:spPr>
      </p:pic>
      <p:sp>
        <p:nvSpPr>
          <p:cNvPr id="4" name="Rectangle 3">
            <a:extLst>
              <a:ext uri="{FF2B5EF4-FFF2-40B4-BE49-F238E27FC236}">
                <a16:creationId xmlns:a16="http://schemas.microsoft.com/office/drawing/2014/main" id="{CC71FD8D-9931-EE49-854F-9155060B45D5}"/>
              </a:ext>
            </a:extLst>
          </p:cNvPr>
          <p:cNvSpPr/>
          <p:nvPr/>
        </p:nvSpPr>
        <p:spPr>
          <a:xfrm>
            <a:off x="0" y="152401"/>
            <a:ext cx="12192000" cy="4876800"/>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FFFF4-32FC-8647-9117-943E0402FFF6}"/>
              </a:ext>
            </a:extLst>
          </p:cNvPr>
          <p:cNvSpPr>
            <a:spLocks noGrp="1"/>
          </p:cNvSpPr>
          <p:nvPr>
            <p:ph type="title"/>
          </p:nvPr>
        </p:nvSpPr>
        <p:spPr>
          <a:xfrm>
            <a:off x="685800" y="1189037"/>
            <a:ext cx="10515600" cy="1325563"/>
          </a:xfrm>
        </p:spPr>
        <p:txBody>
          <a:bodyPr/>
          <a:lstStyle/>
          <a:p>
            <a:r>
              <a:rPr lang="en-US" b="1" dirty="0">
                <a:latin typeface="Arial" panose="020B0604020202020204" pitchFamily="34" charset="0"/>
                <a:cs typeface="Arial" panose="020B0604020202020204" pitchFamily="34" charset="0"/>
              </a:rPr>
              <a:t>EXPERIENTIAL – “WHAT YOU PLAY IS WHAT YOU GET”</a:t>
            </a:r>
          </a:p>
        </p:txBody>
      </p:sp>
      <p:sp>
        <p:nvSpPr>
          <p:cNvPr id="3" name="Content Placeholder 2">
            <a:extLst>
              <a:ext uri="{FF2B5EF4-FFF2-40B4-BE49-F238E27FC236}">
                <a16:creationId xmlns:a16="http://schemas.microsoft.com/office/drawing/2014/main" id="{91C7C55F-F93A-DE4A-940F-D7B5432E5CB6}"/>
              </a:ext>
            </a:extLst>
          </p:cNvPr>
          <p:cNvSpPr>
            <a:spLocks noGrp="1"/>
          </p:cNvSpPr>
          <p:nvPr>
            <p:ph idx="1"/>
          </p:nvPr>
        </p:nvSpPr>
        <p:spPr>
          <a:xfrm>
            <a:off x="685800" y="2727960"/>
            <a:ext cx="10820400" cy="3209702"/>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When we refer to </a:t>
            </a:r>
            <a:r>
              <a:rPr lang="en-US" i="1" dirty="0">
                <a:latin typeface="Arial" panose="020B0604020202020204" pitchFamily="34" charset="0"/>
                <a:cs typeface="Arial" panose="020B0604020202020204" pitchFamily="34" charset="0"/>
              </a:rPr>
              <a:t>experiential</a:t>
            </a:r>
            <a:r>
              <a:rPr lang="en-US" dirty="0">
                <a:latin typeface="Arial" panose="020B0604020202020204" pitchFamily="34" charset="0"/>
                <a:cs typeface="Arial" panose="020B0604020202020204" pitchFamily="34" charset="0"/>
              </a:rPr>
              <a:t> design, we mean the entire contextual experience of playing a game, and the interpretation of the experience by the player directly in the context of the experience itself.  This kind of ‘what you do is what you get’ game is of increasing interest in the field, and in this manner is essentially an ‘experientially educational’ game (Phelps, Wagner, and </a:t>
            </a:r>
            <a:r>
              <a:rPr lang="en-US" dirty="0" err="1">
                <a:latin typeface="Arial" panose="020B0604020202020204" pitchFamily="34" charset="0"/>
                <a:cs typeface="Arial" panose="020B0604020202020204" pitchFamily="34" charset="0"/>
              </a:rPr>
              <a:t>Moger</a:t>
            </a:r>
            <a:r>
              <a:rPr lang="en-US" dirty="0">
                <a:latin typeface="Arial" panose="020B0604020202020204" pitchFamily="34" charset="0"/>
                <a:cs typeface="Arial" panose="020B0604020202020204" pitchFamily="34" charset="0"/>
              </a:rPr>
              <a:t>, 2020). </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Players can gain an understanding of, and empathy for, a given scenario or subject matter merely through the act of playing it, and specifically through the act of </a:t>
            </a:r>
            <a:r>
              <a:rPr lang="en-US" b="1" i="1" dirty="0">
                <a:latin typeface="Arial" panose="020B0604020202020204" pitchFamily="34" charset="0"/>
                <a:cs typeface="Arial" panose="020B0604020202020204" pitchFamily="34" charset="0"/>
              </a:rPr>
              <a:t>interacting </a:t>
            </a:r>
            <a:r>
              <a:rPr lang="en-US" b="1" dirty="0">
                <a:latin typeface="Arial" panose="020B0604020202020204" pitchFamily="34" charset="0"/>
                <a:cs typeface="Arial" panose="020B0604020202020204" pitchFamily="34" charset="0"/>
              </a:rPr>
              <a:t>with it. </a:t>
            </a:r>
            <a:r>
              <a:rPr lang="en-US" dirty="0">
                <a:latin typeface="Arial" panose="020B0604020202020204" pitchFamily="34" charset="0"/>
                <a:cs typeface="Arial" panose="020B0604020202020204" pitchFamily="34" charset="0"/>
              </a:rPr>
              <a:t>(Phelps, 2020)</a:t>
            </a:r>
          </a:p>
        </p:txBody>
      </p:sp>
    </p:spTree>
    <p:extLst>
      <p:ext uri="{BB962C8B-B14F-4D97-AF65-F5344CB8AC3E}">
        <p14:creationId xmlns:p14="http://schemas.microsoft.com/office/powerpoint/2010/main" val="19120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E6617-0CCB-9D42-A0EA-B48F65ABF6F9}"/>
              </a:ext>
            </a:extLst>
          </p:cNvPr>
          <p:cNvSpPr>
            <a:spLocks noGrp="1"/>
          </p:cNvSpPr>
          <p:nvPr>
            <p:ph type="ctrTitle"/>
          </p:nvPr>
        </p:nvSpPr>
        <p:spPr/>
        <p:txBody>
          <a:bodyPr/>
          <a:lstStyle/>
          <a:p>
            <a:pPr algn="l"/>
            <a:r>
              <a:rPr lang="en-US" b="1" dirty="0">
                <a:solidFill>
                  <a:srgbClr val="55F5FF"/>
                </a:solidFill>
                <a:latin typeface="Arial" panose="020B0604020202020204" pitchFamily="34" charset="0"/>
                <a:cs typeface="Arial" panose="020B0604020202020204" pitchFamily="34" charset="0"/>
              </a:rPr>
              <a:t>PART 1</a:t>
            </a:r>
          </a:p>
        </p:txBody>
      </p:sp>
      <p:sp>
        <p:nvSpPr>
          <p:cNvPr id="5" name="Subtitle 4">
            <a:extLst>
              <a:ext uri="{FF2B5EF4-FFF2-40B4-BE49-F238E27FC236}">
                <a16:creationId xmlns:a16="http://schemas.microsoft.com/office/drawing/2014/main" id="{EB240B8C-1886-9646-86B4-8DC63F00C290}"/>
              </a:ext>
            </a:extLst>
          </p:cNvPr>
          <p:cNvSpPr>
            <a:spLocks noGrp="1"/>
          </p:cNvSpPr>
          <p:nvPr>
            <p:ph type="subTitle" idx="1"/>
          </p:nvPr>
        </p:nvSpPr>
        <p:spPr/>
        <p:txBody>
          <a:bodyPr/>
          <a:lstStyle/>
          <a:p>
            <a:pPr algn="l"/>
            <a:r>
              <a:rPr lang="en-US" b="1" dirty="0">
                <a:latin typeface="Arial" panose="020B0604020202020204" pitchFamily="34" charset="0"/>
                <a:cs typeface="Arial" panose="020B0604020202020204" pitchFamily="34" charset="0"/>
              </a:rPr>
              <a:t>Context &amp; Backdrop</a:t>
            </a:r>
          </a:p>
        </p:txBody>
      </p:sp>
    </p:spTree>
    <p:extLst>
      <p:ext uri="{BB962C8B-B14F-4D97-AF65-F5344CB8AC3E}">
        <p14:creationId xmlns:p14="http://schemas.microsoft.com/office/powerpoint/2010/main" val="85170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94ED58-CFE3-132D-74D8-6835287DFF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20" y="218941"/>
            <a:ext cx="7555605" cy="5666704"/>
          </a:xfrm>
          <a:prstGeom prst="rect">
            <a:avLst/>
          </a:prstGeom>
          <a:ln w="25400">
            <a:solidFill>
              <a:schemeClr val="tx1"/>
            </a:solidFill>
          </a:ln>
        </p:spPr>
      </p:pic>
      <p:sp>
        <p:nvSpPr>
          <p:cNvPr id="6" name="Content Placeholder 2">
            <a:extLst>
              <a:ext uri="{FF2B5EF4-FFF2-40B4-BE49-F238E27FC236}">
                <a16:creationId xmlns:a16="http://schemas.microsoft.com/office/drawing/2014/main" id="{FDC75021-DCD7-8382-8748-3FC15F4BB9D4}"/>
              </a:ext>
            </a:extLst>
          </p:cNvPr>
          <p:cNvSpPr>
            <a:spLocks noGrp="1"/>
          </p:cNvSpPr>
          <p:nvPr>
            <p:ph idx="1"/>
          </p:nvPr>
        </p:nvSpPr>
        <p:spPr>
          <a:xfrm>
            <a:off x="8036416" y="218941"/>
            <a:ext cx="3317383" cy="5687873"/>
          </a:xfrm>
        </p:spPr>
        <p:txBody>
          <a:bodyPr/>
          <a:lstStyle/>
          <a:p>
            <a:pPr marL="0" indent="0">
              <a:buNone/>
            </a:pPr>
            <a:r>
              <a:rPr lang="en-US" b="1" dirty="0">
                <a:solidFill>
                  <a:srgbClr val="FFFFFF"/>
                </a:solidFill>
                <a:effectLst/>
                <a:latin typeface="Arial" panose="020B0604020202020204" pitchFamily="34" charset="0"/>
                <a:cs typeface="Arial" panose="020B0604020202020204" pitchFamily="34" charset="0"/>
              </a:rPr>
              <a:t>The context in which this conversation happens:</a:t>
            </a:r>
            <a:r>
              <a:rPr lang="en-US" dirty="0">
                <a:solidFill>
                  <a:srgbClr val="FFFFFF"/>
                </a:solidFill>
                <a:latin typeface="Arial" panose="020B0604020202020204" pitchFamily="34" charset="0"/>
                <a:cs typeface="Arial" panose="020B0604020202020204" pitchFamily="34" charset="0"/>
              </a:rPr>
              <a:t> </a:t>
            </a:r>
            <a:r>
              <a:rPr lang="en-US" b="1" dirty="0">
                <a:solidFill>
                  <a:srgbClr val="FF0000"/>
                </a:solidFill>
                <a:effectLst/>
                <a:latin typeface="Arial" panose="020B0604020202020204" pitchFamily="34" charset="0"/>
                <a:cs typeface="Arial" panose="020B0604020202020204" pitchFamily="34" charset="0"/>
              </a:rPr>
              <a:t>global dumpster fire</a:t>
            </a:r>
            <a:endParaRPr lang="en-US" dirty="0">
              <a:solidFill>
                <a:srgbClr val="FF0000"/>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14279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D6B0A-5A6A-D6B5-FB69-4A1215E78D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5906814"/>
          </a:xfrm>
          <a:prstGeom prst="rect">
            <a:avLst/>
          </a:prstGeom>
        </p:spPr>
      </p:pic>
      <p:sp>
        <p:nvSpPr>
          <p:cNvPr id="2" name="Title 1">
            <a:extLst>
              <a:ext uri="{FF2B5EF4-FFF2-40B4-BE49-F238E27FC236}">
                <a16:creationId xmlns:a16="http://schemas.microsoft.com/office/drawing/2014/main" id="{B62D0635-A2AC-3E1E-4930-E913F53F6FC0}"/>
              </a:ext>
            </a:extLst>
          </p:cNvPr>
          <p:cNvSpPr>
            <a:spLocks noGrp="1"/>
          </p:cNvSpPr>
          <p:nvPr>
            <p:ph type="title"/>
          </p:nvPr>
        </p:nvSpPr>
        <p:spPr>
          <a:xfrm>
            <a:off x="0" y="3649238"/>
            <a:ext cx="12191999" cy="935641"/>
          </a:xfrm>
          <a:solidFill>
            <a:schemeClr val="bg1">
              <a:alpha val="46655"/>
            </a:schemeClr>
          </a:solidFill>
        </p:spPr>
        <p:txBody>
          <a:bodyPr/>
          <a:lstStyle/>
          <a:p>
            <a:pPr algn="ctr"/>
            <a:r>
              <a:rPr lang="en-US" dirty="0">
                <a:latin typeface="Arial" panose="020B0604020202020204" pitchFamily="34" charset="0"/>
                <a:cs typeface="Arial" panose="020B0604020202020204" pitchFamily="34" charset="0"/>
              </a:rPr>
              <a:t>Let’s Not Predict the Future on the Past</a:t>
            </a:r>
          </a:p>
        </p:txBody>
      </p:sp>
      <p:cxnSp>
        <p:nvCxnSpPr>
          <p:cNvPr id="6" name="Straight Connector 5">
            <a:extLst>
              <a:ext uri="{FF2B5EF4-FFF2-40B4-BE49-F238E27FC236}">
                <a16:creationId xmlns:a16="http://schemas.microsoft.com/office/drawing/2014/main" id="{BC26A384-F329-063B-28E3-C7E7861D5D63}"/>
              </a:ext>
            </a:extLst>
          </p:cNvPr>
          <p:cNvCxnSpPr/>
          <p:nvPr/>
        </p:nvCxnSpPr>
        <p:spPr>
          <a:xfrm>
            <a:off x="0" y="3618964"/>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55E0CB-953E-7D6B-1884-48C12D94D835}"/>
              </a:ext>
            </a:extLst>
          </p:cNvPr>
          <p:cNvCxnSpPr/>
          <p:nvPr/>
        </p:nvCxnSpPr>
        <p:spPr>
          <a:xfrm>
            <a:off x="-1" y="4584879"/>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32FFC3-501C-45FA-6119-D18E762CAC7A}"/>
              </a:ext>
            </a:extLst>
          </p:cNvPr>
          <p:cNvCxnSpPr/>
          <p:nvPr/>
        </p:nvCxnSpPr>
        <p:spPr>
          <a:xfrm>
            <a:off x="0" y="590681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47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60F4BE-E6CF-6054-7341-643DC8B09027}"/>
              </a:ext>
            </a:extLst>
          </p:cNvPr>
          <p:cNvSpPr txBox="1"/>
          <p:nvPr/>
        </p:nvSpPr>
        <p:spPr>
          <a:xfrm>
            <a:off x="158839" y="167426"/>
            <a:ext cx="11874321" cy="6170920"/>
          </a:xfrm>
          <a:prstGeom prst="rect">
            <a:avLst/>
          </a:prstGeom>
          <a:noFill/>
        </p:spPr>
        <p:txBody>
          <a:bodyPr wrap="square">
            <a:spAutoFit/>
          </a:bodyPr>
          <a:lstStyle/>
          <a:p>
            <a:r>
              <a:rPr lang="en-US" sz="2900" dirty="0">
                <a:latin typeface="Arial" panose="020B0604020202020204" pitchFamily="34" charset="0"/>
                <a:cs typeface="Arial" panose="020B0604020202020204" pitchFamily="34" charset="0"/>
              </a:rPr>
              <a:t>There is nothing less at stake than </a:t>
            </a:r>
            <a:r>
              <a:rPr lang="en-US" sz="2900" dirty="0">
                <a:solidFill>
                  <a:srgbClr val="FF0000"/>
                </a:solidFill>
                <a:latin typeface="Arial" panose="020B0604020202020204" pitchFamily="34" charset="0"/>
                <a:cs typeface="Arial" panose="020B0604020202020204" pitchFamily="34" charset="0"/>
              </a:rPr>
              <a:t>the future of our species</a:t>
            </a:r>
            <a:r>
              <a:rPr lang="en-US" sz="2900" dirty="0">
                <a:latin typeface="Arial" panose="020B0604020202020204" pitchFamily="34" charset="0"/>
                <a:cs typeface="Arial" panose="020B0604020202020204" pitchFamily="34" charset="0"/>
              </a:rPr>
              <a:t>, much of the </a:t>
            </a:r>
            <a:r>
              <a:rPr lang="en-US" sz="2900" dirty="0">
                <a:solidFill>
                  <a:srgbClr val="FFC000"/>
                </a:solidFill>
                <a:latin typeface="Arial" panose="020B0604020202020204" pitchFamily="34" charset="0"/>
                <a:cs typeface="Arial" panose="020B0604020202020204" pitchFamily="34" charset="0"/>
              </a:rPr>
              <a:t>diversity of life</a:t>
            </a:r>
            <a:r>
              <a:rPr lang="en-US" sz="2900" dirty="0">
                <a:latin typeface="Arial" panose="020B0604020202020204" pitchFamily="34" charset="0"/>
                <a:cs typeface="Arial" panose="020B0604020202020204" pitchFamily="34" charset="0"/>
              </a:rPr>
              <a:t>, and the </a:t>
            </a:r>
            <a:r>
              <a:rPr lang="en-US" sz="2900" dirty="0">
                <a:solidFill>
                  <a:srgbClr val="FFFF00"/>
                </a:solidFill>
                <a:latin typeface="Arial" panose="020B0604020202020204" pitchFamily="34" charset="0"/>
                <a:cs typeface="Arial" panose="020B0604020202020204" pitchFamily="34" charset="0"/>
              </a:rPr>
              <a:t>continued evolution of consciousness</a:t>
            </a:r>
            <a:r>
              <a:rPr lang="en-US" sz="2900" dirty="0">
                <a:latin typeface="Arial" panose="020B0604020202020204" pitchFamily="34" charset="0"/>
                <a:cs typeface="Arial" panose="020B0604020202020204" pitchFamily="34" charset="0"/>
              </a:rPr>
              <a:t>. If we achieve this “momentous leap” (Graves, 1974) in human self-awareness, what lies ahead of us is the promise of a truly regenerative, collaborative, just, peaceful, and </a:t>
            </a:r>
            <a:r>
              <a:rPr lang="en-US" sz="2900" dirty="0">
                <a:solidFill>
                  <a:srgbClr val="92D050"/>
                </a:solidFill>
                <a:latin typeface="Arial" panose="020B0604020202020204" pitchFamily="34" charset="0"/>
                <a:cs typeface="Arial" panose="020B0604020202020204" pitchFamily="34" charset="0"/>
              </a:rPr>
              <a:t>equitable human civilization </a:t>
            </a:r>
            <a:r>
              <a:rPr lang="en-US" sz="2900" dirty="0">
                <a:latin typeface="Arial" panose="020B0604020202020204" pitchFamily="34" charset="0"/>
                <a:cs typeface="Arial" panose="020B0604020202020204" pitchFamily="34" charset="0"/>
              </a:rPr>
              <a:t>that flourishes and thrives in its </a:t>
            </a:r>
            <a:r>
              <a:rPr lang="en-US" sz="2900" dirty="0">
                <a:solidFill>
                  <a:srgbClr val="55F5FF"/>
                </a:solidFill>
                <a:latin typeface="Arial" panose="020B0604020202020204" pitchFamily="34" charset="0"/>
                <a:cs typeface="Arial" panose="020B0604020202020204" pitchFamily="34" charset="0"/>
              </a:rPr>
              <a:t>diverse cultural and artistic expressions </a:t>
            </a:r>
            <a:r>
              <a:rPr lang="en-US" sz="2900" dirty="0">
                <a:latin typeface="Arial" panose="020B0604020202020204" pitchFamily="34" charset="0"/>
                <a:cs typeface="Arial" panose="020B0604020202020204" pitchFamily="34" charset="0"/>
              </a:rPr>
              <a:t>while </a:t>
            </a:r>
            <a:r>
              <a:rPr lang="en-US" sz="2900" dirty="0">
                <a:solidFill>
                  <a:srgbClr val="00B0F0"/>
                </a:solidFill>
                <a:latin typeface="Arial" panose="020B0604020202020204" pitchFamily="34" charset="0"/>
                <a:cs typeface="Arial" panose="020B0604020202020204" pitchFamily="34" charset="0"/>
              </a:rPr>
              <a:t>restoring ecosystems </a:t>
            </a:r>
            <a:r>
              <a:rPr lang="en-US" sz="2900" dirty="0">
                <a:latin typeface="Arial" panose="020B0604020202020204" pitchFamily="34" charset="0"/>
                <a:cs typeface="Arial" panose="020B0604020202020204" pitchFamily="34" charset="0"/>
              </a:rPr>
              <a:t>and </a:t>
            </a:r>
            <a:r>
              <a:rPr lang="en-US" sz="2900" dirty="0">
                <a:solidFill>
                  <a:schemeClr val="accent4">
                    <a:lumMod val="60000"/>
                    <a:lumOff val="40000"/>
                  </a:schemeClr>
                </a:solidFill>
                <a:latin typeface="Arial" panose="020B0604020202020204" pitchFamily="34" charset="0"/>
                <a:cs typeface="Arial" panose="020B0604020202020204" pitchFamily="34" charset="0"/>
              </a:rPr>
              <a:t>regenerating resilience locally and globally</a:t>
            </a:r>
            <a:r>
              <a:rPr lang="en-US" sz="2900" dirty="0">
                <a:latin typeface="Arial" panose="020B0604020202020204" pitchFamily="34" charset="0"/>
                <a:cs typeface="Arial" panose="020B0604020202020204" pitchFamily="34" charset="0"/>
              </a:rPr>
              <a:t>. (...) Individually and collectively, we wake up to find out that the world knows and loves itself through our eyes and our hearts. What kind of culture will we create to express this wisdom? </a:t>
            </a:r>
            <a:r>
              <a:rPr lang="en-US" sz="2900" dirty="0">
                <a:solidFill>
                  <a:srgbClr val="FF3FFF"/>
                </a:solidFill>
                <a:latin typeface="Arial" panose="020B0604020202020204" pitchFamily="34" charset="0"/>
                <a:cs typeface="Arial" panose="020B0604020202020204" pitchFamily="34" charset="0"/>
              </a:rPr>
              <a:t>Becoming conscious of our interbeing </a:t>
            </a:r>
            <a:r>
              <a:rPr lang="en-US" sz="2900" dirty="0">
                <a:latin typeface="Arial" panose="020B0604020202020204" pitchFamily="34" charset="0"/>
                <a:cs typeface="Arial" panose="020B0604020202020204" pitchFamily="34" charset="0"/>
              </a:rPr>
              <a:t>with the world reminds of us our communion with all life as a reflection of our larger being. As conscious relational beings, love for life is our natural state.” </a:t>
            </a:r>
          </a:p>
          <a:p>
            <a:r>
              <a:rPr lang="en-US" sz="2000" dirty="0">
                <a:latin typeface="Arial" panose="020B0604020202020204" pitchFamily="34" charset="0"/>
                <a:cs typeface="Arial" panose="020B0604020202020204" pitchFamily="34" charset="0"/>
              </a:rPr>
              <a:t>(Wahl, 2016, p.34, designing regenerative cultures)</a:t>
            </a:r>
          </a:p>
        </p:txBody>
      </p:sp>
    </p:spTree>
    <p:extLst>
      <p:ext uri="{BB962C8B-B14F-4D97-AF65-F5344CB8AC3E}">
        <p14:creationId xmlns:p14="http://schemas.microsoft.com/office/powerpoint/2010/main" val="23396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E6617-0CCB-9D42-A0EA-B48F65ABF6F9}"/>
              </a:ext>
            </a:extLst>
          </p:cNvPr>
          <p:cNvSpPr>
            <a:spLocks noGrp="1"/>
          </p:cNvSpPr>
          <p:nvPr>
            <p:ph type="ctrTitle"/>
          </p:nvPr>
        </p:nvSpPr>
        <p:spPr/>
        <p:txBody>
          <a:bodyPr/>
          <a:lstStyle/>
          <a:p>
            <a:pPr algn="l"/>
            <a:r>
              <a:rPr lang="en-US" b="1" dirty="0">
                <a:solidFill>
                  <a:srgbClr val="55F5FF"/>
                </a:solidFill>
                <a:latin typeface="Arial" panose="020B0604020202020204" pitchFamily="34" charset="0"/>
                <a:cs typeface="Arial" panose="020B0604020202020204" pitchFamily="34" charset="0"/>
              </a:rPr>
              <a:t>PART 2</a:t>
            </a:r>
          </a:p>
        </p:txBody>
      </p:sp>
      <p:sp>
        <p:nvSpPr>
          <p:cNvPr id="5" name="Subtitle 4">
            <a:extLst>
              <a:ext uri="{FF2B5EF4-FFF2-40B4-BE49-F238E27FC236}">
                <a16:creationId xmlns:a16="http://schemas.microsoft.com/office/drawing/2014/main" id="{EB240B8C-1886-9646-86B4-8DC63F00C290}"/>
              </a:ext>
            </a:extLst>
          </p:cNvPr>
          <p:cNvSpPr>
            <a:spLocks noGrp="1"/>
          </p:cNvSpPr>
          <p:nvPr>
            <p:ph type="subTitle" idx="1"/>
          </p:nvPr>
        </p:nvSpPr>
        <p:spPr/>
        <p:txBody>
          <a:bodyPr/>
          <a:lstStyle/>
          <a:p>
            <a:pPr algn="l"/>
            <a:r>
              <a:rPr lang="en-US" b="1" dirty="0">
                <a:latin typeface="Arial" panose="020B0604020202020204" pitchFamily="34" charset="0"/>
                <a:cs typeface="Arial" panose="020B0604020202020204" pitchFamily="34" charset="0"/>
              </a:rPr>
              <a:t>Magic, Myth &amp; Meaning</a:t>
            </a:r>
          </a:p>
        </p:txBody>
      </p:sp>
    </p:spTree>
    <p:extLst>
      <p:ext uri="{BB962C8B-B14F-4D97-AF65-F5344CB8AC3E}">
        <p14:creationId xmlns:p14="http://schemas.microsoft.com/office/powerpoint/2010/main" val="422960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5673-54E5-1C48-8244-C27EDAE38B0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Today’s Talk</a:t>
            </a:r>
          </a:p>
        </p:txBody>
      </p:sp>
      <p:sp>
        <p:nvSpPr>
          <p:cNvPr id="3" name="Content Placeholder 2">
            <a:extLst>
              <a:ext uri="{FF2B5EF4-FFF2-40B4-BE49-F238E27FC236}">
                <a16:creationId xmlns:a16="http://schemas.microsoft.com/office/drawing/2014/main" id="{56F5D04D-6432-074B-8D3D-CE344D9CC4D2}"/>
              </a:ext>
            </a:extLst>
          </p:cNvPr>
          <p:cNvSpPr>
            <a:spLocks noGrp="1"/>
          </p:cNvSpPr>
          <p:nvPr>
            <p:ph idx="1"/>
          </p:nvPr>
        </p:nvSpPr>
        <p:spPr/>
        <p:txBody>
          <a:bodyPr/>
          <a:lstStyle/>
          <a:p>
            <a:r>
              <a:rPr lang="en-US" b="1" dirty="0">
                <a:solidFill>
                  <a:srgbClr val="55F5FF"/>
                </a:solidFill>
                <a:latin typeface="Arial" panose="020B0604020202020204" pitchFamily="34" charset="0"/>
                <a:cs typeface="Arial" panose="020B0604020202020204" pitchFamily="34" charset="0"/>
              </a:rPr>
              <a:t>Part 0</a:t>
            </a:r>
            <a:r>
              <a:rPr lang="en-US" dirty="0">
                <a:latin typeface="Arial" panose="020B0604020202020204" pitchFamily="34" charset="0"/>
                <a:cs typeface="Arial" panose="020B0604020202020204" pitchFamily="34" charset="0"/>
              </a:rPr>
              <a:t>: Prior Work, Design Space, etc.</a:t>
            </a:r>
          </a:p>
          <a:p>
            <a:r>
              <a:rPr lang="en-US" b="1" dirty="0">
                <a:solidFill>
                  <a:srgbClr val="55F5FF"/>
                </a:solidFill>
                <a:latin typeface="Arial" panose="020B0604020202020204" pitchFamily="34" charset="0"/>
                <a:cs typeface="Arial" panose="020B0604020202020204" pitchFamily="34" charset="0"/>
              </a:rPr>
              <a:t>Part 1</a:t>
            </a:r>
            <a:r>
              <a:rPr lang="en-US" dirty="0">
                <a:latin typeface="Arial" panose="020B0604020202020204" pitchFamily="34" charset="0"/>
                <a:cs typeface="Arial" panose="020B0604020202020204" pitchFamily="34" charset="0"/>
              </a:rPr>
              <a:t>: Context &amp; Backdrop</a:t>
            </a:r>
          </a:p>
          <a:p>
            <a:r>
              <a:rPr lang="en-US" b="1" dirty="0">
                <a:solidFill>
                  <a:srgbClr val="55F5FF"/>
                </a:solidFill>
                <a:latin typeface="Arial" panose="020B0604020202020204" pitchFamily="34" charset="0"/>
                <a:cs typeface="Arial" panose="020B0604020202020204" pitchFamily="34" charset="0"/>
              </a:rPr>
              <a:t>Part 2</a:t>
            </a:r>
            <a:r>
              <a:rPr lang="en-US" dirty="0">
                <a:latin typeface="Arial" panose="020B0604020202020204" pitchFamily="34" charset="0"/>
                <a:cs typeface="Arial" panose="020B0604020202020204" pitchFamily="34" charset="0"/>
              </a:rPr>
              <a:t>: Magic, Myth &amp; Meaning</a:t>
            </a:r>
          </a:p>
          <a:p>
            <a:r>
              <a:rPr lang="en-US" b="1" dirty="0">
                <a:solidFill>
                  <a:srgbClr val="55F5FF"/>
                </a:solidFill>
                <a:latin typeface="Arial" panose="020B0604020202020204" pitchFamily="34" charset="0"/>
                <a:cs typeface="Arial" panose="020B0604020202020204" pitchFamily="34" charset="0"/>
              </a:rPr>
              <a:t>Part 3</a:t>
            </a:r>
            <a:r>
              <a:rPr lang="en-US" dirty="0">
                <a:latin typeface="Arial" panose="020B0604020202020204" pitchFamily="34" charset="0"/>
                <a:cs typeface="Arial" panose="020B0604020202020204" pitchFamily="34" charset="0"/>
              </a:rPr>
              <a:t>: An Individual Context of Missile Command</a:t>
            </a:r>
          </a:p>
          <a:p>
            <a:r>
              <a:rPr lang="en-US" b="1" dirty="0">
                <a:solidFill>
                  <a:srgbClr val="55F5FF"/>
                </a:solidFill>
                <a:latin typeface="Arial" panose="020B0604020202020204" pitchFamily="34" charset="0"/>
                <a:cs typeface="Arial" panose="020B0604020202020204" pitchFamily="34" charset="0"/>
              </a:rPr>
              <a:t>Part 4</a:t>
            </a:r>
            <a:r>
              <a:rPr lang="en-US" dirty="0">
                <a:latin typeface="Arial" panose="020B0604020202020204" pitchFamily="34" charset="0"/>
                <a:cs typeface="Arial" panose="020B0604020202020204" pitchFamily="34" charset="0"/>
              </a:rPr>
              <a:t>: Future Context &amp; Work</a:t>
            </a:r>
          </a:p>
          <a:p>
            <a:r>
              <a:rPr lang="en-US" b="1" dirty="0">
                <a:solidFill>
                  <a:srgbClr val="55F5FF"/>
                </a:solidFill>
                <a:latin typeface="Arial" panose="020B0604020202020204" pitchFamily="34" charset="0"/>
                <a:cs typeface="Arial" panose="020B0604020202020204" pitchFamily="34" charset="0"/>
              </a:rPr>
              <a:t>Conclusions &amp; Questions</a:t>
            </a:r>
          </a:p>
        </p:txBody>
      </p:sp>
    </p:spTree>
    <p:extLst>
      <p:ext uri="{BB962C8B-B14F-4D97-AF65-F5344CB8AC3E}">
        <p14:creationId xmlns:p14="http://schemas.microsoft.com/office/powerpoint/2010/main" val="38400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88E4-DDB3-13A9-AE84-B7402D784AE8}"/>
              </a:ext>
            </a:extLst>
          </p:cNvPr>
          <p:cNvSpPr>
            <a:spLocks noGrp="1"/>
          </p:cNvSpPr>
          <p:nvPr>
            <p:ph type="title"/>
          </p:nvPr>
        </p:nvSpPr>
        <p:spPr>
          <a:xfrm>
            <a:off x="1352282" y="2940900"/>
            <a:ext cx="10001518" cy="1325563"/>
          </a:xfrm>
        </p:spPr>
        <p:txBody>
          <a:bodyPr>
            <a:normAutofit fontScale="90000"/>
          </a:bodyPr>
          <a:lstStyle/>
          <a:p>
            <a:r>
              <a:rPr lang="en-US" b="1" dirty="0">
                <a:solidFill>
                  <a:srgbClr val="FFFFFF"/>
                </a:solidFill>
                <a:effectLst/>
                <a:latin typeface="Arial" panose="020B0604020202020204" pitchFamily="34" charset="0"/>
                <a:cs typeface="Arial" panose="020B0604020202020204" pitchFamily="34" charset="0"/>
              </a:rPr>
              <a:t>What is “meaningful” to us? How does it shape our design work?</a:t>
            </a:r>
            <a:br>
              <a:rPr lang="en-US" dirty="0">
                <a:solidFill>
                  <a:srgbClr val="FFFFFF"/>
                </a:solidFill>
                <a:effectLst/>
                <a:latin typeface="Helvetica Neue" panose="02000503000000020004" pitchFamily="2" charset="0"/>
              </a:rPr>
            </a:br>
            <a:endParaRPr lang="en-US" dirty="0"/>
          </a:p>
        </p:txBody>
      </p:sp>
    </p:spTree>
    <p:extLst>
      <p:ext uri="{BB962C8B-B14F-4D97-AF65-F5344CB8AC3E}">
        <p14:creationId xmlns:p14="http://schemas.microsoft.com/office/powerpoint/2010/main" val="3708602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679D-9E91-2243-2C42-EE385A7CB2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0925" y="321972"/>
            <a:ext cx="6869845" cy="5711780"/>
          </a:xfrm>
          <a:prstGeom prst="rect">
            <a:avLst/>
          </a:prstGeom>
        </p:spPr>
      </p:pic>
    </p:spTree>
    <p:extLst>
      <p:ext uri="{BB962C8B-B14F-4D97-AF65-F5344CB8AC3E}">
        <p14:creationId xmlns:p14="http://schemas.microsoft.com/office/powerpoint/2010/main" val="416021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E6C1909-C0C0-616A-9E4C-8410CC939A24}"/>
              </a:ext>
            </a:extLst>
          </p:cNvPr>
          <p:cNvSpPr/>
          <p:nvPr/>
        </p:nvSpPr>
        <p:spPr>
          <a:xfrm>
            <a:off x="193185" y="150254"/>
            <a:ext cx="4087368" cy="4082602"/>
          </a:xfrm>
          <a:prstGeom prst="ellipse">
            <a:avLst/>
          </a:prstGeom>
          <a:solidFill>
            <a:schemeClr val="accent1">
              <a:alpha val="2775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effectLst/>
                <a:latin typeface="Arial" panose="020B0604020202020204" pitchFamily="34" charset="0"/>
                <a:cs typeface="Arial" panose="020B0604020202020204" pitchFamily="34" charset="0"/>
              </a:rPr>
              <a:t>Transformative Leadership </a:t>
            </a:r>
          </a:p>
          <a:p>
            <a:pPr algn="ctr"/>
            <a:r>
              <a:rPr lang="en-US" sz="2400" dirty="0">
                <a:solidFill>
                  <a:srgbClr val="FFFFFF"/>
                </a:solidFill>
                <a:effectLst/>
                <a:latin typeface="Arial" panose="020B0604020202020204" pitchFamily="34" charset="0"/>
                <a:cs typeface="Arial" panose="020B0604020202020204" pitchFamily="34" charset="0"/>
              </a:rPr>
              <a:t>for Sustainability</a:t>
            </a:r>
          </a:p>
          <a:p>
            <a:pPr algn="ctr"/>
            <a:endParaRPr lang="en-US" dirty="0"/>
          </a:p>
        </p:txBody>
      </p:sp>
      <p:sp>
        <p:nvSpPr>
          <p:cNvPr id="3" name="Oval 2">
            <a:extLst>
              <a:ext uri="{FF2B5EF4-FFF2-40B4-BE49-F238E27FC236}">
                <a16:creationId xmlns:a16="http://schemas.microsoft.com/office/drawing/2014/main" id="{EAE2E4D4-C321-FD8E-A379-BBBF24A0F9AC}"/>
              </a:ext>
            </a:extLst>
          </p:cNvPr>
          <p:cNvSpPr/>
          <p:nvPr/>
        </p:nvSpPr>
        <p:spPr>
          <a:xfrm>
            <a:off x="3893714" y="150254"/>
            <a:ext cx="4087368" cy="4082602"/>
          </a:xfrm>
          <a:prstGeom prst="ellipse">
            <a:avLst/>
          </a:prstGeom>
          <a:solidFill>
            <a:srgbClr val="FF0000">
              <a:alpha val="2775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Embodied Transformation</a:t>
            </a:r>
          </a:p>
        </p:txBody>
      </p:sp>
      <p:sp>
        <p:nvSpPr>
          <p:cNvPr id="4" name="Oval 3">
            <a:extLst>
              <a:ext uri="{FF2B5EF4-FFF2-40B4-BE49-F238E27FC236}">
                <a16:creationId xmlns:a16="http://schemas.microsoft.com/office/drawing/2014/main" id="{90D3BD5A-724A-E1DA-2B36-9C93344DBAE4}"/>
              </a:ext>
            </a:extLst>
          </p:cNvPr>
          <p:cNvSpPr/>
          <p:nvPr/>
        </p:nvSpPr>
        <p:spPr>
          <a:xfrm>
            <a:off x="2075647" y="2625144"/>
            <a:ext cx="4087368" cy="4082602"/>
          </a:xfrm>
          <a:prstGeom prst="ellipse">
            <a:avLst/>
          </a:prstGeom>
          <a:solidFill>
            <a:srgbClr val="0070C0">
              <a:alpha val="2775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Myth</a:t>
            </a:r>
          </a:p>
          <a:p>
            <a:pPr algn="ctr"/>
            <a:r>
              <a:rPr lang="en-US" sz="2800" dirty="0">
                <a:latin typeface="Arial" panose="020B0604020202020204" pitchFamily="34" charset="0"/>
                <a:cs typeface="Arial" panose="020B0604020202020204" pitchFamily="34" charset="0"/>
              </a:rPr>
              <a:t>(&amp; Ritual as Enacted Myth)</a:t>
            </a:r>
          </a:p>
        </p:txBody>
      </p:sp>
      <p:sp>
        <p:nvSpPr>
          <p:cNvPr id="5" name="Oval 4">
            <a:extLst>
              <a:ext uri="{FF2B5EF4-FFF2-40B4-BE49-F238E27FC236}">
                <a16:creationId xmlns:a16="http://schemas.microsoft.com/office/drawing/2014/main" id="{D6CF07E0-ACE3-E74B-E4AB-41CB4FCB49CD}"/>
              </a:ext>
            </a:extLst>
          </p:cNvPr>
          <p:cNvSpPr/>
          <p:nvPr/>
        </p:nvSpPr>
        <p:spPr>
          <a:xfrm>
            <a:off x="3412901" y="2141112"/>
            <a:ext cx="1352282" cy="1353312"/>
          </a:xfrm>
          <a:prstGeom prst="ellipse">
            <a:avLst/>
          </a:prstGeom>
          <a:solidFill>
            <a:srgbClr val="FF3FFF">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89A723F-1F33-BA1E-A5A1-47383ABD2E0C}"/>
              </a:ext>
            </a:extLst>
          </p:cNvPr>
          <p:cNvCxnSpPr/>
          <p:nvPr/>
        </p:nvCxnSpPr>
        <p:spPr>
          <a:xfrm flipH="1" flipV="1">
            <a:off x="4146997" y="2794715"/>
            <a:ext cx="4185634" cy="811370"/>
          </a:xfrm>
          <a:prstGeom prst="straightConnector1">
            <a:avLst/>
          </a:prstGeom>
          <a:ln w="730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FA0CB96-7EA8-7CAE-9FFA-443DD8BF7E8C}"/>
              </a:ext>
            </a:extLst>
          </p:cNvPr>
          <p:cNvSpPr/>
          <p:nvPr/>
        </p:nvSpPr>
        <p:spPr>
          <a:xfrm>
            <a:off x="7631204" y="3028681"/>
            <a:ext cx="3503054" cy="149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3FFF"/>
                </a:solidFill>
                <a:latin typeface="Arial" panose="020B0604020202020204" pitchFamily="34" charset="0"/>
                <a:cs typeface="Arial" panose="020B0604020202020204" pitchFamily="34" charset="0"/>
              </a:rPr>
              <a:t>MAGIC</a:t>
            </a:r>
          </a:p>
        </p:txBody>
      </p:sp>
    </p:spTree>
    <p:extLst>
      <p:ext uri="{BB962C8B-B14F-4D97-AF65-F5344CB8AC3E}">
        <p14:creationId xmlns:p14="http://schemas.microsoft.com/office/powerpoint/2010/main" val="1695454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77D0-5AE8-6378-6DB8-083241B0459D}"/>
              </a:ext>
            </a:extLst>
          </p:cNvPr>
          <p:cNvSpPr/>
          <p:nvPr/>
        </p:nvSpPr>
        <p:spPr>
          <a:xfrm>
            <a:off x="0" y="0"/>
            <a:ext cx="717477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D719B1-C643-F8B9-888D-12BBADC7D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3828"/>
            <a:ext cx="7174773" cy="6130344"/>
          </a:xfrm>
          <a:prstGeom prst="rect">
            <a:avLst/>
          </a:prstGeom>
        </p:spPr>
      </p:pic>
    </p:spTree>
    <p:extLst>
      <p:ext uri="{BB962C8B-B14F-4D97-AF65-F5344CB8AC3E}">
        <p14:creationId xmlns:p14="http://schemas.microsoft.com/office/powerpoint/2010/main" val="301149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95BCF-0D35-6545-9142-458DC78D4914}"/>
              </a:ext>
            </a:extLst>
          </p:cNvPr>
          <p:cNvSpPr txBox="1"/>
          <p:nvPr/>
        </p:nvSpPr>
        <p:spPr>
          <a:xfrm>
            <a:off x="1520441" y="2767280"/>
            <a:ext cx="8576596"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How can games contribute to authenticity and inner balance? </a:t>
            </a:r>
          </a:p>
        </p:txBody>
      </p:sp>
    </p:spTree>
    <p:extLst>
      <p:ext uri="{BB962C8B-B14F-4D97-AF65-F5344CB8AC3E}">
        <p14:creationId xmlns:p14="http://schemas.microsoft.com/office/powerpoint/2010/main" val="1351680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9156-9C2D-E0D6-2E0F-8EAD07F4EE03}"/>
              </a:ext>
            </a:extLst>
          </p:cNvPr>
          <p:cNvSpPr>
            <a:spLocks noGrp="1"/>
          </p:cNvSpPr>
          <p:nvPr>
            <p:ph type="title"/>
          </p:nvPr>
        </p:nvSpPr>
        <p:spPr>
          <a:xfrm>
            <a:off x="1005626" y="3134083"/>
            <a:ext cx="10515600" cy="1325563"/>
          </a:xfrm>
        </p:spPr>
        <p:txBody>
          <a:bodyPr>
            <a:normAutofit/>
          </a:bodyPr>
          <a:lstStyle/>
          <a:p>
            <a:r>
              <a:rPr lang="en-US" b="1" dirty="0">
                <a:solidFill>
                  <a:srgbClr val="FFFFFF"/>
                </a:solidFill>
                <a:effectLst/>
                <a:latin typeface="Arial" panose="020B0604020202020204" pitchFamily="34" charset="0"/>
                <a:cs typeface="Arial" panose="020B0604020202020204" pitchFamily="34" charset="0"/>
              </a:rPr>
              <a:t>Values = Design Lenses for LIFE </a:t>
            </a:r>
            <a:br>
              <a:rPr lang="en-US" b="1" dirty="0">
                <a:solidFill>
                  <a:srgbClr val="FFFFFF"/>
                </a:solidFill>
                <a:effectLst/>
                <a:latin typeface="Arial" panose="020B0604020202020204" pitchFamily="34" charset="0"/>
                <a:cs typeface="Arial" panose="020B0604020202020204" pitchFamily="34" charset="0"/>
              </a:rPr>
            </a:br>
            <a:r>
              <a:rPr lang="en-US" b="1" dirty="0">
                <a:solidFill>
                  <a:srgbClr val="FFFFFF"/>
                </a:solidFill>
                <a:effectLst/>
                <a:latin typeface="Arial" panose="020B0604020202020204" pitchFamily="34" charset="0"/>
                <a:cs typeface="Arial" panose="020B0604020202020204" pitchFamily="34" charset="0"/>
              </a:rPr>
              <a:t>&amp;</a:t>
            </a:r>
            <a:r>
              <a:rPr lang="en-US" b="1" dirty="0">
                <a:solidFill>
                  <a:srgbClr val="FFFFFF"/>
                </a:solidFill>
                <a:latin typeface="Arial" panose="020B0604020202020204" pitchFamily="34" charset="0"/>
                <a:cs typeface="Arial" panose="020B0604020202020204" pitchFamily="34" charset="0"/>
              </a:rPr>
              <a:t> </a:t>
            </a:r>
            <a:r>
              <a:rPr lang="en-US" b="1" dirty="0">
                <a:solidFill>
                  <a:srgbClr val="FFFFFF"/>
                </a:solidFill>
                <a:effectLst/>
                <a:latin typeface="Arial" panose="020B0604020202020204" pitchFamily="34" charset="0"/>
                <a:cs typeface="Arial" panose="020B0604020202020204" pitchFamily="34" charset="0"/>
              </a:rPr>
              <a:t>“response-able” acting and being</a:t>
            </a:r>
            <a:endParaRPr lang="en-US" b="1" dirty="0"/>
          </a:p>
        </p:txBody>
      </p:sp>
    </p:spTree>
    <p:extLst>
      <p:ext uri="{BB962C8B-B14F-4D97-AF65-F5344CB8AC3E}">
        <p14:creationId xmlns:p14="http://schemas.microsoft.com/office/powerpoint/2010/main" val="172020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17EAE-9910-5367-981E-0A6D7E529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85"/>
            <a:ext cx="5112913" cy="6853815"/>
          </a:xfrm>
          <a:prstGeom prst="rect">
            <a:avLst/>
          </a:prstGeom>
        </p:spPr>
      </p:pic>
      <p:pic>
        <p:nvPicPr>
          <p:cNvPr id="4" name="Picture 3">
            <a:extLst>
              <a:ext uri="{FF2B5EF4-FFF2-40B4-BE49-F238E27FC236}">
                <a16:creationId xmlns:a16="http://schemas.microsoft.com/office/drawing/2014/main" id="{7C315F1B-FD89-5063-CC84-A1FA403942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79089" y="-8370"/>
            <a:ext cx="5112913" cy="6858000"/>
          </a:xfrm>
          <a:prstGeom prst="rect">
            <a:avLst/>
          </a:prstGeom>
        </p:spPr>
      </p:pic>
      <p:sp>
        <p:nvSpPr>
          <p:cNvPr id="2" name="Title 1">
            <a:extLst>
              <a:ext uri="{FF2B5EF4-FFF2-40B4-BE49-F238E27FC236}">
                <a16:creationId xmlns:a16="http://schemas.microsoft.com/office/drawing/2014/main" id="{61567DE9-B941-64D2-89F0-977CA4142AF2}"/>
              </a:ext>
            </a:extLst>
          </p:cNvPr>
          <p:cNvSpPr>
            <a:spLocks noGrp="1"/>
          </p:cNvSpPr>
          <p:nvPr>
            <p:ph type="title"/>
          </p:nvPr>
        </p:nvSpPr>
        <p:spPr>
          <a:xfrm>
            <a:off x="4546243" y="-41771"/>
            <a:ext cx="2897746" cy="1136502"/>
          </a:xfrm>
          <a:solidFill>
            <a:srgbClr val="FF0000"/>
          </a:solidFill>
          <a:ln w="25400">
            <a:solidFill>
              <a:schemeClr val="tx1"/>
            </a:solidFill>
          </a:ln>
        </p:spPr>
        <p:txBody>
          <a:bodyPr>
            <a:normAutofit/>
          </a:bodyPr>
          <a:lstStyle/>
          <a:p>
            <a:pPr algn="ctr"/>
            <a:r>
              <a:rPr lang="en-US" sz="3600" b="1" dirty="0"/>
              <a:t>GRIT</a:t>
            </a:r>
          </a:p>
        </p:txBody>
      </p:sp>
      <p:sp>
        <p:nvSpPr>
          <p:cNvPr id="5" name="Title 1">
            <a:extLst>
              <a:ext uri="{FF2B5EF4-FFF2-40B4-BE49-F238E27FC236}">
                <a16:creationId xmlns:a16="http://schemas.microsoft.com/office/drawing/2014/main" id="{23A3D103-F5D5-B07D-519A-E56B72F9A47B}"/>
              </a:ext>
            </a:extLst>
          </p:cNvPr>
          <p:cNvSpPr txBox="1">
            <a:spLocks/>
          </p:cNvSpPr>
          <p:nvPr/>
        </p:nvSpPr>
        <p:spPr>
          <a:xfrm>
            <a:off x="4546243" y="1094408"/>
            <a:ext cx="2897746" cy="1112119"/>
          </a:xfrm>
          <a:prstGeom prst="rect">
            <a:avLst/>
          </a:prstGeom>
          <a:solidFill>
            <a:srgbClr val="00B0F0"/>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COMPASSION</a:t>
            </a:r>
          </a:p>
        </p:txBody>
      </p:sp>
      <p:sp>
        <p:nvSpPr>
          <p:cNvPr id="6" name="Title 1">
            <a:extLst>
              <a:ext uri="{FF2B5EF4-FFF2-40B4-BE49-F238E27FC236}">
                <a16:creationId xmlns:a16="http://schemas.microsoft.com/office/drawing/2014/main" id="{8E3B06DD-D672-9EBA-2EF4-BC40A2453E2A}"/>
              </a:ext>
            </a:extLst>
          </p:cNvPr>
          <p:cNvSpPr txBox="1">
            <a:spLocks/>
          </p:cNvSpPr>
          <p:nvPr/>
        </p:nvSpPr>
        <p:spPr>
          <a:xfrm>
            <a:off x="4546243" y="2206528"/>
            <a:ext cx="2897746" cy="1183836"/>
          </a:xfrm>
          <a:prstGeom prst="rect">
            <a:avLst/>
          </a:prstGeom>
          <a:solidFill>
            <a:srgbClr val="FFC000"/>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HUMOR</a:t>
            </a:r>
          </a:p>
        </p:txBody>
      </p:sp>
      <p:sp>
        <p:nvSpPr>
          <p:cNvPr id="7" name="Title 1">
            <a:extLst>
              <a:ext uri="{FF2B5EF4-FFF2-40B4-BE49-F238E27FC236}">
                <a16:creationId xmlns:a16="http://schemas.microsoft.com/office/drawing/2014/main" id="{4AEE08C7-7A2D-F798-E51B-A6D6937557F0}"/>
              </a:ext>
            </a:extLst>
          </p:cNvPr>
          <p:cNvSpPr txBox="1">
            <a:spLocks/>
          </p:cNvSpPr>
          <p:nvPr/>
        </p:nvSpPr>
        <p:spPr>
          <a:xfrm>
            <a:off x="4546243" y="3390363"/>
            <a:ext cx="2897746" cy="1183837"/>
          </a:xfrm>
          <a:prstGeom prst="rect">
            <a:avLst/>
          </a:prstGeom>
          <a:solidFill>
            <a:srgbClr val="FF3FFF"/>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EQUITY</a:t>
            </a:r>
          </a:p>
        </p:txBody>
      </p:sp>
      <p:sp>
        <p:nvSpPr>
          <p:cNvPr id="8" name="Title 1">
            <a:extLst>
              <a:ext uri="{FF2B5EF4-FFF2-40B4-BE49-F238E27FC236}">
                <a16:creationId xmlns:a16="http://schemas.microsoft.com/office/drawing/2014/main" id="{278744D0-6377-D00D-4BE1-577AE610B2A9}"/>
              </a:ext>
            </a:extLst>
          </p:cNvPr>
          <p:cNvSpPr txBox="1">
            <a:spLocks/>
          </p:cNvSpPr>
          <p:nvPr/>
        </p:nvSpPr>
        <p:spPr>
          <a:xfrm>
            <a:off x="4546243" y="4574201"/>
            <a:ext cx="2897746" cy="1183838"/>
          </a:xfrm>
          <a:prstGeom prst="rect">
            <a:avLst/>
          </a:prstGeom>
          <a:solidFill>
            <a:srgbClr val="00B050"/>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DIGNITY</a:t>
            </a:r>
          </a:p>
        </p:txBody>
      </p:sp>
      <p:sp>
        <p:nvSpPr>
          <p:cNvPr id="10" name="Rectangle 9">
            <a:extLst>
              <a:ext uri="{FF2B5EF4-FFF2-40B4-BE49-F238E27FC236}">
                <a16:creationId xmlns:a16="http://schemas.microsoft.com/office/drawing/2014/main" id="{29747D3E-C301-07F8-4F38-520513B6FA19}"/>
              </a:ext>
            </a:extLst>
          </p:cNvPr>
          <p:cNvSpPr/>
          <p:nvPr/>
        </p:nvSpPr>
        <p:spPr>
          <a:xfrm>
            <a:off x="0" y="6452315"/>
            <a:ext cx="3915176" cy="40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DORIS! &lt;3 </a:t>
            </a:r>
          </a:p>
        </p:txBody>
      </p:sp>
      <p:sp>
        <p:nvSpPr>
          <p:cNvPr id="9" name="Title 1">
            <a:extLst>
              <a:ext uri="{FF2B5EF4-FFF2-40B4-BE49-F238E27FC236}">
                <a16:creationId xmlns:a16="http://schemas.microsoft.com/office/drawing/2014/main" id="{514C1EFC-9953-27A4-2173-2A9AA7BC37E6}"/>
              </a:ext>
            </a:extLst>
          </p:cNvPr>
          <p:cNvSpPr txBox="1">
            <a:spLocks/>
          </p:cNvSpPr>
          <p:nvPr/>
        </p:nvSpPr>
        <p:spPr>
          <a:xfrm>
            <a:off x="3915176" y="5699196"/>
            <a:ext cx="4159877" cy="1281153"/>
          </a:xfrm>
          <a:prstGeom prst="rect">
            <a:avLst/>
          </a:prstGeom>
          <a:solidFill>
            <a:srgbClr val="002060"/>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FOR SELF &amp; OTHERS</a:t>
            </a:r>
          </a:p>
        </p:txBody>
      </p:sp>
    </p:spTree>
    <p:extLst>
      <p:ext uri="{BB962C8B-B14F-4D97-AF65-F5344CB8AC3E}">
        <p14:creationId xmlns:p14="http://schemas.microsoft.com/office/powerpoint/2010/main" val="3799153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9E94F-096A-3F03-173A-DEE05AFA52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584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587533-73F1-61A8-D09F-720063EB7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663" y="180305"/>
            <a:ext cx="10869705" cy="5743436"/>
          </a:xfrm>
          <a:prstGeom prst="rect">
            <a:avLst/>
          </a:prstGeom>
        </p:spPr>
      </p:pic>
      <p:sp>
        <p:nvSpPr>
          <p:cNvPr id="3" name="Rectangle 2">
            <a:extLst>
              <a:ext uri="{FF2B5EF4-FFF2-40B4-BE49-F238E27FC236}">
                <a16:creationId xmlns:a16="http://schemas.microsoft.com/office/drawing/2014/main" id="{11C4D71B-E4E7-47B9-B8EA-C4B909FCC3B2}"/>
              </a:ext>
            </a:extLst>
          </p:cNvPr>
          <p:cNvSpPr/>
          <p:nvPr/>
        </p:nvSpPr>
        <p:spPr>
          <a:xfrm>
            <a:off x="6095999" y="334851"/>
            <a:ext cx="5434853" cy="558889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71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D18AC-4B28-741B-A8C4-897098B8F2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861" y="0"/>
            <a:ext cx="11562139" cy="6858000"/>
          </a:xfrm>
          <a:prstGeom prst="rect">
            <a:avLst/>
          </a:prstGeom>
        </p:spPr>
      </p:pic>
      <p:cxnSp>
        <p:nvCxnSpPr>
          <p:cNvPr id="4" name="Straight Connector 3">
            <a:extLst>
              <a:ext uri="{FF2B5EF4-FFF2-40B4-BE49-F238E27FC236}">
                <a16:creationId xmlns:a16="http://schemas.microsoft.com/office/drawing/2014/main" id="{867BF96A-16C4-AA2D-448F-FD803BBD0487}"/>
              </a:ext>
            </a:extLst>
          </p:cNvPr>
          <p:cNvCxnSpPr>
            <a:cxnSpLocks/>
          </p:cNvCxnSpPr>
          <p:nvPr/>
        </p:nvCxnSpPr>
        <p:spPr>
          <a:xfrm>
            <a:off x="6194738"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01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7D76-3D0B-D04C-A9AC-7C6696A48926}"/>
              </a:ext>
            </a:extLst>
          </p:cNvPr>
          <p:cNvSpPr>
            <a:spLocks noGrp="1"/>
          </p:cNvSpPr>
          <p:nvPr>
            <p:ph type="ctrTitle"/>
          </p:nvPr>
        </p:nvSpPr>
        <p:spPr/>
        <p:txBody>
          <a:bodyPr/>
          <a:lstStyle/>
          <a:p>
            <a:pPr algn="l"/>
            <a:r>
              <a:rPr lang="en-US" b="1" dirty="0">
                <a:solidFill>
                  <a:srgbClr val="55F5FF"/>
                </a:solidFill>
                <a:latin typeface="Arial" panose="020B0604020202020204" pitchFamily="34" charset="0"/>
                <a:cs typeface="Arial" panose="020B0604020202020204" pitchFamily="34" charset="0"/>
              </a:rPr>
              <a:t>PART 0</a:t>
            </a:r>
          </a:p>
        </p:txBody>
      </p:sp>
      <p:sp>
        <p:nvSpPr>
          <p:cNvPr id="3" name="Subtitle 2">
            <a:extLst>
              <a:ext uri="{FF2B5EF4-FFF2-40B4-BE49-F238E27FC236}">
                <a16:creationId xmlns:a16="http://schemas.microsoft.com/office/drawing/2014/main" id="{6433884B-C4F7-8442-874D-0389982C5D28}"/>
              </a:ext>
            </a:extLst>
          </p:cNvPr>
          <p:cNvSpPr>
            <a:spLocks noGrp="1"/>
          </p:cNvSpPr>
          <p:nvPr>
            <p:ph type="subTitle" idx="1"/>
          </p:nvPr>
        </p:nvSpPr>
        <p:spPr/>
        <p:txBody>
          <a:bodyPr/>
          <a:lstStyle/>
          <a:p>
            <a:pPr algn="l"/>
            <a:r>
              <a:rPr lang="en-US" b="1" dirty="0">
                <a:latin typeface="Arial" panose="020B0604020202020204" pitchFamily="34" charset="0"/>
                <a:cs typeface="Arial" panose="020B0604020202020204" pitchFamily="34" charset="0"/>
              </a:rPr>
              <a:t>Prior Work, Design Space, etc.</a:t>
            </a:r>
          </a:p>
        </p:txBody>
      </p:sp>
    </p:spTree>
    <p:extLst>
      <p:ext uri="{BB962C8B-B14F-4D97-AF65-F5344CB8AC3E}">
        <p14:creationId xmlns:p14="http://schemas.microsoft.com/office/powerpoint/2010/main" val="484264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0324-7D51-36CB-42F5-17B7C0925CC3}"/>
              </a:ext>
            </a:extLst>
          </p:cNvPr>
          <p:cNvSpPr>
            <a:spLocks noGrp="1"/>
          </p:cNvSpPr>
          <p:nvPr>
            <p:ph type="ctrTitle"/>
          </p:nvPr>
        </p:nvSpPr>
        <p:spPr>
          <a:xfrm>
            <a:off x="1524000" y="710239"/>
            <a:ext cx="9144000" cy="912499"/>
          </a:xfrm>
        </p:spPr>
        <p:txBody>
          <a:bodyPr>
            <a:normAutofit fontScale="90000"/>
          </a:bodyPr>
          <a:lstStyle/>
          <a:p>
            <a:pPr algn="l"/>
            <a:r>
              <a:rPr lang="en-US" b="1" dirty="0">
                <a:latin typeface="Arial" panose="020B0604020202020204" pitchFamily="34" charset="0"/>
                <a:cs typeface="Arial" panose="020B0604020202020204" pitchFamily="34" charset="0"/>
              </a:rPr>
              <a:t>Body</a:t>
            </a:r>
          </a:p>
        </p:txBody>
      </p:sp>
      <p:sp>
        <p:nvSpPr>
          <p:cNvPr id="3" name="Subtitle 2">
            <a:extLst>
              <a:ext uri="{FF2B5EF4-FFF2-40B4-BE49-F238E27FC236}">
                <a16:creationId xmlns:a16="http://schemas.microsoft.com/office/drawing/2014/main" id="{59ED9E61-F98B-F731-C5A5-F8C8E0B2A39E}"/>
              </a:ext>
            </a:extLst>
          </p:cNvPr>
          <p:cNvSpPr>
            <a:spLocks noGrp="1"/>
          </p:cNvSpPr>
          <p:nvPr>
            <p:ph type="subTitle" idx="1"/>
          </p:nvPr>
        </p:nvSpPr>
        <p:spPr>
          <a:xfrm>
            <a:off x="1524000" y="1725768"/>
            <a:ext cx="9144000" cy="4584880"/>
          </a:xfrm>
        </p:spPr>
        <p:txBody>
          <a:bodyPr>
            <a:normAutofit fontScale="92500" lnSpcReduction="10000"/>
          </a:bodyPr>
          <a:lstStyle/>
          <a:p>
            <a:pPr algn="l"/>
            <a:r>
              <a:rPr lang="en-US" sz="3200" dirty="0">
                <a:solidFill>
                  <a:srgbClr val="FFFFFF"/>
                </a:solidFill>
                <a:effectLst/>
                <a:latin typeface="Arial" panose="020B0604020202020204" pitchFamily="34" charset="0"/>
                <a:cs typeface="Arial" panose="020B0604020202020204" pitchFamily="34" charset="0"/>
              </a:rPr>
              <a:t>“When I speak of the body I’m referring to </a:t>
            </a:r>
            <a:r>
              <a:rPr lang="en-US" sz="3200" dirty="0">
                <a:solidFill>
                  <a:srgbClr val="FF0000"/>
                </a:solidFill>
                <a:effectLst/>
                <a:latin typeface="Arial" panose="020B0604020202020204" pitchFamily="34" charset="0"/>
                <a:cs typeface="Arial" panose="020B0604020202020204" pitchFamily="34" charset="0"/>
              </a:rPr>
              <a:t>the shape of our experience</a:t>
            </a:r>
            <a:r>
              <a:rPr lang="en-US" sz="3200" dirty="0">
                <a:solidFill>
                  <a:srgbClr val="FFFFFF"/>
                </a:solidFill>
                <a:effectLst/>
                <a:latin typeface="Arial" panose="020B0604020202020204" pitchFamily="34" charset="0"/>
                <a:cs typeface="Arial" panose="020B0604020202020204" pitchFamily="34" charset="0"/>
              </a:rPr>
              <a:t>; not the collection of fixed, anatomical parts inherited from the Cartesian discourse. </a:t>
            </a:r>
            <a:r>
              <a:rPr lang="en-US" sz="3200" dirty="0">
                <a:solidFill>
                  <a:srgbClr val="FFC000"/>
                </a:solidFill>
                <a:effectLst/>
                <a:latin typeface="Arial" panose="020B0604020202020204" pitchFamily="34" charset="0"/>
                <a:cs typeface="Arial" panose="020B0604020202020204" pitchFamily="34" charset="0"/>
              </a:rPr>
              <a:t>The body is not a machine</a:t>
            </a:r>
            <a:r>
              <a:rPr lang="en-US" sz="3200" dirty="0">
                <a:solidFill>
                  <a:srgbClr val="FFFFFF"/>
                </a:solidFill>
                <a:effectLst/>
                <a:latin typeface="Arial" panose="020B0604020202020204" pitchFamily="34" charset="0"/>
                <a:cs typeface="Arial" panose="020B0604020202020204" pitchFamily="34" charset="0"/>
              </a:rPr>
              <a:t>; its boundaries are not clearly defined. </a:t>
            </a:r>
            <a:r>
              <a:rPr lang="en-US" sz="3200" dirty="0">
                <a:solidFill>
                  <a:srgbClr val="FFFF00"/>
                </a:solidFill>
                <a:effectLst/>
                <a:latin typeface="Arial" panose="020B0604020202020204" pitchFamily="34" charset="0"/>
                <a:cs typeface="Arial" panose="020B0604020202020204" pitchFamily="34" charset="0"/>
              </a:rPr>
              <a:t>Our experience is subjective</a:t>
            </a:r>
            <a:r>
              <a:rPr lang="en-US" sz="3200" dirty="0">
                <a:solidFill>
                  <a:srgbClr val="FFFFFF"/>
                </a:solidFill>
                <a:effectLst/>
                <a:latin typeface="Arial" panose="020B0604020202020204" pitchFamily="34" charset="0"/>
                <a:cs typeface="Arial" panose="020B0604020202020204" pitchFamily="34" charset="0"/>
              </a:rPr>
              <a:t>, </a:t>
            </a:r>
            <a:r>
              <a:rPr lang="en-US" sz="3200" dirty="0">
                <a:solidFill>
                  <a:srgbClr val="00B050"/>
                </a:solidFill>
                <a:effectLst/>
                <a:latin typeface="Arial" panose="020B0604020202020204" pitchFamily="34" charset="0"/>
                <a:cs typeface="Arial" panose="020B0604020202020204" pitchFamily="34" charset="0"/>
              </a:rPr>
              <a:t>self-responsive</a:t>
            </a:r>
            <a:r>
              <a:rPr lang="en-US" sz="3200" dirty="0">
                <a:solidFill>
                  <a:srgbClr val="FFFFFF"/>
                </a:solidFill>
                <a:effectLst/>
                <a:latin typeface="Arial" panose="020B0604020202020204" pitchFamily="34" charset="0"/>
                <a:cs typeface="Arial" panose="020B0604020202020204" pitchFamily="34" charset="0"/>
              </a:rPr>
              <a:t>, and </a:t>
            </a:r>
            <a:r>
              <a:rPr lang="en-US" sz="3200" dirty="0">
                <a:solidFill>
                  <a:srgbClr val="55F5FF"/>
                </a:solidFill>
                <a:effectLst/>
                <a:latin typeface="Arial" panose="020B0604020202020204" pitchFamily="34" charset="0"/>
                <a:cs typeface="Arial" panose="020B0604020202020204" pitchFamily="34" charset="0"/>
              </a:rPr>
              <a:t>at the same time constantly responding to the world</a:t>
            </a:r>
            <a:r>
              <a:rPr lang="en-US" sz="3200" dirty="0">
                <a:solidFill>
                  <a:srgbClr val="FFFFFF"/>
                </a:solidFill>
                <a:effectLst/>
                <a:latin typeface="Arial" panose="020B0604020202020204" pitchFamily="34" charset="0"/>
                <a:cs typeface="Arial" panose="020B0604020202020204" pitchFamily="34" charset="0"/>
              </a:rPr>
              <a:t>. We are </a:t>
            </a:r>
            <a:r>
              <a:rPr lang="en-US" sz="3200" dirty="0">
                <a:solidFill>
                  <a:srgbClr val="00B0F0"/>
                </a:solidFill>
                <a:effectLst/>
                <a:latin typeface="Arial" panose="020B0604020202020204" pitchFamily="34" charset="0"/>
                <a:cs typeface="Arial" panose="020B0604020202020204" pitchFamily="34" charset="0"/>
              </a:rPr>
              <a:t>self-contained</a:t>
            </a:r>
            <a:r>
              <a:rPr lang="en-US" sz="3200" dirty="0">
                <a:solidFill>
                  <a:srgbClr val="FFFFFF"/>
                </a:solidFill>
                <a:effectLst/>
                <a:latin typeface="Arial" panose="020B0604020202020204" pitchFamily="34" charset="0"/>
                <a:cs typeface="Arial" panose="020B0604020202020204" pitchFamily="34" charset="0"/>
              </a:rPr>
              <a:t>, </a:t>
            </a:r>
            <a:r>
              <a:rPr lang="en-US" sz="3200" i="1" dirty="0">
                <a:solidFill>
                  <a:schemeClr val="accent4">
                    <a:lumMod val="60000"/>
                    <a:lumOff val="40000"/>
                  </a:schemeClr>
                </a:solidFill>
                <a:effectLst/>
                <a:latin typeface="Arial" panose="020B0604020202020204" pitchFamily="34" charset="0"/>
                <a:cs typeface="Arial" panose="020B0604020202020204" pitchFamily="34" charset="0"/>
              </a:rPr>
              <a:t>and </a:t>
            </a:r>
            <a:r>
              <a:rPr lang="en-US" sz="3200" dirty="0">
                <a:solidFill>
                  <a:schemeClr val="accent4">
                    <a:lumMod val="60000"/>
                    <a:lumOff val="40000"/>
                  </a:schemeClr>
                </a:solidFill>
                <a:effectLst/>
                <a:latin typeface="Arial" panose="020B0604020202020204" pitchFamily="34" charset="0"/>
                <a:cs typeface="Arial" panose="020B0604020202020204" pitchFamily="34" charset="0"/>
              </a:rPr>
              <a:t>we merge with others and the environment</a:t>
            </a:r>
            <a:r>
              <a:rPr lang="en-US" sz="3200" dirty="0">
                <a:solidFill>
                  <a:srgbClr val="FFFFFF"/>
                </a:solidFill>
                <a:effectLst/>
                <a:latin typeface="Arial" panose="020B0604020202020204" pitchFamily="34" charset="0"/>
                <a:cs typeface="Arial" panose="020B0604020202020204" pitchFamily="34" charset="0"/>
              </a:rPr>
              <a:t>. We are our bodies when we’re </a:t>
            </a:r>
            <a:r>
              <a:rPr lang="en-US" sz="3200" b="1" dirty="0">
                <a:solidFill>
                  <a:srgbClr val="FFFFFF"/>
                </a:solidFill>
                <a:effectLst/>
                <a:latin typeface="Arial" panose="020B0604020202020204" pitchFamily="34" charset="0"/>
                <a:cs typeface="Arial" panose="020B0604020202020204" pitchFamily="34" charset="0"/>
              </a:rPr>
              <a:t>engaged with the air, our neighbors, the landscape, making promises, planning our future, thinking of our loved ones</a:t>
            </a:r>
            <a:r>
              <a:rPr lang="en-US" sz="3200" dirty="0">
                <a:solidFill>
                  <a:srgbClr val="FFFFFF"/>
                </a:solidFill>
                <a:effectLst/>
                <a:latin typeface="Arial" panose="020B0604020202020204" pitchFamily="34" charset="0"/>
                <a:cs typeface="Arial" panose="020B0604020202020204" pitchFamily="34" charset="0"/>
              </a:rPr>
              <a:t>.” </a:t>
            </a:r>
            <a:r>
              <a:rPr lang="en-US" sz="2600" dirty="0">
                <a:solidFill>
                  <a:srgbClr val="FFFFFF"/>
                </a:solidFill>
                <a:effectLst/>
                <a:latin typeface="Arial" panose="020B0604020202020204" pitchFamily="34" charset="0"/>
                <a:cs typeface="Arial" panose="020B0604020202020204" pitchFamily="34" charset="0"/>
              </a:rPr>
              <a:t>(</a:t>
            </a:r>
            <a:r>
              <a:rPr lang="en-US" sz="2600" dirty="0" err="1">
                <a:solidFill>
                  <a:srgbClr val="FFFFFF"/>
                </a:solidFill>
                <a:effectLst/>
                <a:latin typeface="Arial" panose="020B0604020202020204" pitchFamily="34" charset="0"/>
                <a:cs typeface="Arial" panose="020B0604020202020204" pitchFamily="34" charset="0"/>
              </a:rPr>
              <a:t>Strozzi</a:t>
            </a:r>
            <a:r>
              <a:rPr lang="en-US" sz="2600" dirty="0">
                <a:solidFill>
                  <a:srgbClr val="FFFFFF"/>
                </a:solidFill>
                <a:effectLst/>
                <a:latin typeface="Arial" panose="020B0604020202020204" pitchFamily="34" charset="0"/>
                <a:cs typeface="Arial" panose="020B0604020202020204" pitchFamily="34" charset="0"/>
              </a:rPr>
              <a:t>-Heckler, </a:t>
            </a:r>
            <a:r>
              <a:rPr lang="en-US" sz="2600" i="1" dirty="0">
                <a:solidFill>
                  <a:srgbClr val="FFFFFF"/>
                </a:solidFill>
                <a:effectLst/>
                <a:latin typeface="Arial" panose="020B0604020202020204" pitchFamily="34" charset="0"/>
                <a:cs typeface="Arial" panose="020B0604020202020204" pitchFamily="34" charset="0"/>
              </a:rPr>
              <a:t>Holding the Center)</a:t>
            </a:r>
            <a:r>
              <a:rPr lang="en-US" sz="2600" dirty="0">
                <a:solidFill>
                  <a:srgbClr val="FFFFFF"/>
                </a:solidFill>
                <a:effectLst/>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640355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5CAFD-F5E7-4EB2-D335-73C15A4DE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370" y="403139"/>
            <a:ext cx="11287260" cy="6051722"/>
          </a:xfrm>
          <a:prstGeom prst="rect">
            <a:avLst/>
          </a:prstGeom>
        </p:spPr>
      </p:pic>
    </p:spTree>
    <p:extLst>
      <p:ext uri="{BB962C8B-B14F-4D97-AF65-F5344CB8AC3E}">
        <p14:creationId xmlns:p14="http://schemas.microsoft.com/office/powerpoint/2010/main" val="36774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57B7C-502A-0A41-832C-298801BE66BF}"/>
              </a:ext>
            </a:extLst>
          </p:cNvPr>
          <p:cNvSpPr>
            <a:spLocks noGrp="1"/>
          </p:cNvSpPr>
          <p:nvPr>
            <p:ph type="ctrTitle"/>
          </p:nvPr>
        </p:nvSpPr>
        <p:spPr/>
        <p:txBody>
          <a:bodyPr/>
          <a:lstStyle/>
          <a:p>
            <a:pPr algn="l"/>
            <a:r>
              <a:rPr lang="en-US" b="1" dirty="0">
                <a:solidFill>
                  <a:srgbClr val="55F5FF"/>
                </a:solidFill>
                <a:latin typeface="Arial" panose="020B0604020202020204" pitchFamily="34" charset="0"/>
                <a:cs typeface="Arial" panose="020B0604020202020204" pitchFamily="34" charset="0"/>
              </a:rPr>
              <a:t>PART 3</a:t>
            </a:r>
          </a:p>
        </p:txBody>
      </p:sp>
      <p:sp>
        <p:nvSpPr>
          <p:cNvPr id="6" name="Subtitle 5">
            <a:extLst>
              <a:ext uri="{FF2B5EF4-FFF2-40B4-BE49-F238E27FC236}">
                <a16:creationId xmlns:a16="http://schemas.microsoft.com/office/drawing/2014/main" id="{3130C568-3E92-874A-810D-ECB97B68B384}"/>
              </a:ext>
            </a:extLst>
          </p:cNvPr>
          <p:cNvSpPr>
            <a:spLocks noGrp="1"/>
          </p:cNvSpPr>
          <p:nvPr>
            <p:ph type="subTitle" idx="1"/>
          </p:nvPr>
        </p:nvSpPr>
        <p:spPr/>
        <p:txBody>
          <a:bodyPr/>
          <a:lstStyle/>
          <a:p>
            <a:pPr algn="l"/>
            <a:r>
              <a:rPr lang="en-US" b="1" dirty="0">
                <a:latin typeface="Arial" panose="020B0604020202020204" pitchFamily="34" charset="0"/>
                <a:cs typeface="Arial" panose="020B0604020202020204" pitchFamily="34" charset="0"/>
              </a:rPr>
              <a:t>An Individual Context of Missile Command</a:t>
            </a:r>
          </a:p>
        </p:txBody>
      </p:sp>
    </p:spTree>
    <p:extLst>
      <p:ext uri="{BB962C8B-B14F-4D97-AF65-F5344CB8AC3E}">
        <p14:creationId xmlns:p14="http://schemas.microsoft.com/office/powerpoint/2010/main" val="297375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77DE09A-24D3-6344-827C-D5A6A87FEAE5}"/>
              </a:ext>
            </a:extLst>
          </p:cNvPr>
          <p:cNvSpPr txBox="1">
            <a:spLocks/>
          </p:cNvSpPr>
          <p:nvPr/>
        </p:nvSpPr>
        <p:spPr>
          <a:xfrm>
            <a:off x="9029700" y="4914901"/>
            <a:ext cx="2476500" cy="1062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Missile Command 1982</a:t>
            </a:r>
          </a:p>
        </p:txBody>
      </p:sp>
      <p:pic>
        <p:nvPicPr>
          <p:cNvPr id="6" name="Picture 5">
            <a:extLst>
              <a:ext uri="{FF2B5EF4-FFF2-40B4-BE49-F238E27FC236}">
                <a16:creationId xmlns:a16="http://schemas.microsoft.com/office/drawing/2014/main" id="{4D7CD5B7-D3D9-914E-B1B3-5014F7FE70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1300" cy="6087533"/>
          </a:xfrm>
          <a:prstGeom prst="rect">
            <a:avLst/>
          </a:prstGeom>
        </p:spPr>
      </p:pic>
      <p:sp>
        <p:nvSpPr>
          <p:cNvPr id="2" name="Title 1">
            <a:extLst>
              <a:ext uri="{FF2B5EF4-FFF2-40B4-BE49-F238E27FC236}">
                <a16:creationId xmlns:a16="http://schemas.microsoft.com/office/drawing/2014/main" id="{89A06ADC-12EB-FF41-82DF-BBC09E4ACC74}"/>
              </a:ext>
            </a:extLst>
          </p:cNvPr>
          <p:cNvSpPr>
            <a:spLocks noGrp="1"/>
          </p:cNvSpPr>
          <p:nvPr>
            <p:ph type="title"/>
          </p:nvPr>
        </p:nvSpPr>
        <p:spPr>
          <a:xfrm>
            <a:off x="8153399" y="1399373"/>
            <a:ext cx="3514859" cy="1293028"/>
          </a:xfrm>
        </p:spPr>
        <p:txBody>
          <a:bodyPr>
            <a:normAutofit fontScale="90000"/>
          </a:bodyPr>
          <a:lstStyle/>
          <a:p>
            <a:r>
              <a:rPr lang="en-US" b="1" dirty="0">
                <a:latin typeface="Arial" panose="020B0604020202020204" pitchFamily="34" charset="0"/>
                <a:cs typeface="Arial" panose="020B0604020202020204" pitchFamily="34" charset="0"/>
              </a:rPr>
              <a:t>CONTEXT CAN BE EVERYTHING</a:t>
            </a:r>
          </a:p>
        </p:txBody>
      </p:sp>
    </p:spTree>
    <p:extLst>
      <p:ext uri="{BB962C8B-B14F-4D97-AF65-F5344CB8AC3E}">
        <p14:creationId xmlns:p14="http://schemas.microsoft.com/office/powerpoint/2010/main" val="247137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CE336C-5C76-07B8-CE3F-FA1B9EB5992B}"/>
              </a:ext>
            </a:extLst>
          </p:cNvPr>
          <p:cNvPicPr>
            <a:picLocks noChangeAspect="1"/>
          </p:cNvPicPr>
          <p:nvPr/>
        </p:nvPicPr>
        <p:blipFill>
          <a:blip r:embed="rId2"/>
          <a:stretch>
            <a:fillRect/>
          </a:stretch>
        </p:blipFill>
        <p:spPr>
          <a:xfrm>
            <a:off x="0" y="0"/>
            <a:ext cx="12178348" cy="4919730"/>
          </a:xfrm>
          <a:prstGeom prst="rect">
            <a:avLst/>
          </a:prstGeom>
        </p:spPr>
      </p:pic>
      <p:sp>
        <p:nvSpPr>
          <p:cNvPr id="6" name="Title 5">
            <a:extLst>
              <a:ext uri="{FF2B5EF4-FFF2-40B4-BE49-F238E27FC236}">
                <a16:creationId xmlns:a16="http://schemas.microsoft.com/office/drawing/2014/main" id="{4A376FD6-96FD-65C3-8107-E8C69037F6EE}"/>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3C052FF3-9B7F-3969-A5C4-DF30B1ECACF2}"/>
              </a:ext>
            </a:extLst>
          </p:cNvPr>
          <p:cNvSpPr/>
          <p:nvPr/>
        </p:nvSpPr>
        <p:spPr>
          <a:xfrm>
            <a:off x="0" y="1"/>
            <a:ext cx="12192000" cy="4919730"/>
          </a:xfrm>
          <a:prstGeom prst="rect">
            <a:avLst/>
          </a:prstGeom>
          <a:gradFill>
            <a:gsLst>
              <a:gs pos="885">
                <a:schemeClr val="bg1">
                  <a:alpha val="6800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FA3D68-C44D-E44C-8AC4-D5C1CF3509D4}"/>
              </a:ext>
            </a:extLst>
          </p:cNvPr>
          <p:cNvSpPr>
            <a:spLocks noGrp="1"/>
          </p:cNvSpPr>
          <p:nvPr>
            <p:ph idx="1"/>
          </p:nvPr>
        </p:nvSpPr>
        <p:spPr>
          <a:xfrm>
            <a:off x="831374" y="3651233"/>
            <a:ext cx="10515600" cy="2751490"/>
          </a:xfrm>
        </p:spPr>
        <p:txBody>
          <a:bodyPr/>
          <a:lstStyle/>
          <a:p>
            <a:r>
              <a:rPr lang="en-US" b="1" dirty="0">
                <a:solidFill>
                  <a:srgbClr val="55F5FF"/>
                </a:solidFill>
                <a:latin typeface="Arial" panose="020B0604020202020204" pitchFamily="34" charset="0"/>
                <a:cs typeface="Arial" panose="020B0604020202020204" pitchFamily="34" charset="0"/>
              </a:rPr>
              <a:t>Myth</a:t>
            </a:r>
            <a:r>
              <a:rPr lang="en-US" b="1" dirty="0">
                <a:latin typeface="Arial" panose="020B0604020202020204" pitchFamily="34" charset="0"/>
                <a:cs typeface="Arial" panose="020B0604020202020204" pitchFamily="34" charset="0"/>
              </a:rPr>
              <a:t>: Survival (</a:t>
            </a:r>
            <a:r>
              <a:rPr lang="en-US" b="1" dirty="0" err="1">
                <a:latin typeface="Arial" panose="020B0604020202020204" pitchFamily="34" charset="0"/>
                <a:cs typeface="Arial" panose="020B0604020202020204" pitchFamily="34" charset="0"/>
              </a:rPr>
              <a:t>haha</a:t>
            </a:r>
            <a:r>
              <a:rPr lang="en-US" b="1" dirty="0">
                <a:latin typeface="Arial" panose="020B0604020202020204" pitchFamily="34" charset="0"/>
                <a:cs typeface="Arial" panose="020B0604020202020204" pitchFamily="34" charset="0"/>
              </a:rPr>
              <a:t>), Star Wars (the Reagan kind), etc.</a:t>
            </a:r>
          </a:p>
          <a:p>
            <a:pPr lvl="1"/>
            <a:r>
              <a:rPr lang="en-US" b="1" dirty="0">
                <a:latin typeface="Arial" panose="020B0604020202020204" pitchFamily="34" charset="0"/>
                <a:cs typeface="Arial" panose="020B0604020202020204" pitchFamily="34" charset="0"/>
              </a:rPr>
              <a:t>Ritual: The trackball, the storing of next quarter, the quest for patterns, the ‘pause’ and hang on, etc. </a:t>
            </a:r>
          </a:p>
          <a:p>
            <a:r>
              <a:rPr lang="en-US" b="1" dirty="0">
                <a:solidFill>
                  <a:srgbClr val="55F5FF"/>
                </a:solidFill>
                <a:latin typeface="Arial" panose="020B0604020202020204" pitchFamily="34" charset="0"/>
                <a:cs typeface="Arial" panose="020B0604020202020204" pitchFamily="34" charset="0"/>
              </a:rPr>
              <a:t>Experiential</a:t>
            </a:r>
            <a:r>
              <a:rPr lang="en-US" b="1" dirty="0">
                <a:latin typeface="Arial" panose="020B0604020202020204" pitchFamily="34" charset="0"/>
                <a:cs typeface="Arial" panose="020B0604020202020204" pitchFamily="34" charset="0"/>
              </a:rPr>
              <a:t>: It is exactly what it says it is. (and in the original version, even more so)</a:t>
            </a:r>
          </a:p>
          <a:p>
            <a:r>
              <a:rPr lang="en-US" b="1" dirty="0">
                <a:solidFill>
                  <a:srgbClr val="55F5FF"/>
                </a:solidFill>
                <a:latin typeface="Arial" panose="020B0604020202020204" pitchFamily="34" charset="0"/>
                <a:cs typeface="Arial" panose="020B0604020202020204" pitchFamily="34" charset="0"/>
              </a:rPr>
              <a:t>Existential</a:t>
            </a:r>
            <a:r>
              <a:rPr lang="en-US" b="1" dirty="0">
                <a:latin typeface="Arial" panose="020B0604020202020204" pitchFamily="34" charset="0"/>
                <a:cs typeface="Arial" panose="020B0604020202020204" pitchFamily="34" charset="0"/>
              </a:rPr>
              <a:t>: I mean, yeah...</a:t>
            </a:r>
          </a:p>
        </p:txBody>
      </p:sp>
    </p:spTree>
    <p:extLst>
      <p:ext uri="{BB962C8B-B14F-4D97-AF65-F5344CB8AC3E}">
        <p14:creationId xmlns:p14="http://schemas.microsoft.com/office/powerpoint/2010/main" val="684458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5F39-EC8C-8529-A7D4-C734CDA31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763ED4-918D-5530-9979-5224FECC09F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A0F1955-EC4A-154E-5D0D-5E77804C60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7946" y="0"/>
            <a:ext cx="5804054" cy="3726732"/>
          </a:xfrm>
          <a:prstGeom prst="rect">
            <a:avLst/>
          </a:prstGeom>
        </p:spPr>
      </p:pic>
      <p:pic>
        <p:nvPicPr>
          <p:cNvPr id="6" name="Picture 5">
            <a:extLst>
              <a:ext uri="{FF2B5EF4-FFF2-40B4-BE49-F238E27FC236}">
                <a16:creationId xmlns:a16="http://schemas.microsoft.com/office/drawing/2014/main" id="{8E1D66CE-43C1-0AAF-C4CB-02B2B2D84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632555"/>
            <a:ext cx="5301774" cy="3225445"/>
          </a:xfrm>
          <a:prstGeom prst="rect">
            <a:avLst/>
          </a:prstGeom>
        </p:spPr>
      </p:pic>
      <p:pic>
        <p:nvPicPr>
          <p:cNvPr id="7" name="Picture 6">
            <a:extLst>
              <a:ext uri="{FF2B5EF4-FFF2-40B4-BE49-F238E27FC236}">
                <a16:creationId xmlns:a16="http://schemas.microsoft.com/office/drawing/2014/main" id="{A873DBD8-B357-C7D0-6128-C93FC2ED82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9491474" cy="3726732"/>
          </a:xfrm>
          <a:prstGeom prst="rect">
            <a:avLst/>
          </a:prstGeom>
        </p:spPr>
      </p:pic>
      <p:pic>
        <p:nvPicPr>
          <p:cNvPr id="8" name="Picture 7">
            <a:extLst>
              <a:ext uri="{FF2B5EF4-FFF2-40B4-BE49-F238E27FC236}">
                <a16:creationId xmlns:a16="http://schemas.microsoft.com/office/drawing/2014/main" id="{750E9450-F95C-6467-B2F4-3D3A9D7358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27532" y="3726732"/>
            <a:ext cx="2459384" cy="3161533"/>
          </a:xfrm>
          <a:prstGeom prst="rect">
            <a:avLst/>
          </a:prstGeom>
        </p:spPr>
      </p:pic>
      <p:pic>
        <p:nvPicPr>
          <p:cNvPr id="9" name="Picture 8">
            <a:extLst>
              <a:ext uri="{FF2B5EF4-FFF2-40B4-BE49-F238E27FC236}">
                <a16:creationId xmlns:a16="http://schemas.microsoft.com/office/drawing/2014/main" id="{3552345F-F27B-DF5D-5F2A-F32681CB0F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3932" y="3726732"/>
            <a:ext cx="4378068" cy="3161533"/>
          </a:xfrm>
          <a:prstGeom prst="rect">
            <a:avLst/>
          </a:prstGeom>
        </p:spPr>
      </p:pic>
    </p:spTree>
    <p:extLst>
      <p:ext uri="{BB962C8B-B14F-4D97-AF65-F5344CB8AC3E}">
        <p14:creationId xmlns:p14="http://schemas.microsoft.com/office/powerpoint/2010/main" val="2498126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57B7C-502A-0A41-832C-298801BE66BF}"/>
              </a:ext>
            </a:extLst>
          </p:cNvPr>
          <p:cNvSpPr>
            <a:spLocks noGrp="1"/>
          </p:cNvSpPr>
          <p:nvPr>
            <p:ph type="ctrTitle"/>
          </p:nvPr>
        </p:nvSpPr>
        <p:spPr/>
        <p:txBody>
          <a:bodyPr/>
          <a:lstStyle/>
          <a:p>
            <a:pPr algn="l"/>
            <a:r>
              <a:rPr lang="en-US" b="1" dirty="0">
                <a:solidFill>
                  <a:srgbClr val="55F5FF"/>
                </a:solidFill>
                <a:latin typeface="Arial" panose="020B0604020202020204" pitchFamily="34" charset="0"/>
                <a:cs typeface="Arial" panose="020B0604020202020204" pitchFamily="34" charset="0"/>
              </a:rPr>
              <a:t>PART 4</a:t>
            </a:r>
          </a:p>
        </p:txBody>
      </p:sp>
      <p:sp>
        <p:nvSpPr>
          <p:cNvPr id="6" name="Subtitle 5">
            <a:extLst>
              <a:ext uri="{FF2B5EF4-FFF2-40B4-BE49-F238E27FC236}">
                <a16:creationId xmlns:a16="http://schemas.microsoft.com/office/drawing/2014/main" id="{3130C568-3E92-874A-810D-ECB97B68B384}"/>
              </a:ext>
            </a:extLst>
          </p:cNvPr>
          <p:cNvSpPr>
            <a:spLocks noGrp="1"/>
          </p:cNvSpPr>
          <p:nvPr>
            <p:ph type="subTitle" idx="1"/>
          </p:nvPr>
        </p:nvSpPr>
        <p:spPr/>
        <p:txBody>
          <a:bodyPr/>
          <a:lstStyle/>
          <a:p>
            <a:pPr algn="l"/>
            <a:r>
              <a:rPr lang="en-US" b="1" dirty="0">
                <a:latin typeface="Arial" panose="020B0604020202020204" pitchFamily="34" charset="0"/>
                <a:cs typeface="Arial" panose="020B0604020202020204" pitchFamily="34" charset="0"/>
              </a:rPr>
              <a:t>Future Context &amp; Work</a:t>
            </a:r>
          </a:p>
        </p:txBody>
      </p:sp>
    </p:spTree>
    <p:extLst>
      <p:ext uri="{BB962C8B-B14F-4D97-AF65-F5344CB8AC3E}">
        <p14:creationId xmlns:p14="http://schemas.microsoft.com/office/powerpoint/2010/main" val="1366406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594E6-CCD0-C044-A41A-332CDD79A3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34" y="-4482"/>
            <a:ext cx="12162865" cy="5747003"/>
          </a:xfrm>
          <a:prstGeom prst="rect">
            <a:avLst/>
          </a:prstGeom>
        </p:spPr>
      </p:pic>
      <p:sp>
        <p:nvSpPr>
          <p:cNvPr id="5" name="Rectangle 4">
            <a:extLst>
              <a:ext uri="{FF2B5EF4-FFF2-40B4-BE49-F238E27FC236}">
                <a16:creationId xmlns:a16="http://schemas.microsoft.com/office/drawing/2014/main" id="{CF13BA7F-2AB7-3446-9A72-65ED936E4376}"/>
              </a:ext>
            </a:extLst>
          </p:cNvPr>
          <p:cNvSpPr/>
          <p:nvPr/>
        </p:nvSpPr>
        <p:spPr>
          <a:xfrm>
            <a:off x="0" y="152400"/>
            <a:ext cx="12192000" cy="5590121"/>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6E884-2DD0-C440-BB76-564B5DE54DC9}"/>
              </a:ext>
            </a:extLst>
          </p:cNvPr>
          <p:cNvSpPr>
            <a:spLocks noGrp="1"/>
          </p:cNvSpPr>
          <p:nvPr>
            <p:ph type="title"/>
          </p:nvPr>
        </p:nvSpPr>
        <p:spPr>
          <a:xfrm>
            <a:off x="29133" y="1701915"/>
            <a:ext cx="12162865" cy="1252460"/>
          </a:xfrm>
        </p:spPr>
        <p:txBody>
          <a:bodyPr>
            <a:normAutofit fontScale="90000"/>
          </a:bodyPr>
          <a:lstStyle/>
          <a:p>
            <a:r>
              <a:rPr lang="en-US" b="1" dirty="0">
                <a:solidFill>
                  <a:srgbClr val="55F5FF"/>
                </a:solidFill>
                <a:latin typeface="Arial" panose="020B0604020202020204" pitchFamily="34" charset="0"/>
                <a:cs typeface="Arial" panose="020B0604020202020204" pitchFamily="34" charset="0"/>
              </a:rPr>
              <a:t>CONCLUSION</a:t>
            </a:r>
            <a:r>
              <a:rPr lang="en-US" b="1" dirty="0">
                <a:latin typeface="Arial" panose="020B0604020202020204" pitchFamily="34" charset="0"/>
                <a:cs typeface="Arial" panose="020B0604020202020204" pitchFamily="34" charset="0"/>
              </a:rPr>
              <a:t>(ISH): WE NEED </a:t>
            </a:r>
            <a:r>
              <a:rPr lang="en-US" b="1" dirty="0">
                <a:solidFill>
                  <a:srgbClr val="55F5FF"/>
                </a:solidFill>
                <a:latin typeface="Arial" panose="020B0604020202020204" pitchFamily="34" charset="0"/>
                <a:cs typeface="Arial" panose="020B0604020202020204" pitchFamily="34" charset="0"/>
              </a:rPr>
              <a:t>MORE</a:t>
            </a:r>
            <a:r>
              <a:rPr lang="en-US" b="1" dirty="0">
                <a:latin typeface="Arial" panose="020B0604020202020204" pitchFamily="34" charset="0"/>
                <a:cs typeface="Arial" panose="020B0604020202020204" pitchFamily="34" charset="0"/>
              </a:rPr>
              <a:t> AND </a:t>
            </a:r>
            <a:r>
              <a:rPr lang="en-US" b="1" dirty="0">
                <a:solidFill>
                  <a:srgbClr val="55F5FF"/>
                </a:solidFill>
                <a:latin typeface="Arial" panose="020B0604020202020204" pitchFamily="34" charset="0"/>
                <a:cs typeface="Arial" panose="020B0604020202020204" pitchFamily="34" charset="0"/>
              </a:rPr>
              <a:t>BETTER</a:t>
            </a:r>
            <a:r>
              <a:rPr lang="en-US" b="1" dirty="0">
                <a:latin typeface="Arial" panose="020B0604020202020204" pitchFamily="34" charset="0"/>
                <a:cs typeface="Arial" panose="020B0604020202020204" pitchFamily="34" charset="0"/>
              </a:rPr>
              <a:t> KINDS OF ’MEANINGFUL’ GAMES / G4C</a:t>
            </a:r>
          </a:p>
        </p:txBody>
      </p:sp>
      <p:sp>
        <p:nvSpPr>
          <p:cNvPr id="3" name="Content Placeholder 2">
            <a:extLst>
              <a:ext uri="{FF2B5EF4-FFF2-40B4-BE49-F238E27FC236}">
                <a16:creationId xmlns:a16="http://schemas.microsoft.com/office/drawing/2014/main" id="{90942EFF-8675-C94A-9E88-209C868C17D9}"/>
              </a:ext>
            </a:extLst>
          </p:cNvPr>
          <p:cNvSpPr>
            <a:spLocks noGrp="1"/>
          </p:cNvSpPr>
          <p:nvPr>
            <p:ph idx="1"/>
          </p:nvPr>
        </p:nvSpPr>
        <p:spPr>
          <a:xfrm>
            <a:off x="471054" y="3111257"/>
            <a:ext cx="10820400" cy="2712134"/>
          </a:xfrm>
        </p:spPr>
        <p:txBody>
          <a:bodyPr>
            <a:normAutofit fontScale="92500" lnSpcReduction="20000"/>
          </a:bodyPr>
          <a:lstStyle/>
          <a:p>
            <a:pPr>
              <a:buFont typeface="Wingdings" pitchFamily="2" charset="2"/>
              <a:buChar char="§"/>
            </a:pPr>
            <a:r>
              <a:rPr lang="en-US" dirty="0"/>
              <a:t> </a:t>
            </a:r>
            <a:r>
              <a:rPr lang="en-US" dirty="0">
                <a:latin typeface="Arial" panose="020B0604020202020204" pitchFamily="34" charset="0"/>
                <a:cs typeface="Arial" panose="020B0604020202020204" pitchFamily="34" charset="0"/>
              </a:rPr>
              <a:t>Experiential games have a unique place in the design space</a:t>
            </a:r>
          </a:p>
          <a:p>
            <a:pPr>
              <a:buFont typeface="Wingdings" pitchFamily="2" charset="2"/>
              <a:buChar char="§"/>
            </a:pPr>
            <a:r>
              <a:rPr lang="en-US" dirty="0">
                <a:latin typeface="Arial" panose="020B0604020202020204" pitchFamily="34" charset="0"/>
                <a:cs typeface="Arial" panose="020B0604020202020204" pitchFamily="34" charset="0"/>
              </a:rPr>
              <a:t> By focusing less on procedural rhetoric and more on abstract expression via interaction to trigger transformation, we open different doors in the interaction of humans and technology </a:t>
            </a:r>
          </a:p>
          <a:p>
            <a:pPr>
              <a:buFont typeface="Wingdings" pitchFamily="2" charset="2"/>
              <a:buChar char="§"/>
            </a:pPr>
            <a:r>
              <a:rPr lang="en-US" dirty="0">
                <a:latin typeface="Arial" panose="020B0604020202020204" pitchFamily="34" charset="0"/>
                <a:cs typeface="Arial" panose="020B0604020202020204" pitchFamily="34" charset="0"/>
              </a:rPr>
              <a:t> Utilizing these different lenses examines UX not through functionality or optimization, but through intuition and interpretation</a:t>
            </a:r>
          </a:p>
          <a:p>
            <a:pPr>
              <a:buFont typeface="Wingdings" pitchFamily="2" charset="2"/>
              <a:buChar char="§"/>
            </a:pPr>
            <a:r>
              <a:rPr lang="en-US" i="1" dirty="0">
                <a:latin typeface="Arial" panose="020B0604020202020204" pitchFamily="34" charset="0"/>
                <a:cs typeface="Arial" panose="020B0604020202020204" pitchFamily="34" charset="0"/>
              </a:rPr>
              <a:t> </a:t>
            </a:r>
            <a:r>
              <a:rPr lang="en-US" i="1" dirty="0">
                <a:solidFill>
                  <a:srgbClr val="55F5FF"/>
                </a:solidFill>
                <a:latin typeface="Arial" panose="020B0604020202020204" pitchFamily="34" charset="0"/>
                <a:cs typeface="Arial" panose="020B0604020202020204" pitchFamily="34" charset="0"/>
              </a:rPr>
              <a:t>Measuring</a:t>
            </a:r>
            <a:r>
              <a:rPr lang="en-US" dirty="0">
                <a:solidFill>
                  <a:srgbClr val="55F5FF"/>
                </a:solidFill>
                <a:latin typeface="Arial" panose="020B0604020202020204" pitchFamily="34" charset="0"/>
                <a:cs typeface="Arial" panose="020B0604020202020204" pitchFamily="34" charset="0"/>
              </a:rPr>
              <a:t> </a:t>
            </a:r>
            <a:r>
              <a:rPr lang="en-US" i="1" dirty="0">
                <a:solidFill>
                  <a:srgbClr val="55F5FF"/>
                </a:solidFill>
                <a:latin typeface="Arial" panose="020B0604020202020204" pitchFamily="34" charset="0"/>
                <a:cs typeface="Arial" panose="020B0604020202020204" pitchFamily="34" charset="0"/>
              </a:rPr>
              <a:t>differently</a:t>
            </a:r>
            <a:r>
              <a:rPr lang="en-US" dirty="0">
                <a:solidFill>
                  <a:srgbClr val="55F5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allow for different design spaces and methodologies is critical if we want to aspire to different results</a:t>
            </a:r>
          </a:p>
          <a:p>
            <a:endParaRPr lang="en-US" dirty="0"/>
          </a:p>
        </p:txBody>
      </p:sp>
    </p:spTree>
    <p:extLst>
      <p:ext uri="{BB962C8B-B14F-4D97-AF65-F5344CB8AC3E}">
        <p14:creationId xmlns:p14="http://schemas.microsoft.com/office/powerpoint/2010/main" val="284695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5DFF-6BEC-1363-50F5-438167A3916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Assessment Trap</a:t>
            </a:r>
          </a:p>
        </p:txBody>
      </p:sp>
      <p:cxnSp>
        <p:nvCxnSpPr>
          <p:cNvPr id="9" name="Straight Connector 8">
            <a:extLst>
              <a:ext uri="{FF2B5EF4-FFF2-40B4-BE49-F238E27FC236}">
                <a16:creationId xmlns:a16="http://schemas.microsoft.com/office/drawing/2014/main" id="{0FFBEC84-67B1-93CA-8093-BB6BDB52F529}"/>
              </a:ext>
            </a:extLst>
          </p:cNvPr>
          <p:cNvCxnSpPr/>
          <p:nvPr/>
        </p:nvCxnSpPr>
        <p:spPr>
          <a:xfrm>
            <a:off x="0" y="5551669"/>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595A69-0D35-FEF5-3953-F2D688BA4749}"/>
              </a:ext>
            </a:extLst>
          </p:cNvPr>
          <p:cNvCxnSpPr/>
          <p:nvPr/>
        </p:nvCxnSpPr>
        <p:spPr>
          <a:xfrm>
            <a:off x="0" y="2576828"/>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BD6439A-3BD3-BCF3-FCE4-8CC238836C65}"/>
              </a:ext>
            </a:extLst>
          </p:cNvPr>
          <p:cNvSpPr/>
          <p:nvPr/>
        </p:nvSpPr>
        <p:spPr>
          <a:xfrm>
            <a:off x="0" y="2576828"/>
            <a:ext cx="12192000" cy="2974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the original talk there was a picture here of Haley Mills from The Parent Trap by Walt Disney Pictures looking very glum.</a:t>
            </a:r>
          </a:p>
          <a:p>
            <a:pPr algn="ctr"/>
            <a:r>
              <a:rPr lang="en-US" dirty="0"/>
              <a:t>(removed for copyright, internet, etc.)</a:t>
            </a:r>
          </a:p>
        </p:txBody>
      </p:sp>
    </p:spTree>
    <p:extLst>
      <p:ext uri="{BB962C8B-B14F-4D97-AF65-F5344CB8AC3E}">
        <p14:creationId xmlns:p14="http://schemas.microsoft.com/office/powerpoint/2010/main" val="1642190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8C80-8C4D-D682-7446-1563160292D2}"/>
              </a:ext>
            </a:extLst>
          </p:cNvPr>
          <p:cNvSpPr txBox="1">
            <a:spLocks/>
          </p:cNvSpPr>
          <p:nvPr/>
        </p:nvSpPr>
        <p:spPr>
          <a:xfrm>
            <a:off x="1005626" y="313408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Where is the </a:t>
            </a:r>
            <a:r>
              <a:rPr lang="en-US" b="1" dirty="0">
                <a:solidFill>
                  <a:srgbClr val="55F5FF"/>
                </a:solidFill>
                <a:latin typeface="Arial" panose="020B0604020202020204" pitchFamily="34" charset="0"/>
                <a:cs typeface="Arial" panose="020B0604020202020204" pitchFamily="34" charset="0"/>
              </a:rPr>
              <a:t>blue skies research </a:t>
            </a:r>
            <a:r>
              <a:rPr lang="en-US" b="1" dirty="0">
                <a:latin typeface="Arial" panose="020B0604020202020204" pitchFamily="34" charset="0"/>
                <a:cs typeface="Arial" panose="020B0604020202020204" pitchFamily="34" charset="0"/>
              </a:rPr>
              <a:t>of meaningful games / G4C?</a:t>
            </a:r>
          </a:p>
        </p:txBody>
      </p:sp>
    </p:spTree>
    <p:extLst>
      <p:ext uri="{BB962C8B-B14F-4D97-AF65-F5344CB8AC3E}">
        <p14:creationId xmlns:p14="http://schemas.microsoft.com/office/powerpoint/2010/main" val="2964297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6FC8ACE-219A-EF4D-9462-BA9DC20A4FE1}"/>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393539" y="237081"/>
            <a:ext cx="3625354" cy="2320829"/>
          </a:xfrm>
          <a:prstGeom prst="rect">
            <a:avLst/>
          </a:prstGeom>
        </p:spPr>
      </p:pic>
      <p:sp>
        <p:nvSpPr>
          <p:cNvPr id="12" name="Rectangle 11">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descr="Image">
            <a:extLst>
              <a:ext uri="{FF2B5EF4-FFF2-40B4-BE49-F238E27FC236}">
                <a16:creationId xmlns:a16="http://schemas.microsoft.com/office/drawing/2014/main" id="{BD25B1D9-E7A5-1242-89B7-45A1491F346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108238" y="237081"/>
            <a:ext cx="1741954" cy="2262279"/>
          </a:xfrm>
          <a:prstGeom prst="rect">
            <a:avLst/>
          </a:prstGeom>
        </p:spPr>
      </p:pic>
      <p:pic>
        <p:nvPicPr>
          <p:cNvPr id="4" name="Screen Shot 2013-11-29 at 2.15.36 PM.png" descr="Screen Shot 2013-11-29 at 2.15.36 PM.png">
            <a:extLst>
              <a:ext uri="{FF2B5EF4-FFF2-40B4-BE49-F238E27FC236}">
                <a16:creationId xmlns:a16="http://schemas.microsoft.com/office/drawing/2014/main" id="{CA4CC158-9ABD-4B43-A6AF-A35BB752A0B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93539" y="3023944"/>
            <a:ext cx="2345950" cy="3047821"/>
          </a:xfrm>
          <a:prstGeom prst="rect">
            <a:avLst/>
          </a:prstGeom>
        </p:spPr>
      </p:pic>
      <p:sp>
        <p:nvSpPr>
          <p:cNvPr id="21" name="Rectangle 15">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erfection Image copy.jpg" descr="Perfection Image copy.jpg">
            <a:extLst>
              <a:ext uri="{FF2B5EF4-FFF2-40B4-BE49-F238E27FC236}">
                <a16:creationId xmlns:a16="http://schemas.microsoft.com/office/drawing/2014/main" id="{68ED1397-10A5-054A-A4BB-DD7D04642C3B}"/>
              </a:ext>
            </a:extLst>
          </p:cNvPr>
          <p:cNvPicPr>
            <a:picLocks/>
          </p:cNvPicPr>
          <p:nvPr/>
        </p:nvPicPr>
        <p:blipFill>
          <a:blip r:embed="rId5"/>
          <a:stretch>
            <a:fillRect/>
          </a:stretch>
        </p:blipFill>
        <p:spPr>
          <a:xfrm>
            <a:off x="3708942" y="3244615"/>
            <a:ext cx="3340950" cy="3291652"/>
          </a:xfrm>
          <a:prstGeom prst="rect">
            <a:avLst/>
          </a:prstGeom>
        </p:spPr>
      </p:pic>
      <p:sp>
        <p:nvSpPr>
          <p:cNvPr id="18" name="Rectangle 17">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01B1922D-89D2-494E-8AAC-7DB7580A64B3}"/>
              </a:ext>
            </a:extLst>
          </p:cNvPr>
          <p:cNvPicPr>
            <a:picLocks/>
          </p:cNvPicPr>
          <p:nvPr/>
        </p:nvPicPr>
        <p:blipFill>
          <a:blip r:embed="rId6"/>
          <a:stretch>
            <a:fillRect/>
          </a:stretch>
        </p:blipFill>
        <p:spPr>
          <a:xfrm>
            <a:off x="7925392" y="237081"/>
            <a:ext cx="3244834" cy="3398313"/>
          </a:xfrm>
          <a:prstGeom prst="rect">
            <a:avLst/>
          </a:prstGeom>
        </p:spPr>
      </p:pic>
      <p:sp>
        <p:nvSpPr>
          <p:cNvPr id="20" name="Rectangle 1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png" descr="3.png">
            <a:extLst>
              <a:ext uri="{FF2B5EF4-FFF2-40B4-BE49-F238E27FC236}">
                <a16:creationId xmlns:a16="http://schemas.microsoft.com/office/drawing/2014/main" id="{CC04C8C9-F8C4-3B4A-A0A6-8C2C77D751A8}"/>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7925392" y="4163736"/>
            <a:ext cx="2968695" cy="1788340"/>
          </a:xfrm>
          <a:prstGeom prst="rect">
            <a:avLst/>
          </a:prstGeom>
        </p:spPr>
      </p:pic>
      <p:sp>
        <p:nvSpPr>
          <p:cNvPr id="17" name="http://fortherecords.org">
            <a:extLst>
              <a:ext uri="{FF2B5EF4-FFF2-40B4-BE49-F238E27FC236}">
                <a16:creationId xmlns:a16="http://schemas.microsoft.com/office/drawing/2014/main" id="{144B7A83-7095-5B41-9FA7-EB56740191F8}"/>
              </a:ext>
            </a:extLst>
          </p:cNvPr>
          <p:cNvSpPr txBox="1"/>
          <p:nvPr/>
        </p:nvSpPr>
        <p:spPr>
          <a:xfrm>
            <a:off x="760361" y="6138381"/>
            <a:ext cx="158703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800" u="sng">
                <a:solidFill>
                  <a:srgbClr val="FFFFFF"/>
                </a:solidFill>
                <a:latin typeface="Baskerville"/>
                <a:ea typeface="Baskerville"/>
                <a:cs typeface="Baskerville"/>
                <a:sym typeface="Baskerville"/>
                <a:hlinkClick r:id="" action="ppaction://noaction"/>
              </a:defRPr>
            </a:lvl1pPr>
          </a:lstStyle>
          <a:p>
            <a:pPr>
              <a:defRPr u="none"/>
            </a:pPr>
            <a:r>
              <a:rPr sz="1200" dirty="0">
                <a:solidFill>
                  <a:srgbClr val="55F5FF"/>
                </a:solidFill>
                <a:latin typeface="+mn-lt"/>
                <a:hlinkClick r:id="" action="ppaction://noaction">
                  <a:extLst>
                    <a:ext uri="{A12FA001-AC4F-418D-AE19-62706E023703}">
                      <ahyp:hlinkClr xmlns:ahyp="http://schemas.microsoft.com/office/drawing/2018/hyperlinkcolor" val="tx"/>
                    </a:ext>
                  </a:extLst>
                </a:hlinkClick>
              </a:rPr>
              <a:t>http://</a:t>
            </a:r>
            <a:r>
              <a:rPr sz="1200" dirty="0" err="1">
                <a:solidFill>
                  <a:srgbClr val="55F5FF"/>
                </a:solidFill>
                <a:latin typeface="+mn-lt"/>
                <a:hlinkClick r:id="" action="ppaction://noaction">
                  <a:extLst>
                    <a:ext uri="{A12FA001-AC4F-418D-AE19-62706E023703}">
                      <ahyp:hlinkClr xmlns:ahyp="http://schemas.microsoft.com/office/drawing/2018/hyperlinkcolor" val="tx"/>
                    </a:ext>
                  </a:extLst>
                </a:hlinkClick>
              </a:rPr>
              <a:t>fortherecords.org</a:t>
            </a:r>
            <a:endParaRPr sz="1200" dirty="0">
              <a:solidFill>
                <a:srgbClr val="55F5FF"/>
              </a:solidFill>
              <a:latin typeface="+mn-lt"/>
              <a:hlinkClick r:id="" action="ppaction://noaction">
                <a:extLst>
                  <a:ext uri="{A12FA001-AC4F-418D-AE19-62706E023703}">
                    <ahyp:hlinkClr xmlns:ahyp="http://schemas.microsoft.com/office/drawing/2018/hyperlinkcolor" val="tx"/>
                  </a:ext>
                </a:extLst>
              </a:hlinkClick>
            </a:endParaRPr>
          </a:p>
        </p:txBody>
      </p:sp>
      <p:sp>
        <p:nvSpPr>
          <p:cNvPr id="9" name="Rectangle 8">
            <a:extLst>
              <a:ext uri="{FF2B5EF4-FFF2-40B4-BE49-F238E27FC236}">
                <a16:creationId xmlns:a16="http://schemas.microsoft.com/office/drawing/2014/main" id="{9561D985-D833-FB8A-FD6A-19F9194B0116}"/>
              </a:ext>
            </a:extLst>
          </p:cNvPr>
          <p:cNvSpPr/>
          <p:nvPr/>
        </p:nvSpPr>
        <p:spPr>
          <a:xfrm>
            <a:off x="7315200" y="5952076"/>
            <a:ext cx="4876800" cy="90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178ED0-E557-0F3B-5618-3184C148361F}"/>
              </a:ext>
            </a:extLst>
          </p:cNvPr>
          <p:cNvSpPr/>
          <p:nvPr/>
        </p:nvSpPr>
        <p:spPr>
          <a:xfrm>
            <a:off x="7566299" y="1"/>
            <a:ext cx="10606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031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8C80-8C4D-D682-7446-1563160292D2}"/>
              </a:ext>
            </a:extLst>
          </p:cNvPr>
          <p:cNvSpPr txBox="1">
            <a:spLocks/>
          </p:cNvSpPr>
          <p:nvPr/>
        </p:nvSpPr>
        <p:spPr>
          <a:xfrm>
            <a:off x="1005626" y="313408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What does it mean, ultimately, for play to have </a:t>
            </a:r>
            <a:r>
              <a:rPr lang="en-US" b="1" dirty="0">
                <a:solidFill>
                  <a:srgbClr val="55F5FF"/>
                </a:solidFill>
                <a:latin typeface="Arial" panose="020B0604020202020204" pitchFamily="34" charset="0"/>
                <a:cs typeface="Arial" panose="020B0604020202020204" pitchFamily="34" charset="0"/>
              </a:rPr>
              <a:t>meaningful</a:t>
            </a:r>
            <a:r>
              <a:rPr lang="en-US" b="1" dirty="0">
                <a:latin typeface="Arial" panose="020B0604020202020204" pitchFamily="34" charset="0"/>
                <a:cs typeface="Arial" panose="020B0604020202020204" pitchFamily="34" charset="0"/>
              </a:rPr>
              <a:t> impact? </a:t>
            </a:r>
          </a:p>
        </p:txBody>
      </p:sp>
    </p:spTree>
    <p:extLst>
      <p:ext uri="{BB962C8B-B14F-4D97-AF65-F5344CB8AC3E}">
        <p14:creationId xmlns:p14="http://schemas.microsoft.com/office/powerpoint/2010/main" val="2063155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9781138812130.jpg" descr="9781138812130.jpg"/>
          <p:cNvPicPr>
            <a:picLocks noChangeAspect="1"/>
          </p:cNvPicPr>
          <p:nvPr/>
        </p:nvPicPr>
        <p:blipFill>
          <a:blip r:embed="rId3"/>
          <a:stretch>
            <a:fillRect/>
          </a:stretch>
        </p:blipFill>
        <p:spPr>
          <a:xfrm>
            <a:off x="0" y="0"/>
            <a:ext cx="4537276" cy="6853508"/>
          </a:xfrm>
          <a:prstGeom prst="rect">
            <a:avLst/>
          </a:prstGeom>
          <a:ln w="12700">
            <a:miter lim="400000"/>
          </a:ln>
        </p:spPr>
      </p:pic>
      <p:sp>
        <p:nvSpPr>
          <p:cNvPr id="2" name="Rectangle 1">
            <a:extLst>
              <a:ext uri="{FF2B5EF4-FFF2-40B4-BE49-F238E27FC236}">
                <a16:creationId xmlns:a16="http://schemas.microsoft.com/office/drawing/2014/main" id="{A4D0D33A-2B64-ED4F-A7BC-30F5FEB615B3}"/>
              </a:ext>
            </a:extLst>
          </p:cNvPr>
          <p:cNvSpPr/>
          <p:nvPr/>
        </p:nvSpPr>
        <p:spPr>
          <a:xfrm>
            <a:off x="4801214" y="325114"/>
            <a:ext cx="7222603" cy="577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latin typeface="Arial" panose="020B0604020202020204" pitchFamily="34" charset="0"/>
                <a:cs typeface="Arial" panose="020B0604020202020204" pitchFamily="34" charset="0"/>
              </a:rPr>
              <a:t>Rusch, D.C. and Phelps, A. (2021) "Games of the Soul." In </a:t>
            </a:r>
            <a:r>
              <a:rPr lang="en-US" sz="1500" i="1" dirty="0">
                <a:latin typeface="Arial" panose="020B0604020202020204" pitchFamily="34" charset="0"/>
                <a:cs typeface="Arial" panose="020B0604020202020204" pitchFamily="34" charset="0"/>
              </a:rPr>
              <a:t>A Ludic Society</a:t>
            </a:r>
            <a:r>
              <a:rPr lang="en-US" sz="1500" dirty="0">
                <a:latin typeface="Arial" panose="020B0604020202020204" pitchFamily="34" charset="0"/>
                <a:cs typeface="Arial" panose="020B0604020202020204" pitchFamily="34" charset="0"/>
              </a:rPr>
              <a:t> by </a:t>
            </a:r>
            <a:r>
              <a:rPr lang="en-US" sz="1500" dirty="0" err="1">
                <a:latin typeface="Arial" panose="020B0604020202020204" pitchFamily="34" charset="0"/>
                <a:cs typeface="Arial" panose="020B0604020202020204" pitchFamily="34" charset="0"/>
              </a:rPr>
              <a:t>Denk</a:t>
            </a:r>
            <a:r>
              <a:rPr lang="en-US" sz="1500" dirty="0">
                <a:latin typeface="Arial" panose="020B0604020202020204" pitchFamily="34" charset="0"/>
                <a:cs typeface="Arial" panose="020B0604020202020204" pitchFamily="34" charset="0"/>
              </a:rPr>
              <a:t>, et al. (pp. 102–126). Donau-Universität </a:t>
            </a:r>
            <a:r>
              <a:rPr lang="en-US" sz="1500" dirty="0" err="1">
                <a:latin typeface="Arial" panose="020B0604020202020204" pitchFamily="34" charset="0"/>
                <a:cs typeface="Arial" panose="020B0604020202020204" pitchFamily="34" charset="0"/>
              </a:rPr>
              <a:t>Krems</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Universitätsbibliothek</a:t>
            </a:r>
            <a:r>
              <a:rPr lang="en-US" sz="1500" dirty="0">
                <a:latin typeface="Arial" panose="020B0604020202020204" pitchFamily="34" charset="0"/>
                <a:cs typeface="Arial" panose="020B0604020202020204" pitchFamily="34" charset="0"/>
              </a:rPr>
              <a:t>. ISBN-13: 978-3903150720. </a:t>
            </a:r>
            <a:r>
              <a:rPr lang="en-US" sz="1500" dirty="0">
                <a:latin typeface="Arial" panose="020B0604020202020204" pitchFamily="34" charset="0"/>
                <a:cs typeface="Arial" panose="020B0604020202020204" pitchFamily="34" charset="0"/>
                <a:hlinkClick r:id="rId4"/>
              </a:rPr>
              <a:t>Available on Amazon</a:t>
            </a:r>
            <a:r>
              <a:rPr lang="en-US" sz="1500" dirty="0">
                <a:latin typeface="Arial" panose="020B0604020202020204" pitchFamily="34" charset="0"/>
                <a:cs typeface="Arial" panose="020B0604020202020204" pitchFamily="34" charset="0"/>
              </a:rPr>
              <a:t>.</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Rusch, D.C. and Phelps, A. (2021) 'The Magic of The Witch's Way.' Presented at the Future of Reality &amp; Games (FROG) Conference. Vienna, Austria.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Phelps, A., Wagner, J. and </a:t>
            </a:r>
            <a:r>
              <a:rPr lang="en-US" sz="1500" dirty="0" err="1">
                <a:latin typeface="Arial" panose="020B0604020202020204" pitchFamily="34" charset="0"/>
                <a:cs typeface="Arial" panose="020B0604020202020204" pitchFamily="34" charset="0"/>
              </a:rPr>
              <a:t>Moger</a:t>
            </a:r>
            <a:r>
              <a:rPr lang="en-US" sz="1500" dirty="0">
                <a:latin typeface="Arial" panose="020B0604020202020204" pitchFamily="34" charset="0"/>
                <a:cs typeface="Arial" panose="020B0604020202020204" pitchFamily="34" charset="0"/>
              </a:rPr>
              <a:t>, A. "Experiential Depression and Anxiety Through </a:t>
            </a:r>
            <a:r>
              <a:rPr lang="en-US" sz="1500" dirty="0" err="1">
                <a:latin typeface="Arial" panose="020B0604020202020204" pitchFamily="34" charset="0"/>
                <a:cs typeface="Arial" panose="020B0604020202020204" pitchFamily="34" charset="0"/>
              </a:rPr>
              <a:t>Proceduralized</a:t>
            </a:r>
            <a:r>
              <a:rPr lang="en-US" sz="1500" dirty="0">
                <a:latin typeface="Arial" panose="020B0604020202020204" pitchFamily="34" charset="0"/>
                <a:cs typeface="Arial" panose="020B0604020202020204" pitchFamily="34" charset="0"/>
              </a:rPr>
              <a:t> Play: A Case Study of Fragile Equilibrium." (2020) </a:t>
            </a:r>
            <a:r>
              <a:rPr lang="en-US" sz="1500" i="1" dirty="0">
                <a:latin typeface="Arial" panose="020B0604020202020204" pitchFamily="34" charset="0"/>
                <a:cs typeface="Arial" panose="020B0604020202020204" pitchFamily="34" charset="0"/>
              </a:rPr>
              <a:t>Journal of Games, Self, &amp; Society, vol. 2, no. 1</a:t>
            </a:r>
            <a:r>
              <a:rPr lang="en-US" sz="1500" dirty="0">
                <a:latin typeface="Arial" panose="020B0604020202020204" pitchFamily="34" charset="0"/>
                <a:cs typeface="Arial" panose="020B0604020202020204" pitchFamily="34" charset="0"/>
              </a:rPr>
              <a:t>. Eds. Rivers, S. E., &amp; Dunlap, K. https://</a:t>
            </a:r>
            <a:r>
              <a:rPr lang="en-US" sz="1500" dirty="0" err="1">
                <a:latin typeface="Arial" panose="020B0604020202020204" pitchFamily="34" charset="0"/>
                <a:cs typeface="Arial" panose="020B0604020202020204" pitchFamily="34" charset="0"/>
              </a:rPr>
              <a:t>doi.org</a:t>
            </a:r>
            <a:r>
              <a:rPr lang="en-US" sz="1500" dirty="0">
                <a:latin typeface="Arial" panose="020B0604020202020204" pitchFamily="34" charset="0"/>
                <a:cs typeface="Arial" panose="020B0604020202020204" pitchFamily="34" charset="0"/>
              </a:rPr>
              <a:t>/10.1184/R1/12215417</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Rusch, D. ”Existential, Transformative Game Design." (2020) </a:t>
            </a:r>
            <a:r>
              <a:rPr lang="en-US" sz="1500" i="1" dirty="0">
                <a:latin typeface="Arial" panose="020B0604020202020204" pitchFamily="34" charset="0"/>
                <a:cs typeface="Arial" panose="020B0604020202020204" pitchFamily="34" charset="0"/>
              </a:rPr>
              <a:t>Journal of Games, Self, &amp; Society, vol. 2, no. 1</a:t>
            </a:r>
            <a:r>
              <a:rPr lang="en-US" sz="1500" dirty="0">
                <a:latin typeface="Arial" panose="020B0604020202020204" pitchFamily="34" charset="0"/>
                <a:cs typeface="Arial" panose="020B0604020202020204" pitchFamily="34" charset="0"/>
              </a:rPr>
              <a:t>. Eds. Rivers, S. E., &amp; Dunlap, K. https://</a:t>
            </a:r>
            <a:r>
              <a:rPr lang="en-US" sz="1500" dirty="0" err="1">
                <a:latin typeface="Arial" panose="020B0604020202020204" pitchFamily="34" charset="0"/>
                <a:cs typeface="Arial" panose="020B0604020202020204" pitchFamily="34" charset="0"/>
              </a:rPr>
              <a:t>doi.org</a:t>
            </a:r>
            <a:r>
              <a:rPr lang="en-US" sz="1500" dirty="0">
                <a:latin typeface="Arial" panose="020B0604020202020204" pitchFamily="34" charset="0"/>
                <a:cs typeface="Arial" panose="020B0604020202020204" pitchFamily="34" charset="0"/>
              </a:rPr>
              <a:t>/10.1184/R1/12215417</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Rusch, D. and Phelps, A. “Existential Transformational Game Design: Harnessing the "</a:t>
            </a:r>
            <a:r>
              <a:rPr lang="en-US" sz="1500" dirty="0" err="1">
                <a:latin typeface="Arial" panose="020B0604020202020204" pitchFamily="34" charset="0"/>
                <a:cs typeface="Arial" panose="020B0604020202020204" pitchFamily="34" charset="0"/>
              </a:rPr>
              <a:t>Psychomagic</a:t>
            </a:r>
            <a:r>
              <a:rPr lang="en-US" sz="1500" dirty="0">
                <a:latin typeface="Arial" panose="020B0604020202020204" pitchFamily="34" charset="0"/>
                <a:cs typeface="Arial" panose="020B0604020202020204" pitchFamily="34" charset="0"/>
              </a:rPr>
              <a:t>" of Symbolic Enactment” Frontiers in Psychology. Special Issue on Digital Games and Mental Health. </a:t>
            </a:r>
            <a:r>
              <a:rPr lang="en-US" sz="1500" dirty="0" err="1">
                <a:latin typeface="Arial" panose="020B0604020202020204" pitchFamily="34" charset="0"/>
                <a:cs typeface="Arial" panose="020B0604020202020204" pitchFamily="34" charset="0"/>
              </a:rPr>
              <a:t>doi</a:t>
            </a:r>
            <a:r>
              <a:rPr lang="en-US" sz="1500" dirty="0">
                <a:latin typeface="Arial" panose="020B0604020202020204" pitchFamily="34" charset="0"/>
                <a:cs typeface="Arial" panose="020B0604020202020204" pitchFamily="34" charset="0"/>
              </a:rPr>
              <a:t>: 10.3389/fpsyg.2020.571522 (in press)</a:t>
            </a:r>
            <a:endParaRPr lang="en-US" sz="1500" b="1"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Phelps, A., and Rusch, D. C. (2020) "Navigating Existential, Transformative Game Design." Proceedings of the Digital Games Research Association (DiGRA) 2020 Conference: Play Anywhere. Tampere, Finland. http://</a:t>
            </a:r>
            <a:r>
              <a:rPr lang="en-US" sz="1500" dirty="0" err="1">
                <a:latin typeface="Arial" panose="020B0604020202020204" pitchFamily="34" charset="0"/>
                <a:cs typeface="Arial" panose="020B0604020202020204" pitchFamily="34" charset="0"/>
              </a:rPr>
              <a:t>www.digra.org</a:t>
            </a:r>
            <a:r>
              <a:rPr lang="en-US" sz="1500" dirty="0">
                <a:latin typeface="Arial" panose="020B0604020202020204" pitchFamily="34" charset="0"/>
                <a:cs typeface="Arial" panose="020B0604020202020204" pitchFamily="34" charset="0"/>
              </a:rPr>
              <a:t>/wp-content/uploads/digital-library/DiGRA_2020_paper_21.pdf</a:t>
            </a:r>
          </a:p>
          <a:p>
            <a:endParaRPr lang="en-US" sz="1550" dirty="0"/>
          </a:p>
        </p:txBody>
      </p:sp>
      <p:pic>
        <p:nvPicPr>
          <p:cNvPr id="3" name="Picture 2">
            <a:extLst>
              <a:ext uri="{FF2B5EF4-FFF2-40B4-BE49-F238E27FC236}">
                <a16:creationId xmlns:a16="http://schemas.microsoft.com/office/drawing/2014/main" id="{CCBA34D2-7141-FD30-A8B4-A6F80B32AF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6618" y="2679123"/>
            <a:ext cx="2133600" cy="2767012"/>
          </a:xfrm>
          <a:prstGeom prst="rect">
            <a:avLst/>
          </a:prstGeom>
          <a:ln w="25400">
            <a:solidFill>
              <a:schemeClr val="lt1"/>
            </a:solidFill>
          </a:ln>
          <a:effectLst>
            <a:outerShdw blurRad="50800" dist="38100" dir="2700000" sx="107726" sy="107726" algn="tl" rotWithShape="0">
              <a:prstClr val="black">
                <a:alpha val="72534"/>
              </a:prstClr>
            </a:outerShdw>
          </a:effectLst>
        </p:spPr>
      </p:pic>
      <p:cxnSp>
        <p:nvCxnSpPr>
          <p:cNvPr id="5" name="Straight Connector 4">
            <a:extLst>
              <a:ext uri="{FF2B5EF4-FFF2-40B4-BE49-F238E27FC236}">
                <a16:creationId xmlns:a16="http://schemas.microsoft.com/office/drawing/2014/main" id="{03DC2718-6648-2F65-F22B-990EAE4F7F7F}"/>
              </a:ext>
            </a:extLst>
          </p:cNvPr>
          <p:cNvCxnSpPr/>
          <p:nvPr/>
        </p:nvCxnSpPr>
        <p:spPr>
          <a:xfrm>
            <a:off x="4537276"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07B8DCF-D02E-BB96-AE8B-38CC34B0C4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489" y="1762741"/>
            <a:ext cx="1142072" cy="1487073"/>
          </a:xfrm>
          <a:prstGeom prst="rect">
            <a:avLst/>
          </a:prstGeom>
          <a:effectLst>
            <a:outerShdw blurRad="92904" dist="38100" dir="2700000" sx="112811" sy="112811" algn="tl" rotWithShape="0">
              <a:prstClr val="black">
                <a:alpha val="68869"/>
              </a:prstClr>
            </a:outerShdw>
          </a:effectLst>
        </p:spPr>
      </p:pic>
      <p:pic>
        <p:nvPicPr>
          <p:cNvPr id="4" name="Picture 3">
            <a:extLst>
              <a:ext uri="{FF2B5EF4-FFF2-40B4-BE49-F238E27FC236}">
                <a16:creationId xmlns:a16="http://schemas.microsoft.com/office/drawing/2014/main" id="{7EE7AD1E-07AF-26E5-DA8C-A57AB123E9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645" y="3429000"/>
            <a:ext cx="1330036" cy="1731818"/>
          </a:xfrm>
          <a:prstGeom prst="rect">
            <a:avLst/>
          </a:prstGeom>
          <a:effectLst>
            <a:outerShdw blurRad="92904" dist="38100" dir="2700000" sx="112811" sy="112811" algn="tl" rotWithShape="0">
              <a:prstClr val="black">
                <a:alpha val="68869"/>
              </a:prstClr>
            </a:outerShdw>
          </a:effectLst>
        </p:spPr>
      </p:pic>
    </p:spTree>
    <p:extLst>
      <p:ext uri="{BB962C8B-B14F-4D97-AF65-F5344CB8AC3E}">
        <p14:creationId xmlns:p14="http://schemas.microsoft.com/office/powerpoint/2010/main" val="3775783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7BB8-59C6-CC40-9C99-A7A7C7222157}"/>
              </a:ext>
            </a:extLst>
          </p:cNvPr>
          <p:cNvSpPr>
            <a:spLocks noGrp="1"/>
          </p:cNvSpPr>
          <p:nvPr>
            <p:ph type="title"/>
          </p:nvPr>
        </p:nvSpPr>
        <p:spPr/>
        <p:txBody>
          <a:bodyPr/>
          <a:lstStyle/>
          <a:p>
            <a:r>
              <a:rPr lang="en-US" b="1" dirty="0">
                <a:solidFill>
                  <a:srgbClr val="55F5FF"/>
                </a:solidFill>
                <a:latin typeface="Arial" panose="020B0604020202020204" pitchFamily="34" charset="0"/>
                <a:cs typeface="Arial" panose="020B0604020202020204" pitchFamily="34" charset="0"/>
              </a:rPr>
              <a:t>Thanks and Questions</a:t>
            </a:r>
          </a:p>
        </p:txBody>
      </p:sp>
      <p:sp>
        <p:nvSpPr>
          <p:cNvPr id="3" name="Text Placeholder 2">
            <a:extLst>
              <a:ext uri="{FF2B5EF4-FFF2-40B4-BE49-F238E27FC236}">
                <a16:creationId xmlns:a16="http://schemas.microsoft.com/office/drawing/2014/main" id="{328D1B02-07D1-E345-9446-8F013ECB4630}"/>
              </a:ext>
            </a:extLst>
          </p:cNvPr>
          <p:cNvSpPr>
            <a:spLocks noGrp="1"/>
          </p:cNvSpPr>
          <p:nvPr>
            <p:ph type="body" idx="1"/>
          </p:nvPr>
        </p:nvSpPr>
        <p:spPr/>
        <p:txBody>
          <a:bodyPr/>
          <a:lstStyle/>
          <a:p>
            <a:r>
              <a:rPr lang="en-US" dirty="0"/>
              <a:t>@</a:t>
            </a:r>
            <a:r>
              <a:rPr lang="en-US" dirty="0" err="1"/>
              <a:t>andymphelps</a:t>
            </a:r>
            <a:r>
              <a:rPr lang="en-US" dirty="0"/>
              <a:t> @</a:t>
            </a:r>
            <a:r>
              <a:rPr lang="en-US" dirty="0" err="1"/>
              <a:t>D_Carmen</a:t>
            </a:r>
            <a:endParaRPr lang="en-US" dirty="0"/>
          </a:p>
        </p:txBody>
      </p:sp>
    </p:spTree>
    <p:extLst>
      <p:ext uri="{BB962C8B-B14F-4D97-AF65-F5344CB8AC3E}">
        <p14:creationId xmlns:p14="http://schemas.microsoft.com/office/powerpoint/2010/main" val="216563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onitor, screen, sign&#10;&#10;Description automatically generated">
            <a:extLst>
              <a:ext uri="{FF2B5EF4-FFF2-40B4-BE49-F238E27FC236}">
                <a16:creationId xmlns:a16="http://schemas.microsoft.com/office/drawing/2014/main" id="{65BE9E59-8790-824A-9672-706EDE1C9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8" y="0"/>
            <a:ext cx="5466548" cy="3066021"/>
          </a:xfrm>
          <a:prstGeom prst="rect">
            <a:avLst/>
          </a:prstGeom>
        </p:spPr>
      </p:pic>
      <p:pic>
        <p:nvPicPr>
          <p:cNvPr id="8" name="Picture 7" descr="A close up of a logo&#10;&#10;Description automatically generated">
            <a:extLst>
              <a:ext uri="{FF2B5EF4-FFF2-40B4-BE49-F238E27FC236}">
                <a16:creationId xmlns:a16="http://schemas.microsoft.com/office/drawing/2014/main" id="{53616295-D683-194B-A875-6A02194EA1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8" y="3073400"/>
            <a:ext cx="7763774" cy="2857500"/>
          </a:xfrm>
          <a:prstGeom prst="rect">
            <a:avLst/>
          </a:prstGeom>
          <a:ln w="19050">
            <a:solidFill>
              <a:schemeClr val="tx1"/>
            </a:solidFill>
          </a:ln>
        </p:spPr>
      </p:pic>
      <p:pic>
        <p:nvPicPr>
          <p:cNvPr id="10" name="Picture 9">
            <a:extLst>
              <a:ext uri="{FF2B5EF4-FFF2-40B4-BE49-F238E27FC236}">
                <a16:creationId xmlns:a16="http://schemas.microsoft.com/office/drawing/2014/main" id="{A3FBFF4D-CD27-6F49-A607-7221F5363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5626" y="3073400"/>
            <a:ext cx="1428750" cy="2857500"/>
          </a:xfrm>
          <a:prstGeom prst="rect">
            <a:avLst/>
          </a:prstGeom>
          <a:ln w="19050">
            <a:solidFill>
              <a:schemeClr val="tx1"/>
            </a:solidFill>
          </a:ln>
        </p:spPr>
      </p:pic>
      <p:pic>
        <p:nvPicPr>
          <p:cNvPr id="11" name="Picture 10">
            <a:extLst>
              <a:ext uri="{FF2B5EF4-FFF2-40B4-BE49-F238E27FC236}">
                <a16:creationId xmlns:a16="http://schemas.microsoft.com/office/drawing/2014/main" id="{6D4FC692-68BA-4049-90CB-08115B819D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4376" y="3073400"/>
            <a:ext cx="2999476" cy="1499738"/>
          </a:xfrm>
          <a:prstGeom prst="rect">
            <a:avLst/>
          </a:prstGeom>
          <a:ln w="19050">
            <a:solidFill>
              <a:schemeClr val="tx1"/>
            </a:solidFill>
          </a:ln>
        </p:spPr>
      </p:pic>
      <p:pic>
        <p:nvPicPr>
          <p:cNvPr id="12" name="Picture 11">
            <a:extLst>
              <a:ext uri="{FF2B5EF4-FFF2-40B4-BE49-F238E27FC236}">
                <a16:creationId xmlns:a16="http://schemas.microsoft.com/office/drawing/2014/main" id="{0F755583-6D44-9446-8583-3D89AFEDD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4376" y="4506236"/>
            <a:ext cx="3007624" cy="1424664"/>
          </a:xfrm>
          <a:prstGeom prst="rect">
            <a:avLst/>
          </a:prstGeom>
          <a:ln w="19050">
            <a:solidFill>
              <a:schemeClr val="tx1"/>
            </a:solidFill>
          </a:ln>
        </p:spPr>
      </p:pic>
      <p:cxnSp>
        <p:nvCxnSpPr>
          <p:cNvPr id="14" name="Straight Connector 13">
            <a:extLst>
              <a:ext uri="{FF2B5EF4-FFF2-40B4-BE49-F238E27FC236}">
                <a16:creationId xmlns:a16="http://schemas.microsoft.com/office/drawing/2014/main" id="{0EF8F4F1-1ED3-EE4B-8E05-BF9776C0DCA5}"/>
              </a:ext>
            </a:extLst>
          </p:cNvPr>
          <p:cNvCxnSpPr/>
          <p:nvPr/>
        </p:nvCxnSpPr>
        <p:spPr>
          <a:xfrm>
            <a:off x="5458400" y="0"/>
            <a:ext cx="0" cy="3066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D23D12D-BF72-4440-941B-A5D1710CABD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458400" y="0"/>
            <a:ext cx="6725437" cy="30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2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51B4-E9A4-2842-AB82-CEBC6AC9CC5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James Bugental (1992)</a:t>
            </a:r>
          </a:p>
        </p:txBody>
      </p:sp>
      <p:sp>
        <p:nvSpPr>
          <p:cNvPr id="3" name="Content Placeholder 2">
            <a:extLst>
              <a:ext uri="{FF2B5EF4-FFF2-40B4-BE49-F238E27FC236}">
                <a16:creationId xmlns:a16="http://schemas.microsoft.com/office/drawing/2014/main" id="{0654BADD-5BAE-6D48-806A-1B5C0CBA28B4}"/>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“viewed from an existential perspective, the good life is an authentic life, a life in which we are as fully in harmony as we can be. Inauthenticity is illness, is our living in distorted relationship with our true being.” (p.246)</a:t>
            </a:r>
          </a:p>
          <a:p>
            <a:pPr marL="0" indent="0">
              <a:buNone/>
            </a:pPr>
            <a:endParaRPr lang="en-US" dirty="0"/>
          </a:p>
        </p:txBody>
      </p:sp>
    </p:spTree>
    <p:extLst>
      <p:ext uri="{BB962C8B-B14F-4D97-AF65-F5344CB8AC3E}">
        <p14:creationId xmlns:p14="http://schemas.microsoft.com/office/powerpoint/2010/main" val="47773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kinds of change we can clearly measure are not all that interesting.”"/>
          <p:cNvSpPr txBox="1">
            <a:spLocks noGrp="1"/>
          </p:cNvSpPr>
          <p:nvPr>
            <p:ph type="body" idx="21"/>
          </p:nvPr>
        </p:nvSpPr>
        <p:spPr>
          <a:xfrm>
            <a:off x="2416969" y="2736950"/>
            <a:ext cx="7358063" cy="867930"/>
          </a:xfrm>
          <a:prstGeom prst="rect">
            <a:avLst/>
          </a:prstGeom>
        </p:spPr>
        <p:txBody>
          <a:bodyPr/>
          <a:lstStyle/>
          <a:p>
            <a:r>
              <a:rPr b="1" dirty="0">
                <a:latin typeface="Arial" panose="020B0604020202020204" pitchFamily="34" charset="0"/>
                <a:cs typeface="Arial" panose="020B0604020202020204" pitchFamily="34" charset="0"/>
              </a:rPr>
              <a:t>“the kinds of change we can clearly measure are not all that interesting.”</a:t>
            </a:r>
          </a:p>
        </p:txBody>
      </p:sp>
      <p:sp>
        <p:nvSpPr>
          <p:cNvPr id="157" name="–Paolo Pedercini, Games 4 Change keynote, 2014"/>
          <p:cNvSpPr txBox="1">
            <a:spLocks noGrp="1"/>
          </p:cNvSpPr>
          <p:nvPr>
            <p:ph type="body" idx="22"/>
          </p:nvPr>
        </p:nvSpPr>
        <p:spPr>
          <a:prstGeom prst="rect">
            <a:avLst/>
          </a:prstGeom>
        </p:spPr>
        <p:txBody>
          <a:bodyPr/>
          <a:lstStyle/>
          <a:p>
            <a:r>
              <a:rPr dirty="0">
                <a:latin typeface="Arial" panose="020B0604020202020204" pitchFamily="34" charset="0"/>
                <a:cs typeface="Arial" panose="020B0604020202020204" pitchFamily="34" charset="0"/>
              </a:rPr>
              <a:t>–Paolo </a:t>
            </a:r>
            <a:r>
              <a:rPr dirty="0" err="1">
                <a:latin typeface="Arial" panose="020B0604020202020204" pitchFamily="34" charset="0"/>
                <a:cs typeface="Arial" panose="020B0604020202020204" pitchFamily="34" charset="0"/>
              </a:rPr>
              <a:t>Pedercini</a:t>
            </a:r>
            <a:r>
              <a:rPr dirty="0">
                <a:latin typeface="Arial" panose="020B0604020202020204" pitchFamily="34" charset="0"/>
                <a:cs typeface="Arial" panose="020B0604020202020204" pitchFamily="34" charset="0"/>
              </a:rPr>
              <a:t>, Games 4 Change keynote, 2014</a:t>
            </a:r>
          </a:p>
        </p:txBody>
      </p:sp>
    </p:spTree>
    <p:extLst>
      <p:ext uri="{BB962C8B-B14F-4D97-AF65-F5344CB8AC3E}">
        <p14:creationId xmlns:p14="http://schemas.microsoft.com/office/powerpoint/2010/main" val="34368949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97592FD-08D1-0144-83D3-D600096D2D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334000"/>
          </a:xfrm>
          <a:prstGeom prst="rect">
            <a:avLst/>
          </a:prstGeom>
        </p:spPr>
      </p:pic>
      <p:sp>
        <p:nvSpPr>
          <p:cNvPr id="6" name="Rectangle 5">
            <a:extLst>
              <a:ext uri="{FF2B5EF4-FFF2-40B4-BE49-F238E27FC236}">
                <a16:creationId xmlns:a16="http://schemas.microsoft.com/office/drawing/2014/main" id="{75B6696D-CDEA-B44B-AB8F-C67C144A21F5}"/>
              </a:ext>
            </a:extLst>
          </p:cNvPr>
          <p:cNvSpPr/>
          <p:nvPr/>
        </p:nvSpPr>
        <p:spPr>
          <a:xfrm>
            <a:off x="0" y="0"/>
            <a:ext cx="12192000" cy="5410201"/>
          </a:xfrm>
          <a:prstGeom prst="rect">
            <a:avLst/>
          </a:prstGeom>
          <a:gradFill>
            <a:gsLst>
              <a:gs pos="885">
                <a:schemeClr val="bg1">
                  <a:alpha val="6800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82388-2803-EA4B-8C30-2AA048BC73C3}"/>
              </a:ext>
            </a:extLst>
          </p:cNvPr>
          <p:cNvSpPr>
            <a:spLocks noGrp="1"/>
          </p:cNvSpPr>
          <p:nvPr>
            <p:ph type="title"/>
          </p:nvPr>
        </p:nvSpPr>
        <p:spPr>
          <a:xfrm>
            <a:off x="3342409" y="541986"/>
            <a:ext cx="8915400" cy="1293028"/>
          </a:xfrm>
        </p:spPr>
        <p:txBody>
          <a:bodyPr>
            <a:normAutofit fontScale="90000"/>
          </a:bodyPr>
          <a:lstStyle/>
          <a:p>
            <a:r>
              <a:rPr lang="en-US" b="1" dirty="0">
                <a:latin typeface="Arial" panose="020B0604020202020204" pitchFamily="34" charset="0"/>
                <a:cs typeface="Arial" panose="020B0604020202020204" pitchFamily="34" charset="0"/>
              </a:rPr>
              <a:t>AS HUMANS, WE BRING OURSELVES TO OUR EXPERIENCES</a:t>
            </a:r>
          </a:p>
        </p:txBody>
      </p:sp>
      <p:sp>
        <p:nvSpPr>
          <p:cNvPr id="3" name="Content Placeholder 2">
            <a:extLst>
              <a:ext uri="{FF2B5EF4-FFF2-40B4-BE49-F238E27FC236}">
                <a16:creationId xmlns:a16="http://schemas.microsoft.com/office/drawing/2014/main" id="{2D26F8C2-7F48-3B4D-8FDC-7DF66B97091A}"/>
              </a:ext>
            </a:extLst>
          </p:cNvPr>
          <p:cNvSpPr>
            <a:spLocks noGrp="1"/>
          </p:cNvSpPr>
          <p:nvPr>
            <p:ph idx="1"/>
          </p:nvPr>
        </p:nvSpPr>
        <p:spPr>
          <a:xfrm>
            <a:off x="3408218" y="2155371"/>
            <a:ext cx="8077200" cy="3962402"/>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A large part of games’ transformative potential thus remains either unrealized or invisible (Paolo </a:t>
            </a:r>
            <a:r>
              <a:rPr lang="en-US" dirty="0" err="1">
                <a:latin typeface="Arial" panose="020B0604020202020204" pitchFamily="34" charset="0"/>
                <a:cs typeface="Arial" panose="020B0604020202020204" pitchFamily="34" charset="0"/>
              </a:rPr>
              <a:t>Pedercini</a:t>
            </a:r>
            <a:r>
              <a:rPr lang="en-US" dirty="0">
                <a:latin typeface="Arial" panose="020B0604020202020204" pitchFamily="34" charset="0"/>
                <a:cs typeface="Arial" panose="020B0604020202020204" pitchFamily="34" charset="0"/>
              </a:rPr>
              <a:t>, 2014). But how can we intentionally design for personal transformation without pre-determining the kind of change the game should ignite or seeks to impose upon its players? How can we facilitate profound, organic inner shifts through our designs that allow players to “respond to them of themselves, with recognition, uncoerced[?]” (Campbell 1991).</a:t>
            </a:r>
          </a:p>
          <a:p>
            <a:pPr marL="0" indent="0">
              <a:buNone/>
            </a:pPr>
            <a:endParaRPr lang="en-US" sz="2200" dirty="0"/>
          </a:p>
          <a:p>
            <a:pPr marL="0" indent="0">
              <a:buNone/>
            </a:pPr>
            <a:r>
              <a:rPr lang="en-US" b="1" dirty="0"/>
              <a:t>GAMES ARE NOT JUST COMPLEX SYSTEMS | MECHANICS</a:t>
            </a:r>
          </a:p>
        </p:txBody>
      </p:sp>
      <p:sp>
        <p:nvSpPr>
          <p:cNvPr id="7" name="Rectangle 6">
            <a:extLst>
              <a:ext uri="{FF2B5EF4-FFF2-40B4-BE49-F238E27FC236}">
                <a16:creationId xmlns:a16="http://schemas.microsoft.com/office/drawing/2014/main" id="{E567EA06-7D88-C443-A238-41B549D171C6}"/>
              </a:ext>
            </a:extLst>
          </p:cNvPr>
          <p:cNvSpPr/>
          <p:nvPr/>
        </p:nvSpPr>
        <p:spPr>
          <a:xfrm>
            <a:off x="0" y="1698172"/>
            <a:ext cx="3276600" cy="344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700" b="1" dirty="0"/>
              <a:t>KNOWLEDGE OF A SYSTEM IS NOT EMPATHY</a:t>
            </a:r>
          </a:p>
          <a:p>
            <a:pPr algn="r"/>
            <a:r>
              <a:rPr lang="en-US" sz="2700" b="1" dirty="0"/>
              <a:t>AND DOES NOT PRESUPPOSE TRANSFORMATION</a:t>
            </a:r>
          </a:p>
        </p:txBody>
      </p:sp>
    </p:spTree>
    <p:extLst>
      <p:ext uri="{BB962C8B-B14F-4D97-AF65-F5344CB8AC3E}">
        <p14:creationId xmlns:p14="http://schemas.microsoft.com/office/powerpoint/2010/main" val="323979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C3AB-513C-BB45-835B-658449CC6612}"/>
              </a:ext>
            </a:extLst>
          </p:cNvPr>
          <p:cNvSpPr>
            <a:spLocks noGrp="1"/>
          </p:cNvSpPr>
          <p:nvPr>
            <p:ph type="title"/>
          </p:nvPr>
        </p:nvSpPr>
        <p:spPr>
          <a:xfrm>
            <a:off x="596900" y="455615"/>
            <a:ext cx="10998200" cy="1293028"/>
          </a:xfrm>
        </p:spPr>
        <p:txBody>
          <a:bodyPr>
            <a:normAutofit fontScale="90000"/>
          </a:bodyPr>
          <a:lstStyle/>
          <a:p>
            <a:r>
              <a:rPr lang="en-US" b="1" dirty="0">
                <a:solidFill>
                  <a:srgbClr val="55F5FF"/>
                </a:solidFill>
                <a:latin typeface="Arial" panose="020B0604020202020204" pitchFamily="34" charset="0"/>
                <a:cs typeface="Arial" panose="020B0604020202020204" pitchFamily="34" charset="0"/>
              </a:rPr>
              <a:t>DESIGN SPACE MAP</a:t>
            </a:r>
            <a:br>
              <a:rPr lang="en-US" dirty="0"/>
            </a:br>
            <a:r>
              <a:rPr lang="en-US" dirty="0">
                <a:latin typeface="Arial" panose="020B0604020202020204" pitchFamily="34" charset="0"/>
                <a:cs typeface="Arial" panose="020B0604020202020204" pitchFamily="34" charset="0"/>
              </a:rPr>
              <a:t>Mapping a design space for </a:t>
            </a:r>
            <a:r>
              <a:rPr lang="en-US" b="1" dirty="0">
                <a:solidFill>
                  <a:srgbClr val="55F5FF"/>
                </a:solidFill>
                <a:latin typeface="Arial" panose="020B0604020202020204" pitchFamily="34" charset="0"/>
                <a:cs typeface="Arial" panose="020B0604020202020204" pitchFamily="34" charset="0"/>
              </a:rPr>
              <a:t>games of the soul</a:t>
            </a:r>
          </a:p>
        </p:txBody>
      </p:sp>
      <p:pic>
        <p:nvPicPr>
          <p:cNvPr id="5" name="Picture 4" descr="A picture containing game&#10;&#10;Description automatically generated">
            <a:extLst>
              <a:ext uri="{FF2B5EF4-FFF2-40B4-BE49-F238E27FC236}">
                <a16:creationId xmlns:a16="http://schemas.microsoft.com/office/drawing/2014/main" id="{7BFF3785-1B96-A54F-82A8-D7ABE41CCC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78570"/>
            <a:ext cx="12192000" cy="3460230"/>
          </a:xfrm>
          <a:prstGeom prst="rect">
            <a:avLst/>
          </a:prstGeom>
        </p:spPr>
      </p:pic>
      <p:sp>
        <p:nvSpPr>
          <p:cNvPr id="4" name="Content Placeholder 2">
            <a:extLst>
              <a:ext uri="{FF2B5EF4-FFF2-40B4-BE49-F238E27FC236}">
                <a16:creationId xmlns:a16="http://schemas.microsoft.com/office/drawing/2014/main" id="{1DAA6B5B-4D17-4647-90E8-B4A5206DBE3B}"/>
              </a:ext>
            </a:extLst>
          </p:cNvPr>
          <p:cNvSpPr>
            <a:spLocks noGrp="1"/>
          </p:cNvSpPr>
          <p:nvPr>
            <p:ph idx="1"/>
          </p:nvPr>
        </p:nvSpPr>
        <p:spPr>
          <a:xfrm>
            <a:off x="2819400" y="5759969"/>
            <a:ext cx="4267200" cy="381000"/>
          </a:xfrm>
        </p:spPr>
        <p:txBody>
          <a:bodyPr>
            <a:normAutofit fontScale="62500" lnSpcReduction="20000"/>
          </a:bodyPr>
          <a:lstStyle/>
          <a:p>
            <a:pPr marL="0" indent="0">
              <a:buNone/>
            </a:pPr>
            <a:r>
              <a:rPr lang="en-US" dirty="0">
                <a:latin typeface="Arial" panose="020B0604020202020204" pitchFamily="34" charset="0"/>
                <a:cs typeface="Arial" panose="020B0604020202020204" pitchFamily="34" charset="0"/>
              </a:rPr>
              <a:t>(Rusch &amp; Phelps, DiGRA 2020, 2022)</a:t>
            </a:r>
          </a:p>
        </p:txBody>
      </p:sp>
    </p:spTree>
    <p:extLst>
      <p:ext uri="{BB962C8B-B14F-4D97-AF65-F5344CB8AC3E}">
        <p14:creationId xmlns:p14="http://schemas.microsoft.com/office/powerpoint/2010/main" val="41686512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TotalTime>
  <Words>1545</Words>
  <Application>Microsoft Macintosh PowerPoint</Application>
  <PresentationFormat>Widescreen</PresentationFormat>
  <Paragraphs>112</Paragraphs>
  <Slides>42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Century Gothic</vt:lpstr>
      <vt:lpstr>Helvetica Neue</vt:lpstr>
      <vt:lpstr>Wingdings</vt:lpstr>
      <vt:lpstr>Office Theme</vt:lpstr>
      <vt:lpstr>PowerPoint Presentation</vt:lpstr>
      <vt:lpstr>Today’s Talk</vt:lpstr>
      <vt:lpstr>PART 0</vt:lpstr>
      <vt:lpstr>PowerPoint Presentation</vt:lpstr>
      <vt:lpstr>PowerPoint Presentation</vt:lpstr>
      <vt:lpstr>James Bugental (1992)</vt:lpstr>
      <vt:lpstr>PowerPoint Presentation</vt:lpstr>
      <vt:lpstr>AS HUMANS, WE BRING OURSELVES TO OUR EXPERIENCES</vt:lpstr>
      <vt:lpstr>DESIGN SPACE MAP Mapping a design space for games of the soul</vt:lpstr>
      <vt:lpstr>PowerPoint Presentation</vt:lpstr>
      <vt:lpstr>PowerPoint Presentation</vt:lpstr>
      <vt:lpstr>PowerPoint Presentation</vt:lpstr>
      <vt:lpstr>PowerPoint Presentation</vt:lpstr>
      <vt:lpstr>EXPERIENTIAL – “WHAT YOU PLAY IS WHAT YOU GET”</vt:lpstr>
      <vt:lpstr>PART 1</vt:lpstr>
      <vt:lpstr>PowerPoint Presentation</vt:lpstr>
      <vt:lpstr>Let’s Not Predict the Future on the Past</vt:lpstr>
      <vt:lpstr>PowerPoint Presentation</vt:lpstr>
      <vt:lpstr>PART 2</vt:lpstr>
      <vt:lpstr>What is “meaningful” to us? How does it shape our design work? </vt:lpstr>
      <vt:lpstr>PowerPoint Presentation</vt:lpstr>
      <vt:lpstr>PowerPoint Presentation</vt:lpstr>
      <vt:lpstr>PowerPoint Presentation</vt:lpstr>
      <vt:lpstr>PowerPoint Presentation</vt:lpstr>
      <vt:lpstr>Values = Design Lenses for LIFE  &amp; “response-able” acting and being</vt:lpstr>
      <vt:lpstr>GRIT</vt:lpstr>
      <vt:lpstr>PowerPoint Presentation</vt:lpstr>
      <vt:lpstr>PowerPoint Presentation</vt:lpstr>
      <vt:lpstr>PowerPoint Presentation</vt:lpstr>
      <vt:lpstr>Body</vt:lpstr>
      <vt:lpstr>PowerPoint Presentation</vt:lpstr>
      <vt:lpstr>PART 3</vt:lpstr>
      <vt:lpstr>CONTEXT CAN BE EVERYTHING</vt:lpstr>
      <vt:lpstr>PowerPoint Presentation</vt:lpstr>
      <vt:lpstr>PowerPoint Presentation</vt:lpstr>
      <vt:lpstr>PART 4</vt:lpstr>
      <vt:lpstr>CONCLUSION(ISH): WE NEED MORE AND BETTER KINDS OF ’MEANINGFUL’ GAMES / G4C</vt:lpstr>
      <vt:lpstr>The Assessment Trap</vt:lpstr>
      <vt:lpstr>PowerPoint Presentation</vt:lpstr>
      <vt:lpstr>PowerPoint Presentation</vt:lpstr>
      <vt:lpstr>PowerPoint Presentation</vt:lpstr>
      <vt:lpstr>Thanks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Phelps</dc:creator>
  <cp:lastModifiedBy>Andy Phelps</cp:lastModifiedBy>
  <cp:revision>49</cp:revision>
  <dcterms:created xsi:type="dcterms:W3CDTF">2020-11-03T20:38:13Z</dcterms:created>
  <dcterms:modified xsi:type="dcterms:W3CDTF">2022-10-13T15:01:14Z</dcterms:modified>
</cp:coreProperties>
</file>